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63" r:id="rId1"/>
  </p:sldMasterIdLst>
  <p:notesMasterIdLst>
    <p:notesMasterId r:id="rId33"/>
  </p:notesMasterIdLst>
  <p:sldIdLst>
    <p:sldId id="256" r:id="rId2"/>
    <p:sldId id="280" r:id="rId3"/>
    <p:sldId id="259" r:id="rId4"/>
    <p:sldId id="260" r:id="rId5"/>
    <p:sldId id="261" r:id="rId6"/>
    <p:sldId id="262" r:id="rId7"/>
    <p:sldId id="263" r:id="rId8"/>
    <p:sldId id="265" r:id="rId9"/>
    <p:sldId id="267" r:id="rId10"/>
    <p:sldId id="266" r:id="rId11"/>
    <p:sldId id="264" r:id="rId12"/>
    <p:sldId id="268" r:id="rId13"/>
    <p:sldId id="269" r:id="rId14"/>
    <p:sldId id="270" r:id="rId15"/>
    <p:sldId id="271" r:id="rId16"/>
    <p:sldId id="272" r:id="rId17"/>
    <p:sldId id="273" r:id="rId18"/>
    <p:sldId id="274" r:id="rId19"/>
    <p:sldId id="275" r:id="rId20"/>
    <p:sldId id="276" r:id="rId21"/>
    <p:sldId id="282" r:id="rId22"/>
    <p:sldId id="277" r:id="rId23"/>
    <p:sldId id="278" r:id="rId24"/>
    <p:sldId id="281" r:id="rId25"/>
    <p:sldId id="283" r:id="rId26"/>
    <p:sldId id="284" r:id="rId27"/>
    <p:sldId id="285" r:id="rId28"/>
    <p:sldId id="286" r:id="rId29"/>
    <p:sldId id="289" r:id="rId30"/>
    <p:sldId id="287" r:id="rId31"/>
    <p:sldId id="290" r:id="rId32"/>
  </p:sldIdLst>
  <p:sldSz cx="12192000" cy="6858000"/>
  <p:notesSz cx="6797675" cy="992663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20" autoAdjust="0"/>
    <p:restoredTop sz="94653" autoAdjust="0"/>
  </p:normalViewPr>
  <p:slideViewPr>
    <p:cSldViewPr snapToGrid="0">
      <p:cViewPr varScale="1">
        <p:scale>
          <a:sx n="110" d="100"/>
          <a:sy n="110" d="100"/>
        </p:scale>
        <p:origin x="624"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5"/>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50443" y="0"/>
            <a:ext cx="2945659" cy="498055"/>
          </a:xfrm>
          <a:prstGeom prst="rect">
            <a:avLst/>
          </a:prstGeom>
        </p:spPr>
        <p:txBody>
          <a:bodyPr vert="horz" lIns="91440" tIns="45720" rIns="91440" bIns="45720" rtlCol="0"/>
          <a:lstStyle>
            <a:lvl1pPr algn="r">
              <a:defRPr sz="1200"/>
            </a:lvl1pPr>
          </a:lstStyle>
          <a:p>
            <a:fld id="{367C2FD3-A48D-4527-B881-789255F692F5}" type="datetimeFigureOut">
              <a:rPr lang="tr-TR" smtClean="0"/>
              <a:t>22.3.2017</a:t>
            </a:fld>
            <a:endParaRPr lang="tr-TR"/>
          </a:p>
        </p:txBody>
      </p:sp>
      <p:sp>
        <p:nvSpPr>
          <p:cNvPr id="4" name="Slayt Görüntüsü Yer Tutucusu 3"/>
          <p:cNvSpPr>
            <a:spLocks noGrp="1" noRot="1" noChangeAspect="1"/>
          </p:cNvSpPr>
          <p:nvPr>
            <p:ph type="sldImg" idx="2"/>
          </p:nvPr>
        </p:nvSpPr>
        <p:spPr>
          <a:xfrm>
            <a:off x="420688" y="1241425"/>
            <a:ext cx="5956300" cy="3349625"/>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768" y="4777195"/>
            <a:ext cx="5438140" cy="3908613"/>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28584"/>
            <a:ext cx="2945659" cy="498054"/>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50443" y="9428584"/>
            <a:ext cx="2945659" cy="498054"/>
          </a:xfrm>
          <a:prstGeom prst="rect">
            <a:avLst/>
          </a:prstGeom>
        </p:spPr>
        <p:txBody>
          <a:bodyPr vert="horz" lIns="91440" tIns="45720" rIns="91440" bIns="45720" rtlCol="0" anchor="b"/>
          <a:lstStyle>
            <a:lvl1pPr algn="r">
              <a:defRPr sz="1200"/>
            </a:lvl1pPr>
          </a:lstStyle>
          <a:p>
            <a:fld id="{62555603-4291-4FD4-9778-232EDF4B3C19}" type="slidenum">
              <a:rPr lang="tr-TR" smtClean="0"/>
              <a:t>‹#›</a:t>
            </a:fld>
            <a:endParaRPr lang="tr-TR"/>
          </a:p>
        </p:txBody>
      </p:sp>
    </p:spTree>
    <p:extLst>
      <p:ext uri="{BB962C8B-B14F-4D97-AF65-F5344CB8AC3E}">
        <p14:creationId xmlns:p14="http://schemas.microsoft.com/office/powerpoint/2010/main" val="976287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62555603-4291-4FD4-9778-232EDF4B3C19}" type="slidenum">
              <a:rPr lang="tr-TR" smtClean="0"/>
              <a:t>1</a:t>
            </a:fld>
            <a:endParaRPr lang="tr-TR"/>
          </a:p>
        </p:txBody>
      </p:sp>
    </p:spTree>
    <p:extLst>
      <p:ext uri="{BB962C8B-B14F-4D97-AF65-F5344CB8AC3E}">
        <p14:creationId xmlns:p14="http://schemas.microsoft.com/office/powerpoint/2010/main" val="39601977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220D3EA6-430E-4C92-8E39-BCEB3CB23B32}" type="datetime1">
              <a:rPr lang="tr-TR" smtClean="0"/>
              <a:t>22.3.2017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5F05C91-7DB9-4D43-986A-ADEAB8CEAAAB}" type="slidenum">
              <a:rPr lang="tr-TR" smtClean="0"/>
              <a:t>‹#›</a:t>
            </a:fld>
            <a:endParaRPr lang="tr-TR"/>
          </a:p>
        </p:txBody>
      </p:sp>
    </p:spTree>
    <p:extLst>
      <p:ext uri="{BB962C8B-B14F-4D97-AF65-F5344CB8AC3E}">
        <p14:creationId xmlns:p14="http://schemas.microsoft.com/office/powerpoint/2010/main" val="2891440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7EE1DE9-75BF-4673-9E78-971F500A06D1}" type="datetime1">
              <a:rPr lang="tr-TR" smtClean="0"/>
              <a:t>22.3.2017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5F05C91-7DB9-4D43-986A-ADEAB8CEAAAB}" type="slidenum">
              <a:rPr lang="tr-TR" smtClean="0"/>
              <a:t>‹#›</a:t>
            </a:fld>
            <a:endParaRPr lang="tr-TR"/>
          </a:p>
        </p:txBody>
      </p:sp>
    </p:spTree>
    <p:extLst>
      <p:ext uri="{BB962C8B-B14F-4D97-AF65-F5344CB8AC3E}">
        <p14:creationId xmlns:p14="http://schemas.microsoft.com/office/powerpoint/2010/main" val="335500244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6E82439-F7B8-48B6-828D-95FC2EB45FC8}" type="datetime1">
              <a:rPr lang="tr-TR" smtClean="0"/>
              <a:t>22.3.2017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5F05C91-7DB9-4D43-986A-ADEAB8CEAAAB}" type="slidenum">
              <a:rPr lang="tr-TR" smtClean="0"/>
              <a:t>‹#›</a:t>
            </a:fld>
            <a:endParaRPr lang="tr-TR"/>
          </a:p>
        </p:txBody>
      </p:sp>
    </p:spTree>
    <p:extLst>
      <p:ext uri="{BB962C8B-B14F-4D97-AF65-F5344CB8AC3E}">
        <p14:creationId xmlns:p14="http://schemas.microsoft.com/office/powerpoint/2010/main" val="326826093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901E722-6CE2-4591-90E8-E04EBFD973B3}" type="datetime1">
              <a:rPr lang="tr-TR" smtClean="0"/>
              <a:t>22.3.2017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5F05C91-7DB9-4D43-986A-ADEAB8CEAAAB}" type="slidenum">
              <a:rPr lang="tr-TR" smtClean="0"/>
              <a:t>‹#›</a:t>
            </a:fld>
            <a:endParaRPr lang="tr-TR"/>
          </a:p>
        </p:txBody>
      </p:sp>
    </p:spTree>
    <p:extLst>
      <p:ext uri="{BB962C8B-B14F-4D97-AF65-F5344CB8AC3E}">
        <p14:creationId xmlns:p14="http://schemas.microsoft.com/office/powerpoint/2010/main" val="380019965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3E01E21A-D3EB-4F74-AE90-7A0C8914AEA3}" type="datetime1">
              <a:rPr lang="tr-TR" smtClean="0"/>
              <a:t>22.3.2017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5F05C91-7DB9-4D43-986A-ADEAB8CEAAAB}" type="slidenum">
              <a:rPr lang="tr-TR" smtClean="0"/>
              <a:t>‹#›</a:t>
            </a:fld>
            <a:endParaRPr lang="tr-TR"/>
          </a:p>
        </p:txBody>
      </p:sp>
    </p:spTree>
    <p:extLst>
      <p:ext uri="{BB962C8B-B14F-4D97-AF65-F5344CB8AC3E}">
        <p14:creationId xmlns:p14="http://schemas.microsoft.com/office/powerpoint/2010/main" val="172562478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68062AE-E4FD-4C04-BBF4-F31D72C4A213}" type="datetime1">
              <a:rPr lang="tr-TR" smtClean="0"/>
              <a:t>22.3.2017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5F05C91-7DB9-4D43-986A-ADEAB8CEAAAB}" type="slidenum">
              <a:rPr lang="tr-TR" smtClean="0"/>
              <a:t>‹#›</a:t>
            </a:fld>
            <a:endParaRPr lang="tr-TR"/>
          </a:p>
        </p:txBody>
      </p:sp>
    </p:spTree>
    <p:extLst>
      <p:ext uri="{BB962C8B-B14F-4D97-AF65-F5344CB8AC3E}">
        <p14:creationId xmlns:p14="http://schemas.microsoft.com/office/powerpoint/2010/main" val="116856972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B2C1AA52-3D1A-4459-BEED-9EC54915FE9F}" type="datetime1">
              <a:rPr lang="tr-TR" smtClean="0"/>
              <a:t>22.3.2017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E5F05C91-7DB9-4D43-986A-ADEAB8CEAAAB}" type="slidenum">
              <a:rPr lang="tr-TR" smtClean="0"/>
              <a:t>‹#›</a:t>
            </a:fld>
            <a:endParaRPr lang="tr-TR"/>
          </a:p>
        </p:txBody>
      </p:sp>
    </p:spTree>
    <p:extLst>
      <p:ext uri="{BB962C8B-B14F-4D97-AF65-F5344CB8AC3E}">
        <p14:creationId xmlns:p14="http://schemas.microsoft.com/office/powerpoint/2010/main" val="200270937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A0DF307-9767-4AB7-8019-9039D8E3F712}" type="datetime1">
              <a:rPr lang="tr-TR" smtClean="0"/>
              <a:t>22.3.2017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E5F05C91-7DB9-4D43-986A-ADEAB8CEAAAB}" type="slidenum">
              <a:rPr lang="tr-TR" smtClean="0"/>
              <a:t>‹#›</a:t>
            </a:fld>
            <a:endParaRPr lang="tr-TR"/>
          </a:p>
        </p:txBody>
      </p:sp>
    </p:spTree>
    <p:extLst>
      <p:ext uri="{BB962C8B-B14F-4D97-AF65-F5344CB8AC3E}">
        <p14:creationId xmlns:p14="http://schemas.microsoft.com/office/powerpoint/2010/main" val="363871823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7C27C01-AB60-4CFA-8105-4C5974D36677}" type="datetime1">
              <a:rPr lang="tr-TR" smtClean="0"/>
              <a:t>22.3.2017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E5F05C91-7DB9-4D43-986A-ADEAB8CEAAAB}" type="slidenum">
              <a:rPr lang="tr-TR" smtClean="0"/>
              <a:t>‹#›</a:t>
            </a:fld>
            <a:endParaRPr lang="tr-TR"/>
          </a:p>
        </p:txBody>
      </p:sp>
    </p:spTree>
    <p:extLst>
      <p:ext uri="{BB962C8B-B14F-4D97-AF65-F5344CB8AC3E}">
        <p14:creationId xmlns:p14="http://schemas.microsoft.com/office/powerpoint/2010/main" val="360254705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9F6C7CB-9F80-4D43-81FB-62F804657F1B}" type="datetime1">
              <a:rPr lang="tr-TR" smtClean="0"/>
              <a:t>22.3.2017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5F05C91-7DB9-4D43-986A-ADEAB8CEAAAB}" type="slidenum">
              <a:rPr lang="tr-TR" smtClean="0"/>
              <a:t>‹#›</a:t>
            </a:fld>
            <a:endParaRPr lang="tr-TR"/>
          </a:p>
        </p:txBody>
      </p:sp>
    </p:spTree>
    <p:extLst>
      <p:ext uri="{BB962C8B-B14F-4D97-AF65-F5344CB8AC3E}">
        <p14:creationId xmlns:p14="http://schemas.microsoft.com/office/powerpoint/2010/main" val="394978404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B164FE8C-135A-4B8B-88EB-9081C7D9BE03}" type="datetime1">
              <a:rPr lang="tr-TR" smtClean="0"/>
              <a:t>22.3.2017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5F05C91-7DB9-4D43-986A-ADEAB8CEAAAB}" type="slidenum">
              <a:rPr lang="tr-TR" smtClean="0"/>
              <a:t>‹#›</a:t>
            </a:fld>
            <a:endParaRPr lang="tr-TR"/>
          </a:p>
        </p:txBody>
      </p:sp>
    </p:spTree>
    <p:extLst>
      <p:ext uri="{BB962C8B-B14F-4D97-AF65-F5344CB8AC3E}">
        <p14:creationId xmlns:p14="http://schemas.microsoft.com/office/powerpoint/2010/main" val="47967238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15D643-6AEC-4D81-B38C-CE74F5A0E821}" type="datetime1">
              <a:rPr lang="tr-TR" smtClean="0"/>
              <a:t>22.3.2017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F05C91-7DB9-4D43-986A-ADEAB8CEAAAB}" type="slidenum">
              <a:rPr lang="tr-TR" smtClean="0"/>
              <a:t>‹#›</a:t>
            </a:fld>
            <a:endParaRPr lang="tr-TR"/>
          </a:p>
        </p:txBody>
      </p:sp>
    </p:spTree>
    <p:extLst>
      <p:ext uri="{BB962C8B-B14F-4D97-AF65-F5344CB8AC3E}">
        <p14:creationId xmlns:p14="http://schemas.microsoft.com/office/powerpoint/2010/main" val="2132847989"/>
      </p:ext>
    </p:extLst>
  </p:cSld>
  <p:clrMap bg1="lt1" tx1="dk1" bg2="lt2" tx2="dk2" accent1="accent1" accent2="accent2" accent3="accent3" accent4="accent4" accent5="accent5" accent6="accent6" hlink="hlink" folHlink="folHlink"/>
  <p:sldLayoutIdLst>
    <p:sldLayoutId id="2147483964" r:id="rId1"/>
    <p:sldLayoutId id="2147483965" r:id="rId2"/>
    <p:sldLayoutId id="2147483966" r:id="rId3"/>
    <p:sldLayoutId id="2147483967" r:id="rId4"/>
    <p:sldLayoutId id="2147483968" r:id="rId5"/>
    <p:sldLayoutId id="2147483969" r:id="rId6"/>
    <p:sldLayoutId id="2147483970" r:id="rId7"/>
    <p:sldLayoutId id="2147483971" r:id="rId8"/>
    <p:sldLayoutId id="2147483972" r:id="rId9"/>
    <p:sldLayoutId id="2147483973" r:id="rId10"/>
    <p:sldLayoutId id="2147483974" r:id="rId11"/>
  </p:sldLayoutIdLst>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525982" y="817297"/>
            <a:ext cx="9928928" cy="7417415"/>
          </a:xfrm>
          <a:prstGeom prst="rect">
            <a:avLst/>
          </a:prstGeom>
        </p:spPr>
        <p:txBody>
          <a:bodyPr wrap="square">
            <a:spAutoFit/>
          </a:bodyPr>
          <a:lstStyle/>
          <a:p>
            <a:pPr algn="ctr">
              <a:lnSpc>
                <a:spcPct val="200000"/>
              </a:lnSpc>
            </a:pPr>
            <a:r>
              <a:rPr lang="tr-TR" sz="3600" b="1" dirty="0" smtClean="0">
                <a:effectLst/>
                <a:latin typeface="Arial Black" panose="020B0A04020102020204" pitchFamily="34" charset="0"/>
                <a:ea typeface="Calibri" panose="020F0502020204030204" pitchFamily="34" charset="0"/>
              </a:rPr>
              <a:t>ULUSLARARASI</a:t>
            </a:r>
          </a:p>
          <a:p>
            <a:pPr algn="ctr">
              <a:lnSpc>
                <a:spcPct val="200000"/>
              </a:lnSpc>
            </a:pPr>
            <a:r>
              <a:rPr lang="tr-TR" sz="3600" b="1" dirty="0" smtClean="0">
                <a:effectLst/>
                <a:latin typeface="Arial Black" panose="020B0A04020102020204" pitchFamily="34" charset="0"/>
                <a:ea typeface="Calibri" panose="020F0502020204030204" pitchFamily="34" charset="0"/>
              </a:rPr>
              <a:t> ANLAŞMALAR KAPSAMINDA YAPILAN İNŞAAT İŞLERİNDE TEVKİFAT UYGULAMALARI</a:t>
            </a:r>
          </a:p>
          <a:p>
            <a:pPr algn="ctr">
              <a:lnSpc>
                <a:spcPct val="200000"/>
              </a:lnSpc>
            </a:pPr>
            <a:endParaRPr lang="tr-TR" sz="2000" b="1" dirty="0" smtClean="0">
              <a:latin typeface="Arial Black" panose="020B0A04020102020204" pitchFamily="34" charset="0"/>
            </a:endParaRPr>
          </a:p>
          <a:p>
            <a:pPr algn="ctr">
              <a:lnSpc>
                <a:spcPct val="200000"/>
              </a:lnSpc>
            </a:pPr>
            <a:r>
              <a:rPr lang="tr-TR" sz="1400" b="1" dirty="0" smtClean="0">
                <a:latin typeface="Arial Black" panose="020B0A04020102020204" pitchFamily="34" charset="0"/>
              </a:rPr>
              <a:t>22.03.2017 - İstanbul YMMO              </a:t>
            </a:r>
            <a:endParaRPr lang="tr-TR" sz="1400" b="1" dirty="0">
              <a:latin typeface="Arial Black" panose="020B0A04020102020204" pitchFamily="34" charset="0"/>
            </a:endParaRPr>
          </a:p>
          <a:p>
            <a:pPr algn="ctr">
              <a:lnSpc>
                <a:spcPct val="200000"/>
              </a:lnSpc>
            </a:pPr>
            <a:endParaRPr lang="tr-TR" sz="3600" b="1" dirty="0" smtClean="0">
              <a:latin typeface="Arial Black" panose="020B0A04020102020204" pitchFamily="34" charset="0"/>
            </a:endParaRPr>
          </a:p>
          <a:p>
            <a:pPr algn="ctr">
              <a:lnSpc>
                <a:spcPct val="200000"/>
              </a:lnSpc>
            </a:pPr>
            <a:endParaRPr lang="tr-TR" dirty="0">
              <a:latin typeface="Arial Black" panose="020B0A04020102020204" pitchFamily="34" charset="0"/>
            </a:endParaRPr>
          </a:p>
        </p:txBody>
      </p:sp>
    </p:spTree>
    <p:extLst>
      <p:ext uri="{BB962C8B-B14F-4D97-AF65-F5344CB8AC3E}">
        <p14:creationId xmlns:p14="http://schemas.microsoft.com/office/powerpoint/2010/main" val="200279393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69343" y="483078"/>
            <a:ext cx="11059065" cy="5796951"/>
          </a:xfrm>
        </p:spPr>
        <p:txBody>
          <a:bodyPr>
            <a:noAutofit/>
          </a:bodyPr>
          <a:lstStyle/>
          <a:p>
            <a:pPr>
              <a:lnSpc>
                <a:spcPct val="150000"/>
              </a:lnSpc>
            </a:pPr>
            <a:r>
              <a:rPr lang="tr-TR" sz="1800" b="1" dirty="0">
                <a:solidFill>
                  <a:srgbClr val="000000"/>
                </a:solidFill>
                <a:latin typeface="Arial" panose="020B0604020202020204" pitchFamily="34" charset="0"/>
                <a:cs typeface="Arial" panose="020B0604020202020204" pitchFamily="34" charset="0"/>
              </a:rPr>
              <a:t>İstisnadan, Türkiye Cumhuriyeti'nin taraf olduğu anlaşmalar gereğince vergi muafiyeti tanınan uluslararası kuruluşlar yararlanır. Kapsam esas itibarıyla, vergi bağışıklığı veya ayrıcalığın tanındığı uluslararası anlaşmalardaki hükümlere göre belirlenir.</a:t>
            </a:r>
          </a:p>
          <a:p>
            <a:pPr>
              <a:lnSpc>
                <a:spcPct val="150000"/>
              </a:lnSpc>
            </a:pPr>
            <a:r>
              <a:rPr lang="tr-TR" sz="1800" b="1" dirty="0">
                <a:solidFill>
                  <a:srgbClr val="000000"/>
                </a:solidFill>
                <a:latin typeface="Arial" panose="020B0604020202020204" pitchFamily="34" charset="0"/>
                <a:cs typeface="Arial" panose="020B0604020202020204" pitchFamily="34" charset="0"/>
              </a:rPr>
              <a:t>Bu kapsamdaki kuruluşlara resmi ihtiyaçlarında kullanacakları mal ve hizmetlerin KDV’den istisna olarak temin edilmesini sağlamak amacıyla Maliye Bakanlığının görüşü alınmak suretiyle Dışişleri Bakanlığınca istisnadan faydalanacakları mal ve hizmetleri gösteren KDV/ÖİV Diplomatik İstisna Belgesi verilir.</a:t>
            </a:r>
          </a:p>
          <a:p>
            <a:pPr>
              <a:lnSpc>
                <a:spcPct val="150000"/>
              </a:lnSpc>
            </a:pPr>
            <a:r>
              <a:rPr lang="tr-TR" sz="1800" b="1" dirty="0">
                <a:solidFill>
                  <a:srgbClr val="000000"/>
                </a:solidFill>
                <a:latin typeface="Arial" panose="020B0604020202020204" pitchFamily="34" charset="0"/>
                <a:cs typeface="Arial" panose="020B0604020202020204" pitchFamily="34" charset="0"/>
              </a:rPr>
              <a:t>Satıcılar tarafından, kendilerine ibraz edilen istisna belgeleri incelenerek, satın alınmak istenen mal ve hizmetlerin istisna kapsamına girip girmediği tespit edilir, kapsama giren mal ve hizmetlerin satışına ilişkin olarak düzenlenen faturada KDV hesaplanmaz.</a:t>
            </a:r>
          </a:p>
          <a:p>
            <a:pPr>
              <a:lnSpc>
                <a:spcPct val="150000"/>
              </a:lnSpc>
            </a:pPr>
            <a:r>
              <a:rPr lang="tr-TR" sz="1800" b="1" dirty="0">
                <a:solidFill>
                  <a:srgbClr val="000000"/>
                </a:solidFill>
                <a:latin typeface="Arial" panose="020B0604020202020204" pitchFamily="34" charset="0"/>
                <a:cs typeface="Arial" panose="020B0604020202020204" pitchFamily="34" charset="0"/>
              </a:rPr>
              <a:t>Uluslararası kuruluşlar adına düzenlenmesi gereken faturada, kuruluşun adı, adresi, istisna belgesinin tarih ve numarası ve uluslararası kuruluş adına alım yapanın bilgilerine (adı-soyadı, adresi, kimlik kartı numarası) yer verilir</a:t>
            </a:r>
            <a:r>
              <a:rPr lang="tr-TR" sz="1800" b="1" dirty="0" smtClean="0">
                <a:solidFill>
                  <a:srgbClr val="000000"/>
                </a:solidFill>
                <a:latin typeface="Arial" panose="020B0604020202020204" pitchFamily="34" charset="0"/>
                <a:cs typeface="Arial" panose="020B0604020202020204" pitchFamily="34" charset="0"/>
              </a:rPr>
              <a:t>.</a:t>
            </a:r>
            <a:endParaRPr lang="tr-TR" sz="1800" dirty="0"/>
          </a:p>
        </p:txBody>
      </p:sp>
      <p:sp>
        <p:nvSpPr>
          <p:cNvPr id="4" name="Slayt Numarası Yer Tutucusu 3"/>
          <p:cNvSpPr>
            <a:spLocks noGrp="1"/>
          </p:cNvSpPr>
          <p:nvPr>
            <p:ph type="sldNum" sz="quarter" idx="12"/>
          </p:nvPr>
        </p:nvSpPr>
        <p:spPr/>
        <p:txBody>
          <a:bodyPr/>
          <a:lstStyle/>
          <a:p>
            <a:fld id="{E5F05C91-7DB9-4D43-986A-ADEAB8CEAAAB}" type="slidenum">
              <a:rPr lang="tr-TR" smtClean="0"/>
              <a:t>10</a:t>
            </a:fld>
            <a:endParaRPr lang="tr-TR"/>
          </a:p>
        </p:txBody>
      </p:sp>
    </p:spTree>
    <p:extLst>
      <p:ext uri="{BB962C8B-B14F-4D97-AF65-F5344CB8AC3E}">
        <p14:creationId xmlns:p14="http://schemas.microsoft.com/office/powerpoint/2010/main" val="244538517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46825" y="535373"/>
            <a:ext cx="10854791" cy="5583504"/>
          </a:xfrm>
        </p:spPr>
        <p:txBody>
          <a:bodyPr>
            <a:normAutofit fontScale="25000" lnSpcReduction="20000"/>
          </a:bodyPr>
          <a:lstStyle/>
          <a:p>
            <a:pPr>
              <a:lnSpc>
                <a:spcPct val="150000"/>
              </a:lnSpc>
            </a:pPr>
            <a:r>
              <a:rPr lang="tr-TR" sz="7200" b="1" dirty="0">
                <a:solidFill>
                  <a:srgbClr val="000000"/>
                </a:solidFill>
                <a:latin typeface="Arial" panose="020B0604020202020204" pitchFamily="34" charset="0"/>
                <a:cs typeface="Arial" panose="020B0604020202020204" pitchFamily="34" charset="0"/>
              </a:rPr>
              <a:t>Söz konusu belgede uluslararası kuruluş adına alım yapmaya yetkili olduğu belirtilenler dışındakilere istisna kapsamında satış yapılmaz. Ayrıca, istisnadan yararlanmak isteyen kuruluşların uluslararası bir temsilcisi niteliğinde olmayıp sadece söz konusu kuruluşların bir üyesi niteliğinde olmaları durumunda da istisna uygulanmaz.</a:t>
            </a:r>
          </a:p>
          <a:p>
            <a:pPr>
              <a:lnSpc>
                <a:spcPct val="150000"/>
              </a:lnSpc>
            </a:pPr>
            <a:r>
              <a:rPr lang="tr-TR" sz="7200" b="1" dirty="0">
                <a:solidFill>
                  <a:srgbClr val="000000"/>
                </a:solidFill>
                <a:latin typeface="Arial" panose="020B0604020202020204" pitchFamily="34" charset="0"/>
                <a:cs typeface="Arial" panose="020B0604020202020204" pitchFamily="34" charset="0"/>
              </a:rPr>
              <a:t>Takrir yöntemi uygulanan teslimler için yukarıdaki açıklamalar geçerli değildir</a:t>
            </a:r>
            <a:r>
              <a:rPr lang="tr-TR" sz="7200" b="1" dirty="0" smtClean="0">
                <a:solidFill>
                  <a:srgbClr val="000000"/>
                </a:solidFill>
                <a:latin typeface="Arial" panose="020B0604020202020204" pitchFamily="34" charset="0"/>
                <a:cs typeface="Arial" panose="020B0604020202020204" pitchFamily="34" charset="0"/>
              </a:rPr>
              <a:t>.</a:t>
            </a:r>
          </a:p>
          <a:p>
            <a:pPr marL="0" indent="0">
              <a:lnSpc>
                <a:spcPct val="150000"/>
              </a:lnSpc>
              <a:buNone/>
            </a:pPr>
            <a:endParaRPr lang="tr-TR" sz="1800" b="1" dirty="0">
              <a:solidFill>
                <a:srgbClr val="000000"/>
              </a:solidFill>
              <a:latin typeface="Arial" panose="020B0604020202020204" pitchFamily="34" charset="0"/>
              <a:cs typeface="Arial" panose="020B0604020202020204" pitchFamily="34" charset="0"/>
            </a:endParaRPr>
          </a:p>
          <a:p>
            <a:pPr marL="0" indent="0">
              <a:lnSpc>
                <a:spcPct val="170000"/>
              </a:lnSpc>
              <a:buNone/>
            </a:pPr>
            <a:r>
              <a:rPr lang="tr-TR" sz="7200" b="1" dirty="0" smtClean="0">
                <a:solidFill>
                  <a:srgbClr val="FF0000"/>
                </a:solidFill>
                <a:latin typeface="Arial Black" panose="020B0A04020102020204" pitchFamily="34" charset="0"/>
              </a:rPr>
              <a:t>2.1. </a:t>
            </a:r>
            <a:r>
              <a:rPr lang="tr-TR" sz="7200" b="1" dirty="0">
                <a:solidFill>
                  <a:srgbClr val="FF0000"/>
                </a:solidFill>
                <a:latin typeface="Arial Black" panose="020B0A04020102020204" pitchFamily="34" charset="0"/>
              </a:rPr>
              <a:t>Kuzey Atlantik Antlaşması Teşkilatı Müşterek Enfrastrüktür Programları Gereğince Türkiye'de Yapılacak İnşa ve Tesis İşlemlerine İlişkin İstisna Uygulaması</a:t>
            </a:r>
          </a:p>
          <a:p>
            <a:pPr>
              <a:lnSpc>
                <a:spcPct val="170000"/>
              </a:lnSpc>
            </a:pPr>
            <a:r>
              <a:rPr lang="tr-TR" sz="7200" b="1" dirty="0">
                <a:latin typeface="Arial" panose="020B0604020202020204" pitchFamily="34" charset="0"/>
                <a:cs typeface="Arial" panose="020B0604020202020204" pitchFamily="34" charset="0"/>
              </a:rPr>
              <a:t>20/12/1985 tarihli ve 85/10191 sayılı Bakanlar Kurulu </a:t>
            </a:r>
            <a:r>
              <a:rPr lang="tr-TR" sz="7200" b="1" dirty="0" smtClean="0">
                <a:latin typeface="Arial" panose="020B0604020202020204" pitchFamily="34" charset="0"/>
                <a:cs typeface="Arial" panose="020B0604020202020204" pitchFamily="34" charset="0"/>
              </a:rPr>
              <a:t>Kararında, </a:t>
            </a:r>
            <a:r>
              <a:rPr lang="tr-TR" sz="7200" b="1" dirty="0">
                <a:latin typeface="Arial" panose="020B0604020202020204" pitchFamily="34" charset="0"/>
                <a:cs typeface="Arial" panose="020B0604020202020204" pitchFamily="34" charset="0"/>
              </a:rPr>
              <a:t>Kuzey Atlantik Antlaşması Teşkilatı Müşterek Enfrastrüktür Programları gereğince Türkiye'de yapılacak tesislerin etüt, proje ve inşasına ilişkin olarak Kuzey Atlantik Antlaşması Teşkilatına veya onun namına yetkili makamlara yapılan teslim ve hizmetlerin KDV’den istisna olduğu hükme bağlanmıştır</a:t>
            </a:r>
            <a:r>
              <a:rPr lang="tr-TR" sz="7200" b="1" dirty="0" smtClean="0">
                <a:latin typeface="Arial" panose="020B0604020202020204" pitchFamily="34" charset="0"/>
                <a:cs typeface="Arial" panose="020B0604020202020204" pitchFamily="34" charset="0"/>
              </a:rPr>
              <a:t>.</a:t>
            </a:r>
            <a:endParaRPr lang="tr-TR" sz="7200" b="1" dirty="0">
              <a:latin typeface="Arial" panose="020B0604020202020204" pitchFamily="34" charset="0"/>
              <a:cs typeface="Arial" panose="020B0604020202020204" pitchFamily="34" charset="0"/>
            </a:endParaRPr>
          </a:p>
        </p:txBody>
      </p:sp>
      <p:sp>
        <p:nvSpPr>
          <p:cNvPr id="4" name="Slayt Numarası Yer Tutucusu 3"/>
          <p:cNvSpPr>
            <a:spLocks noGrp="1"/>
          </p:cNvSpPr>
          <p:nvPr>
            <p:ph type="sldNum" sz="quarter" idx="12"/>
          </p:nvPr>
        </p:nvSpPr>
        <p:spPr/>
        <p:txBody>
          <a:bodyPr/>
          <a:lstStyle/>
          <a:p>
            <a:fld id="{E5F05C91-7DB9-4D43-986A-ADEAB8CEAAAB}" type="slidenum">
              <a:rPr lang="tr-TR" smtClean="0"/>
              <a:t>11</a:t>
            </a:fld>
            <a:endParaRPr lang="tr-TR"/>
          </a:p>
        </p:txBody>
      </p:sp>
    </p:spTree>
    <p:extLst>
      <p:ext uri="{BB962C8B-B14F-4D97-AF65-F5344CB8AC3E}">
        <p14:creationId xmlns:p14="http://schemas.microsoft.com/office/powerpoint/2010/main" val="58019584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104181"/>
            <a:ext cx="11057092" cy="4546121"/>
          </a:xfrm>
        </p:spPr>
        <p:txBody>
          <a:bodyPr>
            <a:noAutofit/>
          </a:bodyPr>
          <a:lstStyle/>
          <a:p>
            <a:pPr>
              <a:lnSpc>
                <a:spcPct val="150000"/>
              </a:lnSpc>
            </a:pPr>
            <a:r>
              <a:rPr lang="tr-TR" sz="1800" b="1" dirty="0">
                <a:latin typeface="Arial" panose="020B0604020202020204" pitchFamily="34" charset="0"/>
                <a:cs typeface="Arial" panose="020B0604020202020204" pitchFamily="34" charset="0"/>
              </a:rPr>
              <a:t>Uluslararası anlaşma hükümleriyle kendilerine istisna veya muafiyet tanınan kuruluşların, ilgili uluslararası anlaşmaya atıfta bulunarak satın alacakları mal ve hizmetlere KDV uygulanmamasını bir yazı ile talep etmeleri ve bu yazıya istinaden mal teslim eden veya hizmet yapan kuruluşların faturalarında KDV’yi ayrıca göstermemeleri gerekmektedir.</a:t>
            </a:r>
          </a:p>
          <a:p>
            <a:pPr>
              <a:lnSpc>
                <a:spcPct val="150000"/>
              </a:lnSpc>
            </a:pPr>
            <a:r>
              <a:rPr lang="tr-TR" sz="1800" b="1" dirty="0" smtClean="0">
                <a:latin typeface="Arial" panose="020B0604020202020204" pitchFamily="34" charset="0"/>
                <a:cs typeface="Arial" panose="020B0604020202020204" pitchFamily="34" charset="0"/>
              </a:rPr>
              <a:t>Buna </a:t>
            </a:r>
            <a:r>
              <a:rPr lang="tr-TR" sz="1800" b="1" dirty="0">
                <a:latin typeface="Arial" panose="020B0604020202020204" pitchFamily="34" charset="0"/>
                <a:cs typeface="Arial" panose="020B0604020202020204" pitchFamily="34" charset="0"/>
              </a:rPr>
              <a:t>göre, Kuzey Atlantik Teşkilatı Müşterek Enfrastrüktür Programı gereğince Türkiye'de yapılacak tesislerin etüt, proje ve inşasına ilişkin olarak Kuzey Atlantik Teşkilatı veya onun namına 26/7/1971 tarihli ve 7/2864 sayılı Kararnamede belirtilen yetkili makamlara, satıcılar veya müteahhitler tarafından yapılan mal teslimi ve hizmet ifalarında, bu makamlar tarafından resmi ihtiyaçlarında kullanılacağı yazılı olarak belirtilen mal ve hizmetler için düzenlenecek fatura ve benzeri vesikalarda KDV gösterilmez.</a:t>
            </a:r>
          </a:p>
          <a:p>
            <a:pPr>
              <a:lnSpc>
                <a:spcPct val="150000"/>
              </a:lnSpc>
            </a:pPr>
            <a:endParaRPr lang="tr-TR" sz="1800" b="1" dirty="0">
              <a:latin typeface="Arial" panose="020B0604020202020204" pitchFamily="34" charset="0"/>
              <a:cs typeface="Arial" panose="020B0604020202020204" pitchFamily="34" charset="0"/>
            </a:endParaRPr>
          </a:p>
        </p:txBody>
      </p:sp>
      <p:sp>
        <p:nvSpPr>
          <p:cNvPr id="4" name="Slayt Numarası Yer Tutucusu 3"/>
          <p:cNvSpPr>
            <a:spLocks noGrp="1"/>
          </p:cNvSpPr>
          <p:nvPr>
            <p:ph type="sldNum" sz="quarter" idx="12"/>
          </p:nvPr>
        </p:nvSpPr>
        <p:spPr/>
        <p:txBody>
          <a:bodyPr/>
          <a:lstStyle/>
          <a:p>
            <a:fld id="{E5F05C91-7DB9-4D43-986A-ADEAB8CEAAAB}" type="slidenum">
              <a:rPr lang="tr-TR" smtClean="0"/>
              <a:t>12</a:t>
            </a:fld>
            <a:endParaRPr lang="tr-TR"/>
          </a:p>
        </p:txBody>
      </p:sp>
    </p:spTree>
    <p:extLst>
      <p:ext uri="{BB962C8B-B14F-4D97-AF65-F5344CB8AC3E}">
        <p14:creationId xmlns:p14="http://schemas.microsoft.com/office/powerpoint/2010/main" val="402000071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45" y="595223"/>
            <a:ext cx="11555427" cy="5862220"/>
          </a:xfrm>
        </p:spPr>
        <p:txBody>
          <a:bodyPr>
            <a:normAutofit fontScale="25000" lnSpcReduction="20000"/>
          </a:bodyPr>
          <a:lstStyle/>
          <a:p>
            <a:pPr marL="0" indent="0">
              <a:lnSpc>
                <a:spcPct val="150000"/>
              </a:lnSpc>
              <a:buNone/>
            </a:pPr>
            <a:r>
              <a:rPr lang="tr-TR" sz="7200" b="1" dirty="0">
                <a:solidFill>
                  <a:srgbClr val="FF0000"/>
                </a:solidFill>
                <a:latin typeface="Arial Black" panose="020B0A04020102020204" pitchFamily="34" charset="0"/>
                <a:cs typeface="Arial" panose="020B0604020202020204" pitchFamily="34" charset="0"/>
              </a:rPr>
              <a:t>2.3. Türkiye ile Amerika Birleşik Devletleri Arasında Vergi Muafiyetleri Anlaşması Gereğince, Ortak Savunma Amacıyla Yapılan Mal ve Hizmet Alımlarında İstisna Uygulaması</a:t>
            </a:r>
          </a:p>
          <a:p>
            <a:pPr>
              <a:lnSpc>
                <a:spcPct val="150000"/>
              </a:lnSpc>
            </a:pPr>
            <a:r>
              <a:rPr lang="tr-TR" sz="7200" b="1" dirty="0">
                <a:latin typeface="Arial" panose="020B0604020202020204" pitchFamily="34" charset="0"/>
                <a:cs typeface="Arial" panose="020B0604020202020204" pitchFamily="34" charset="0"/>
              </a:rPr>
              <a:t>30/6/1954 tarihli ve 6426 sayılı </a:t>
            </a:r>
            <a:r>
              <a:rPr lang="tr-TR" sz="7200" b="1" dirty="0" smtClean="0">
                <a:latin typeface="Arial" panose="020B0604020202020204" pitchFamily="34" charset="0"/>
                <a:cs typeface="Arial" panose="020B0604020202020204" pitchFamily="34" charset="0"/>
              </a:rPr>
              <a:t>Kanunla </a:t>
            </a:r>
            <a:r>
              <a:rPr lang="tr-TR" sz="7200" b="1" dirty="0">
                <a:latin typeface="Arial" panose="020B0604020202020204" pitchFamily="34" charset="0"/>
                <a:cs typeface="Arial" panose="020B0604020202020204" pitchFamily="34" charset="0"/>
              </a:rPr>
              <a:t>onaylanan 23/6/1954 tarihli Türkiye ile Amerika Birleşik Devletleri Arasında Vergi Muafiyetleri Anlaşmasının 8 inci maddesi ile ekinin 16 </a:t>
            </a:r>
            <a:r>
              <a:rPr lang="tr-TR" sz="7200" b="1" dirty="0" err="1">
                <a:latin typeface="Arial" panose="020B0604020202020204" pitchFamily="34" charset="0"/>
                <a:cs typeface="Arial" panose="020B0604020202020204" pitchFamily="34" charset="0"/>
              </a:rPr>
              <a:t>ncı</a:t>
            </a:r>
            <a:r>
              <a:rPr lang="tr-TR" sz="7200" b="1" dirty="0">
                <a:latin typeface="Arial" panose="020B0604020202020204" pitchFamily="34" charset="0"/>
                <a:cs typeface="Arial" panose="020B0604020202020204" pitchFamily="34" charset="0"/>
              </a:rPr>
              <a:t> maddesinde; Türkiye Cumhuriyeti ile Amerika Birleşik Devletleri Hükümetlerinin, Anlaşmada belirtilen ve Anlaşmanın amacına uygun düşen Türk vergi, resim ve harçları ile daha sonra ihdas edilecek benzer mahiyetteki vergi, resim ve harçların, ortak savunma harcamalarına yansıtılmaması için münasip bir muafiyet sağlanması hususunda usul belirlemeleri öngörülmüş, bu hükümlere dayanılarak 22/4/1992 tarihli ve 92/2958 sayılı Bakanlar Kurulu </a:t>
            </a:r>
            <a:r>
              <a:rPr lang="tr-TR" sz="7200" b="1" dirty="0" smtClean="0">
                <a:latin typeface="Arial" panose="020B0604020202020204" pitchFamily="34" charset="0"/>
                <a:cs typeface="Arial" panose="020B0604020202020204" pitchFamily="34" charset="0"/>
              </a:rPr>
              <a:t>Kararı ile </a:t>
            </a:r>
            <a:r>
              <a:rPr lang="tr-TR" sz="7200" b="1" dirty="0">
                <a:latin typeface="Arial" panose="020B0604020202020204" pitchFamily="34" charset="0"/>
                <a:cs typeface="Arial" panose="020B0604020202020204" pitchFamily="34" charset="0"/>
              </a:rPr>
              <a:t>anlaşma kapsamına KDV de dahil edilmiştir.</a:t>
            </a:r>
          </a:p>
          <a:p>
            <a:pPr>
              <a:lnSpc>
                <a:spcPct val="150000"/>
              </a:lnSpc>
            </a:pPr>
            <a:r>
              <a:rPr lang="tr-TR" sz="7200" b="1" dirty="0">
                <a:latin typeface="Arial" panose="020B0604020202020204" pitchFamily="34" charset="0"/>
                <a:cs typeface="Arial" panose="020B0604020202020204" pitchFamily="34" charset="0"/>
              </a:rPr>
              <a:t>Buna göre, ortak savunma amacıyla Amerika Birleşik Devletlerine veya onun namına hareket eden yetkili makamlara satıcılar veya müteahhitler tarafından yapılan mal teslimi ve hizmet ifalarında, sözü edilen anlaşma kapsamındaki ihtiyaçlarda kullanılacağı yetkili makamlar tarafından yazılı olarak belirtilen mal ve hizmetler için düzenlenecek fatura ve benzeri vesikalarda KDV gösterilmez</a:t>
            </a:r>
            <a:r>
              <a:rPr lang="tr-TR" sz="7200" b="1" dirty="0" smtClean="0">
                <a:latin typeface="Arial" panose="020B0604020202020204" pitchFamily="34" charset="0"/>
                <a:cs typeface="Arial" panose="020B0604020202020204" pitchFamily="34" charset="0"/>
              </a:rPr>
              <a:t>.</a:t>
            </a:r>
            <a:endParaRPr lang="tr-TR" sz="7200" b="1" dirty="0">
              <a:latin typeface="Arial" panose="020B0604020202020204" pitchFamily="34" charset="0"/>
              <a:cs typeface="Arial" panose="020B0604020202020204" pitchFamily="34" charset="0"/>
            </a:endParaRPr>
          </a:p>
        </p:txBody>
      </p:sp>
      <p:sp>
        <p:nvSpPr>
          <p:cNvPr id="4" name="Slayt Numarası Yer Tutucusu 3"/>
          <p:cNvSpPr>
            <a:spLocks noGrp="1"/>
          </p:cNvSpPr>
          <p:nvPr>
            <p:ph type="sldNum" sz="quarter" idx="12"/>
          </p:nvPr>
        </p:nvSpPr>
        <p:spPr/>
        <p:txBody>
          <a:bodyPr/>
          <a:lstStyle/>
          <a:p>
            <a:fld id="{E5F05C91-7DB9-4D43-986A-ADEAB8CEAAAB}" type="slidenum">
              <a:rPr lang="tr-TR" smtClean="0"/>
              <a:t>13</a:t>
            </a:fld>
            <a:endParaRPr lang="tr-TR"/>
          </a:p>
        </p:txBody>
      </p:sp>
    </p:spTree>
    <p:extLst>
      <p:ext uri="{BB962C8B-B14F-4D97-AF65-F5344CB8AC3E}">
        <p14:creationId xmlns:p14="http://schemas.microsoft.com/office/powerpoint/2010/main" val="221999327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026543"/>
            <a:ext cx="10515600" cy="5150420"/>
          </a:xfrm>
        </p:spPr>
        <p:txBody>
          <a:bodyPr>
            <a:noAutofit/>
          </a:bodyPr>
          <a:lstStyle/>
          <a:p>
            <a:pPr lvl="0">
              <a:lnSpc>
                <a:spcPct val="150000"/>
              </a:lnSpc>
            </a:pPr>
            <a:r>
              <a:rPr lang="tr-TR" sz="1800" b="1" dirty="0">
                <a:solidFill>
                  <a:prstClr val="black"/>
                </a:solidFill>
                <a:latin typeface="Arial" panose="020B0604020202020204" pitchFamily="34" charset="0"/>
                <a:cs typeface="Arial" panose="020B0604020202020204" pitchFamily="34" charset="0"/>
              </a:rPr>
              <a:t>ABD veya onun namına hareket eden yetkili makamlarca ortak savunma amacıyla kullanılmak üzere satın alınacak mal ve hizmetlerin satıcılarına verilmek üzere, Tebliğ ekinde örneği yer alan belge (EK: 12) kullanılır.</a:t>
            </a:r>
          </a:p>
          <a:p>
            <a:pPr lvl="0">
              <a:lnSpc>
                <a:spcPct val="150000"/>
              </a:lnSpc>
            </a:pPr>
            <a:r>
              <a:rPr lang="tr-TR" sz="1800" b="1" dirty="0">
                <a:solidFill>
                  <a:prstClr val="black"/>
                </a:solidFill>
                <a:latin typeface="Arial" panose="020B0604020202020204" pitchFamily="34" charset="0"/>
                <a:cs typeface="Arial" panose="020B0604020202020204" pitchFamily="34" charset="0"/>
              </a:rPr>
              <a:t>Öte yandan, aynı Anlaşma’nın 6 </a:t>
            </a:r>
            <a:r>
              <a:rPr lang="tr-TR" sz="1800" b="1" dirty="0" err="1">
                <a:solidFill>
                  <a:prstClr val="black"/>
                </a:solidFill>
                <a:latin typeface="Arial" panose="020B0604020202020204" pitchFamily="34" charset="0"/>
                <a:cs typeface="Arial" panose="020B0604020202020204" pitchFamily="34" charset="0"/>
              </a:rPr>
              <a:t>ncı</a:t>
            </a:r>
            <a:r>
              <a:rPr lang="tr-TR" sz="1800" b="1" dirty="0">
                <a:solidFill>
                  <a:prstClr val="black"/>
                </a:solidFill>
                <a:latin typeface="Arial" panose="020B0604020202020204" pitchFamily="34" charset="0"/>
                <a:cs typeface="Arial" panose="020B0604020202020204" pitchFamily="34" charset="0"/>
              </a:rPr>
              <a:t> maddesinde “İşbu Anlaşma hükümleri, fertler tarafından yapılan masraflara tesir etmeyeceği gibi, işbu Anlaşma çerçevesine girmekle beraber </a:t>
            </a:r>
            <a:r>
              <a:rPr lang="tr-TR" sz="1800" b="1" dirty="0" err="1">
                <a:solidFill>
                  <a:prstClr val="black"/>
                </a:solidFill>
                <a:latin typeface="Arial" panose="020B0604020202020204" pitchFamily="34" charset="0"/>
                <a:cs typeface="Arial" panose="020B0604020202020204" pitchFamily="34" charset="0"/>
              </a:rPr>
              <a:t>mübayaa</a:t>
            </a:r>
            <a:r>
              <a:rPr lang="tr-TR" sz="1800" b="1" dirty="0">
                <a:solidFill>
                  <a:prstClr val="black"/>
                </a:solidFill>
                <a:latin typeface="Arial" panose="020B0604020202020204" pitchFamily="34" charset="0"/>
                <a:cs typeface="Arial" panose="020B0604020202020204" pitchFamily="34" charset="0"/>
              </a:rPr>
              <a:t> ve ihaleye </a:t>
            </a:r>
            <a:r>
              <a:rPr lang="tr-TR" sz="1800" b="1" dirty="0" err="1">
                <a:solidFill>
                  <a:prstClr val="black"/>
                </a:solidFill>
                <a:latin typeface="Arial" panose="020B0604020202020204" pitchFamily="34" charset="0"/>
                <a:cs typeface="Arial" panose="020B0604020202020204" pitchFamily="34" charset="0"/>
              </a:rPr>
              <a:t>selahiyetli</a:t>
            </a:r>
            <a:r>
              <a:rPr lang="tr-TR" sz="1800" b="1" dirty="0">
                <a:solidFill>
                  <a:prstClr val="black"/>
                </a:solidFill>
                <a:latin typeface="Arial" panose="020B0604020202020204" pitchFamily="34" charset="0"/>
                <a:cs typeface="Arial" panose="020B0604020202020204" pitchFamily="34" charset="0"/>
              </a:rPr>
              <a:t> bir memur veya Amerika Birleşik Devletleri tarafından veya onun namına mukavele akdine usulüne uygun olarak yetkili kılınmış diğer bir şahıs tarafından akdedilmiş bir mukaveleye dayanmayan küçük masraflara da tatbik olunmayacaktır.” hükmü yer aldığından, ABD’nin resmi kurumlarına söz konusu işleme ilişkin yapılacak mal teslimi ve hizmet ifası ile ilgili olarak şahıslara yönelik harcamaların KDV den istisna tutulması mümkün değildir.</a:t>
            </a:r>
          </a:p>
        </p:txBody>
      </p:sp>
      <p:sp>
        <p:nvSpPr>
          <p:cNvPr id="4" name="Slayt Numarası Yer Tutucusu 3"/>
          <p:cNvSpPr>
            <a:spLocks noGrp="1"/>
          </p:cNvSpPr>
          <p:nvPr>
            <p:ph type="sldNum" sz="quarter" idx="12"/>
          </p:nvPr>
        </p:nvSpPr>
        <p:spPr/>
        <p:txBody>
          <a:bodyPr/>
          <a:lstStyle/>
          <a:p>
            <a:fld id="{E5F05C91-7DB9-4D43-986A-ADEAB8CEAAAB}" type="slidenum">
              <a:rPr lang="tr-TR" smtClean="0"/>
              <a:t>14</a:t>
            </a:fld>
            <a:endParaRPr lang="tr-TR"/>
          </a:p>
        </p:txBody>
      </p:sp>
    </p:spTree>
    <p:extLst>
      <p:ext uri="{BB962C8B-B14F-4D97-AF65-F5344CB8AC3E}">
        <p14:creationId xmlns:p14="http://schemas.microsoft.com/office/powerpoint/2010/main" val="20888760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199" y="577969"/>
            <a:ext cx="10895251" cy="5598993"/>
          </a:xfrm>
        </p:spPr>
        <p:txBody>
          <a:bodyPr>
            <a:noAutofit/>
          </a:bodyPr>
          <a:lstStyle/>
          <a:p>
            <a:pPr marL="0" indent="0">
              <a:lnSpc>
                <a:spcPct val="170000"/>
              </a:lnSpc>
              <a:buNone/>
            </a:pPr>
            <a:r>
              <a:rPr lang="tr-TR" sz="1800" b="1" dirty="0" smtClean="0">
                <a:solidFill>
                  <a:srgbClr val="FF0000"/>
                </a:solidFill>
                <a:latin typeface="Arial Black" panose="020B0A04020102020204" pitchFamily="34" charset="0"/>
              </a:rPr>
              <a:t>3. </a:t>
            </a:r>
            <a:r>
              <a:rPr lang="tr-TR" sz="1800" b="1" dirty="0">
                <a:solidFill>
                  <a:srgbClr val="FF0000"/>
                </a:solidFill>
                <a:latin typeface="Arial Black" panose="020B0A04020102020204" pitchFamily="34" charset="0"/>
              </a:rPr>
              <a:t>Yabancı Devletlerin Diplomatik Temsilcilik ve Konsolosluk Mensupları ile Uluslararası Kuruluş Mensuplarına Yapılan Teslim ve Hizmetlerde İstisna</a:t>
            </a:r>
          </a:p>
          <a:p>
            <a:pPr>
              <a:lnSpc>
                <a:spcPct val="150000"/>
              </a:lnSpc>
            </a:pPr>
            <a:r>
              <a:rPr lang="tr-TR" sz="1800" b="1" dirty="0" smtClean="0">
                <a:latin typeface="Arial" panose="020B0604020202020204" pitchFamily="34" charset="0"/>
                <a:cs typeface="Arial" panose="020B0604020202020204" pitchFamily="34" charset="0"/>
              </a:rPr>
              <a:t>Karşılıklı </a:t>
            </a:r>
            <a:r>
              <a:rPr lang="tr-TR" sz="1800" b="1" dirty="0">
                <a:latin typeface="Arial" panose="020B0604020202020204" pitchFamily="34" charset="0"/>
                <a:cs typeface="Arial" panose="020B0604020202020204" pitchFamily="34" charset="0"/>
              </a:rPr>
              <a:t>olmak kaydıyla, yabancı devletlerin Türkiye'deki diplomatik temsilcilik ve konsoloslukların vergi muafiyetine sahip diplomatik misyon şeflerine, diplomasi memurlarına, konsolosluklarda görevli misyon şeflerine ve meslekten konsolosluk memurlarına,</a:t>
            </a:r>
          </a:p>
          <a:p>
            <a:pPr>
              <a:lnSpc>
                <a:spcPct val="150000"/>
              </a:lnSpc>
            </a:pPr>
            <a:r>
              <a:rPr lang="tr-TR" sz="1800" b="1" dirty="0" smtClean="0">
                <a:latin typeface="Arial" panose="020B0604020202020204" pitchFamily="34" charset="0"/>
                <a:cs typeface="Arial" panose="020B0604020202020204" pitchFamily="34" charset="0"/>
              </a:rPr>
              <a:t> </a:t>
            </a:r>
            <a:r>
              <a:rPr lang="tr-TR" sz="1800" b="1" dirty="0">
                <a:latin typeface="Arial" panose="020B0604020202020204" pitchFamily="34" charset="0"/>
                <a:cs typeface="Arial" panose="020B0604020202020204" pitchFamily="34" charset="0"/>
              </a:rPr>
              <a:t>Karşılıklı olmak kaydıyla servis pasaportu hamili olan ve Dışişleri Bakanlığınca II. sınıf kimlik kartı verilen teknik ve idari personeline,</a:t>
            </a:r>
          </a:p>
          <a:p>
            <a:pPr>
              <a:lnSpc>
                <a:spcPct val="150000"/>
              </a:lnSpc>
            </a:pPr>
            <a:r>
              <a:rPr lang="tr-TR" sz="1800" b="1" dirty="0" smtClean="0">
                <a:latin typeface="Arial" panose="020B0604020202020204" pitchFamily="34" charset="0"/>
                <a:cs typeface="Arial" panose="020B0604020202020204" pitchFamily="34" charset="0"/>
              </a:rPr>
              <a:t> </a:t>
            </a:r>
            <a:r>
              <a:rPr lang="tr-TR" sz="1800" b="1" dirty="0">
                <a:latin typeface="Arial" panose="020B0604020202020204" pitchFamily="34" charset="0"/>
                <a:cs typeface="Arial" panose="020B0604020202020204" pitchFamily="34" charset="0"/>
              </a:rPr>
              <a:t>Türkiye Cumhuriyeti'nin taraf olduğu uluslararası anlaşmalar gereğince vergi muafiyeti tanınan uluslararası kuruluşların söz konusu anlaşmada personeline yönelik istisna hükmü olması kaydıyla bunların </a:t>
            </a:r>
            <a:r>
              <a:rPr lang="tr-TR" sz="1800" b="1" dirty="0" err="1" smtClean="0">
                <a:latin typeface="Arial" panose="020B0604020202020204" pitchFamily="34" charset="0"/>
                <a:cs typeface="Arial" panose="020B0604020202020204" pitchFamily="34" charset="0"/>
              </a:rPr>
              <a:t>mensuplarına,yapılan</a:t>
            </a:r>
            <a:r>
              <a:rPr lang="tr-TR" sz="1800" b="1" dirty="0" smtClean="0">
                <a:latin typeface="Arial" panose="020B0604020202020204" pitchFamily="34" charset="0"/>
                <a:cs typeface="Arial" panose="020B0604020202020204" pitchFamily="34" charset="0"/>
              </a:rPr>
              <a:t> </a:t>
            </a:r>
            <a:r>
              <a:rPr lang="tr-TR" sz="1800" b="1" dirty="0">
                <a:latin typeface="Arial" panose="020B0604020202020204" pitchFamily="34" charset="0"/>
                <a:cs typeface="Arial" panose="020B0604020202020204" pitchFamily="34" charset="0"/>
              </a:rPr>
              <a:t>ve bedeli KDV dahil en az 50 TL olan (veya karşılıklılık ilkesi çerçevesinde tespit edilen daha yüksek alt limit) teslim ve hizmetler girmektedir. Elektrik, su ve telekomünikasyon harcamalarında 50 TL şartı aranmaz.</a:t>
            </a:r>
          </a:p>
          <a:p>
            <a:pPr>
              <a:lnSpc>
                <a:spcPct val="150000"/>
              </a:lnSpc>
            </a:pPr>
            <a:endParaRPr lang="tr-TR" sz="1800" dirty="0"/>
          </a:p>
        </p:txBody>
      </p:sp>
      <p:sp>
        <p:nvSpPr>
          <p:cNvPr id="4" name="Slayt Numarası Yer Tutucusu 3"/>
          <p:cNvSpPr>
            <a:spLocks noGrp="1"/>
          </p:cNvSpPr>
          <p:nvPr>
            <p:ph type="sldNum" sz="quarter" idx="12"/>
          </p:nvPr>
        </p:nvSpPr>
        <p:spPr/>
        <p:txBody>
          <a:bodyPr/>
          <a:lstStyle/>
          <a:p>
            <a:fld id="{E5F05C91-7DB9-4D43-986A-ADEAB8CEAAAB}" type="slidenum">
              <a:rPr lang="tr-TR" smtClean="0"/>
              <a:t>15</a:t>
            </a:fld>
            <a:endParaRPr lang="tr-TR"/>
          </a:p>
        </p:txBody>
      </p:sp>
    </p:spTree>
    <p:extLst>
      <p:ext uri="{BB962C8B-B14F-4D97-AF65-F5344CB8AC3E}">
        <p14:creationId xmlns:p14="http://schemas.microsoft.com/office/powerpoint/2010/main" val="199429487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34669" y="776377"/>
            <a:ext cx="11579703" cy="5313872"/>
          </a:xfrm>
        </p:spPr>
        <p:txBody>
          <a:bodyPr>
            <a:normAutofit fontScale="25000" lnSpcReduction="20000"/>
          </a:bodyPr>
          <a:lstStyle/>
          <a:p>
            <a:pPr>
              <a:lnSpc>
                <a:spcPct val="160000"/>
              </a:lnSpc>
            </a:pPr>
            <a:r>
              <a:rPr lang="tr-TR" sz="7200" b="1" dirty="0">
                <a:latin typeface="Arial" panose="020B0604020202020204" pitchFamily="34" charset="0"/>
                <a:cs typeface="Arial" panose="020B0604020202020204" pitchFamily="34" charset="0"/>
              </a:rPr>
              <a:t>Devletlerarası konsolosluk ilişkilerini düzenleyen 24/4/1963 tarihli Viyana Sözleşmesi ile konsolosluk kavramı meslekten konsolosluk ve fahri konsolosluk olarak ikiye ayrılmış ve “Fahri Konsolosluk ve </a:t>
            </a:r>
            <a:r>
              <a:rPr lang="tr-TR" sz="7200" b="1" dirty="0" err="1" smtClean="0">
                <a:latin typeface="Arial" panose="020B0604020202020204" pitchFamily="34" charset="0"/>
                <a:cs typeface="Arial" panose="020B0604020202020204" pitchFamily="34" charset="0"/>
              </a:rPr>
              <a:t>Memurları’na</a:t>
            </a:r>
            <a:r>
              <a:rPr lang="tr-TR" sz="7200" b="1" dirty="0" smtClean="0">
                <a:latin typeface="Arial" panose="020B0604020202020204" pitchFamily="34" charset="0"/>
                <a:cs typeface="Arial" panose="020B0604020202020204" pitchFamily="34" charset="0"/>
              </a:rPr>
              <a:t> </a:t>
            </a:r>
            <a:r>
              <a:rPr lang="tr-TR" sz="7200" b="1" dirty="0">
                <a:latin typeface="Arial" panose="020B0604020202020204" pitchFamily="34" charset="0"/>
                <a:cs typeface="Arial" panose="020B0604020202020204" pitchFamily="34" charset="0"/>
              </a:rPr>
              <a:t>ilişkin III. Bölümde, bu sıfatı haiz kişi ya da kurumların yararlanabileceği diplomatik haklar muvazzaf konsolosluk ve memurlarının yararlanabileceği haklardan ayrılarak sınırlanmıştır. Bu nedenle, fahri konsoloslara yapılan teslim ve hizmetler diplomatik istisna kapsamında değerlendirilmez.</a:t>
            </a:r>
          </a:p>
          <a:p>
            <a:pPr>
              <a:lnSpc>
                <a:spcPct val="160000"/>
              </a:lnSpc>
            </a:pPr>
            <a:r>
              <a:rPr lang="tr-TR" sz="7200" b="1" dirty="0" smtClean="0">
                <a:latin typeface="Arial" panose="020B0604020202020204" pitchFamily="34" charset="0"/>
                <a:cs typeface="Arial" panose="020B0604020202020204" pitchFamily="34" charset="0"/>
              </a:rPr>
              <a:t>Dışişleri </a:t>
            </a:r>
            <a:r>
              <a:rPr lang="tr-TR" sz="7200" b="1" dirty="0">
                <a:latin typeface="Arial" panose="020B0604020202020204" pitchFamily="34" charset="0"/>
                <a:cs typeface="Arial" panose="020B0604020202020204" pitchFamily="34" charset="0"/>
              </a:rPr>
              <a:t>Bakanlığı, karşılıklılık ilkesini gözeterek, her ülke itibarıyla geçerli olacak yıllık kişisel harcamaların üst sınırı ile Türkiye Cumhuriyeti misyon mensuplarına kişisel mal ve hizmet alımlarında 50 TL’den yüksek alt limit uygulayan ülke temsilcilik mensupları için alt sınırı tespit ederek bu miktarı ilgili temsilciliğe bildirir.</a:t>
            </a:r>
          </a:p>
          <a:p>
            <a:pPr>
              <a:lnSpc>
                <a:spcPct val="160000"/>
              </a:lnSpc>
            </a:pPr>
            <a:r>
              <a:rPr lang="tr-TR" sz="7200" b="1" dirty="0">
                <a:latin typeface="Arial" panose="020B0604020202020204" pitchFamily="34" charset="0"/>
                <a:cs typeface="Arial" panose="020B0604020202020204" pitchFamily="34" charset="0"/>
              </a:rPr>
              <a:t>Dışişleri Bakanlığınca, bu tespit uluslararası kuruluşların vergi muafiyetine haiz mensupları için de yapılır. Kapsam esas itibarıyla, vergi bağışıklığı veya ayrıcalığın tanındığı uluslararası anlaşmalardaki hükümlere göre belirlenir</a:t>
            </a:r>
            <a:r>
              <a:rPr lang="tr-TR" sz="7200" b="1" dirty="0" smtClean="0">
                <a:latin typeface="Arial" panose="020B0604020202020204" pitchFamily="34" charset="0"/>
                <a:cs typeface="Arial" panose="020B0604020202020204" pitchFamily="34" charset="0"/>
              </a:rPr>
              <a:t>.</a:t>
            </a:r>
            <a:endParaRPr lang="tr-TR" sz="7200" b="1" dirty="0">
              <a:latin typeface="Arial" panose="020B0604020202020204" pitchFamily="34" charset="0"/>
              <a:cs typeface="Arial" panose="020B0604020202020204" pitchFamily="34" charset="0"/>
            </a:endParaRPr>
          </a:p>
        </p:txBody>
      </p:sp>
      <p:sp>
        <p:nvSpPr>
          <p:cNvPr id="4" name="Slayt Numarası Yer Tutucusu 3"/>
          <p:cNvSpPr>
            <a:spLocks noGrp="1"/>
          </p:cNvSpPr>
          <p:nvPr>
            <p:ph type="sldNum" sz="quarter" idx="12"/>
          </p:nvPr>
        </p:nvSpPr>
        <p:spPr/>
        <p:txBody>
          <a:bodyPr/>
          <a:lstStyle/>
          <a:p>
            <a:fld id="{E5F05C91-7DB9-4D43-986A-ADEAB8CEAAAB}" type="slidenum">
              <a:rPr lang="tr-TR" smtClean="0"/>
              <a:t>16</a:t>
            </a:fld>
            <a:endParaRPr lang="tr-TR"/>
          </a:p>
        </p:txBody>
      </p:sp>
    </p:spTree>
    <p:extLst>
      <p:ext uri="{BB962C8B-B14F-4D97-AF65-F5344CB8AC3E}">
        <p14:creationId xmlns:p14="http://schemas.microsoft.com/office/powerpoint/2010/main" val="20812910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a:lnSpc>
                <a:spcPct val="160000"/>
              </a:lnSpc>
            </a:pPr>
            <a:r>
              <a:rPr lang="tr-TR" sz="1800" b="1" dirty="0">
                <a:latin typeface="Arial" panose="020B0604020202020204" pitchFamily="34" charset="0"/>
                <a:cs typeface="Arial" panose="020B0604020202020204" pitchFamily="34" charset="0"/>
              </a:rPr>
              <a:t>Dışişleri Bakanlığı tarafından bu bilgiler ülke/uluslararası kuruluş ve kişi bazında Gelir İdaresi Başkanlığına da iletilir. Bu bilgilerde herhangi bir değişiklik olması halinde bu değişiklikler, Dışişleri Bakanlığı tarafından, uygulamanın aksamasına neden olmayacak bir sürede Gelir İdaresi Başkanlığına bildirilir.</a:t>
            </a:r>
          </a:p>
          <a:p>
            <a:pPr>
              <a:lnSpc>
                <a:spcPct val="160000"/>
              </a:lnSpc>
            </a:pPr>
            <a:r>
              <a:rPr lang="tr-TR" sz="1800" b="1" dirty="0">
                <a:latin typeface="Arial" panose="020B0604020202020204" pitchFamily="34" charset="0"/>
                <a:cs typeface="Arial" panose="020B0604020202020204" pitchFamily="34" charset="0"/>
              </a:rPr>
              <a:t>Diplomatik statüyü haiz mensuplar kapsamına diplomatların eş ve çocukları da dahil olduğundan, bu kişilere yapılan teslim ve hizmetlerde de istisnadan yararlanılabilir.</a:t>
            </a:r>
          </a:p>
          <a:p>
            <a:pPr>
              <a:lnSpc>
                <a:spcPct val="150000"/>
              </a:lnSpc>
            </a:pPr>
            <a:endParaRPr lang="tr-TR" sz="800" dirty="0">
              <a:latin typeface="Arial" panose="020B0604020202020204" pitchFamily="34" charset="0"/>
              <a:cs typeface="Arial" panose="020B0604020202020204" pitchFamily="34" charset="0"/>
            </a:endParaRPr>
          </a:p>
          <a:p>
            <a:endParaRPr lang="tr-TR" dirty="0"/>
          </a:p>
        </p:txBody>
      </p:sp>
      <p:sp>
        <p:nvSpPr>
          <p:cNvPr id="4" name="Slayt Numarası Yer Tutucusu 3"/>
          <p:cNvSpPr>
            <a:spLocks noGrp="1"/>
          </p:cNvSpPr>
          <p:nvPr>
            <p:ph type="sldNum" sz="quarter" idx="12"/>
          </p:nvPr>
        </p:nvSpPr>
        <p:spPr/>
        <p:txBody>
          <a:bodyPr/>
          <a:lstStyle/>
          <a:p>
            <a:fld id="{E5F05C91-7DB9-4D43-986A-ADEAB8CEAAAB}" type="slidenum">
              <a:rPr lang="tr-TR" smtClean="0"/>
              <a:t>17</a:t>
            </a:fld>
            <a:endParaRPr lang="tr-TR"/>
          </a:p>
        </p:txBody>
      </p:sp>
    </p:spTree>
    <p:extLst>
      <p:ext uri="{BB962C8B-B14F-4D97-AF65-F5344CB8AC3E}">
        <p14:creationId xmlns:p14="http://schemas.microsoft.com/office/powerpoint/2010/main" val="312379751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6510" y="681486"/>
            <a:ext cx="11393586" cy="5270739"/>
          </a:xfrm>
        </p:spPr>
        <p:txBody>
          <a:bodyPr>
            <a:noAutofit/>
          </a:bodyPr>
          <a:lstStyle/>
          <a:p>
            <a:pPr marL="0" indent="0">
              <a:lnSpc>
                <a:spcPct val="170000"/>
              </a:lnSpc>
              <a:buNone/>
            </a:pPr>
            <a:r>
              <a:rPr lang="tr-TR" sz="1800" b="1" dirty="0" smtClean="0">
                <a:solidFill>
                  <a:srgbClr val="FF0000"/>
                </a:solidFill>
                <a:latin typeface="Arial Black" panose="020B0A04020102020204" pitchFamily="34" charset="0"/>
                <a:cs typeface="Arial" panose="020B0604020202020204" pitchFamily="34" charset="0"/>
              </a:rPr>
              <a:t>4. BİRLEŞMİŞ </a:t>
            </a:r>
            <a:r>
              <a:rPr lang="tr-TR" sz="1800" b="1" dirty="0">
                <a:solidFill>
                  <a:srgbClr val="FF0000"/>
                </a:solidFill>
                <a:latin typeface="Arial Black" panose="020B0A04020102020204" pitchFamily="34" charset="0"/>
                <a:cs typeface="Arial" panose="020B0604020202020204" pitchFamily="34" charset="0"/>
              </a:rPr>
              <a:t>MİLLETLER (BM) TEŞKİLATI İLE İKTİSADİ İŞBİRLİĞİ VE KALKINMA TEŞKİLATINA (OECD) YÖNELİK KDV İSTİSNASI UYGULAMASI</a:t>
            </a:r>
            <a:endParaRPr lang="tr-TR" sz="1800" dirty="0">
              <a:solidFill>
                <a:srgbClr val="FF0000"/>
              </a:solidFill>
              <a:latin typeface="Arial Black" panose="020B0A04020102020204" pitchFamily="34" charset="0"/>
              <a:cs typeface="Arial" panose="020B0604020202020204" pitchFamily="34" charset="0"/>
            </a:endParaRPr>
          </a:p>
          <a:p>
            <a:pPr>
              <a:lnSpc>
                <a:spcPct val="170000"/>
              </a:lnSpc>
            </a:pPr>
            <a:r>
              <a:rPr lang="tr-TR" sz="1800" b="1" dirty="0" smtClean="0">
                <a:latin typeface="Arial" panose="020B0604020202020204" pitchFamily="34" charset="0"/>
                <a:cs typeface="Arial" panose="020B0604020202020204" pitchFamily="34" charset="0"/>
              </a:rPr>
              <a:t>5766 sayılı Kanunun 12. maddesinin </a:t>
            </a:r>
            <a:r>
              <a:rPr lang="tr-TR" sz="1800" b="1" dirty="0">
                <a:latin typeface="Arial" panose="020B0604020202020204" pitchFamily="34" charset="0"/>
                <a:cs typeface="Arial" panose="020B0604020202020204" pitchFamily="34" charset="0"/>
              </a:rPr>
              <a:t>(d) bendi ile KDV Kanununa eklenen geçici </a:t>
            </a:r>
            <a:r>
              <a:rPr lang="tr-TR" sz="1800" b="1" dirty="0" smtClean="0">
                <a:latin typeface="Arial" panose="020B0604020202020204" pitchFamily="34" charset="0"/>
                <a:cs typeface="Arial" panose="020B0604020202020204" pitchFamily="34" charset="0"/>
              </a:rPr>
              <a:t>26. maddesinde</a:t>
            </a:r>
            <a:r>
              <a:rPr lang="tr-TR" sz="1800" b="1" dirty="0">
                <a:latin typeface="Arial" panose="020B0604020202020204" pitchFamily="34" charset="0"/>
                <a:cs typeface="Arial" panose="020B0604020202020204" pitchFamily="34" charset="0"/>
              </a:rPr>
              <a:t>, "Birleşmiş Milletler (BM) temsilciliği, BM'ye bağlı program, fon ve özel ihtisas kuruluşları ile İktisadi İşbirliği ve Kalkınma Teşkilatına (OECD) resmi kullanımları için yapılacak mal teslimi ve hizmet ifaları, bunların sosyal ve ekonomik yardım amacıyla bedelsiz olarak yapacakları mal teslimi ve hizmet ifaları,  bedelsiz mal teslimi ve hizmet ifaları ile ilgili mal ve hizmetlerin bunlara teslim ve ifası; finansmanlarının bu kuruluşlar tarafından karşılanması şartıyla ilgili kurum, temsilcilik, program, fon ve özel ihtisas kuruluşlarının Türkiye'deki faaliyetlerinin devamı veya ilgili kurumlara ilişkin uluslararası anlaşmaların yürürlükte bulunduğu süre içerisinde katma değer vergisinden müstesnadır</a:t>
            </a:r>
            <a:r>
              <a:rPr lang="tr-TR" sz="1800" b="1" dirty="0" smtClean="0">
                <a:latin typeface="Arial" panose="020B0604020202020204" pitchFamily="34" charset="0"/>
                <a:cs typeface="Arial" panose="020B0604020202020204" pitchFamily="34" charset="0"/>
              </a:rPr>
              <a:t>.</a:t>
            </a:r>
            <a:endParaRPr lang="tr-TR" sz="1800" b="1" dirty="0">
              <a:latin typeface="Arial" panose="020B0604020202020204" pitchFamily="34" charset="0"/>
              <a:cs typeface="Arial" panose="020B0604020202020204" pitchFamily="34" charset="0"/>
            </a:endParaRPr>
          </a:p>
        </p:txBody>
      </p:sp>
      <p:sp>
        <p:nvSpPr>
          <p:cNvPr id="4" name="Slayt Numarası Yer Tutucusu 3"/>
          <p:cNvSpPr>
            <a:spLocks noGrp="1"/>
          </p:cNvSpPr>
          <p:nvPr>
            <p:ph type="sldNum" sz="quarter" idx="12"/>
          </p:nvPr>
        </p:nvSpPr>
        <p:spPr/>
        <p:txBody>
          <a:bodyPr/>
          <a:lstStyle/>
          <a:p>
            <a:fld id="{E5F05C91-7DB9-4D43-986A-ADEAB8CEAAAB}" type="slidenum">
              <a:rPr lang="tr-TR" smtClean="0"/>
              <a:t>18</a:t>
            </a:fld>
            <a:endParaRPr lang="tr-TR"/>
          </a:p>
        </p:txBody>
      </p:sp>
    </p:spTree>
    <p:extLst>
      <p:ext uri="{BB962C8B-B14F-4D97-AF65-F5344CB8AC3E}">
        <p14:creationId xmlns:p14="http://schemas.microsoft.com/office/powerpoint/2010/main" val="281378070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319176"/>
            <a:ext cx="10515600" cy="6167887"/>
          </a:xfrm>
        </p:spPr>
        <p:txBody>
          <a:bodyPr>
            <a:normAutofit fontScale="25000" lnSpcReduction="20000"/>
          </a:bodyPr>
          <a:lstStyle/>
          <a:p>
            <a:pPr>
              <a:lnSpc>
                <a:spcPct val="170000"/>
              </a:lnSpc>
            </a:pPr>
            <a:r>
              <a:rPr lang="tr-TR" sz="7200" b="1" dirty="0">
                <a:latin typeface="Arial" panose="020B0604020202020204" pitchFamily="34" charset="0"/>
                <a:cs typeface="Arial" panose="020B0604020202020204" pitchFamily="34" charset="0"/>
              </a:rPr>
              <a:t>Buna göre, finansmanlarının söz konusu maddede belirtilen kuruluşlar tarafından karşılanması şartıyla ilgili kurum, temsilcilik, program, fon ve özel ihtisas kuruluşlarının Türkiye'deki faaliyetlerinin devamı veya ilgili kurumlara ilişkin uluslararası anlaşmaların yürürlükte bulunduğu süre içerisinde;</a:t>
            </a:r>
          </a:p>
          <a:p>
            <a:pPr>
              <a:lnSpc>
                <a:spcPct val="170000"/>
              </a:lnSpc>
            </a:pPr>
            <a:r>
              <a:rPr lang="tr-TR" sz="7200" b="1" dirty="0" smtClean="0">
                <a:latin typeface="Arial" panose="020B0604020202020204" pitchFamily="34" charset="0"/>
                <a:cs typeface="Arial" panose="020B0604020202020204" pitchFamily="34" charset="0"/>
              </a:rPr>
              <a:t>Birleşmiş </a:t>
            </a:r>
            <a:r>
              <a:rPr lang="tr-TR" sz="7200" b="1" dirty="0">
                <a:latin typeface="Arial" panose="020B0604020202020204" pitchFamily="34" charset="0"/>
                <a:cs typeface="Arial" panose="020B0604020202020204" pitchFamily="34" charset="0"/>
              </a:rPr>
              <a:t>Milletler (BM) temsilciliği, BM'ye bağlı program, fon ve özel ihtisas kuruluşları ile İktisadi İşbirliği ve Kalkınma Teşkilatına (OECD) resmi kullanımları için yapılacak mal teslimi ve hizmet ifaları</a:t>
            </a:r>
            <a:r>
              <a:rPr lang="tr-TR" sz="7200" b="1" dirty="0" smtClean="0">
                <a:latin typeface="Arial" panose="020B0604020202020204" pitchFamily="34" charset="0"/>
                <a:cs typeface="Arial" panose="020B0604020202020204" pitchFamily="34" charset="0"/>
              </a:rPr>
              <a:t>, </a:t>
            </a:r>
          </a:p>
          <a:p>
            <a:pPr marL="0" indent="0">
              <a:lnSpc>
                <a:spcPct val="170000"/>
              </a:lnSpc>
              <a:buNone/>
            </a:pPr>
            <a:r>
              <a:rPr lang="tr-TR" sz="7200" b="1" dirty="0" smtClean="0">
                <a:latin typeface="Arial" panose="020B0604020202020204" pitchFamily="34" charset="0"/>
                <a:cs typeface="Arial" panose="020B0604020202020204" pitchFamily="34" charset="0"/>
              </a:rPr>
              <a:t>      -  bunların </a:t>
            </a:r>
            <a:r>
              <a:rPr lang="tr-TR" sz="7200" b="1" dirty="0">
                <a:latin typeface="Arial" panose="020B0604020202020204" pitchFamily="34" charset="0"/>
                <a:cs typeface="Arial" panose="020B0604020202020204" pitchFamily="34" charset="0"/>
              </a:rPr>
              <a:t>sosyal ve ekonomik yardım amacıyla bedelsiz olarak yapacakları mal teslimi ve </a:t>
            </a:r>
            <a:r>
              <a:rPr lang="tr-TR" sz="7200" b="1" dirty="0" smtClean="0">
                <a:latin typeface="Arial" panose="020B0604020202020204" pitchFamily="34" charset="0"/>
                <a:cs typeface="Arial" panose="020B0604020202020204" pitchFamily="34" charset="0"/>
              </a:rPr>
              <a:t>                  </a:t>
            </a:r>
          </a:p>
          <a:p>
            <a:pPr marL="0" indent="0">
              <a:lnSpc>
                <a:spcPct val="170000"/>
              </a:lnSpc>
              <a:buNone/>
            </a:pPr>
            <a:r>
              <a:rPr lang="tr-TR" sz="7200" b="1" dirty="0" smtClean="0">
                <a:latin typeface="Arial" panose="020B0604020202020204" pitchFamily="34" charset="0"/>
                <a:cs typeface="Arial" panose="020B0604020202020204" pitchFamily="34" charset="0"/>
              </a:rPr>
              <a:t>         hizmet </a:t>
            </a:r>
            <a:r>
              <a:rPr lang="tr-TR" sz="7200" b="1" dirty="0">
                <a:latin typeface="Arial" panose="020B0604020202020204" pitchFamily="34" charset="0"/>
                <a:cs typeface="Arial" panose="020B0604020202020204" pitchFamily="34" charset="0"/>
              </a:rPr>
              <a:t>ifaları,</a:t>
            </a:r>
          </a:p>
          <a:p>
            <a:pPr marL="0" indent="0">
              <a:lnSpc>
                <a:spcPct val="170000"/>
              </a:lnSpc>
              <a:buNone/>
            </a:pPr>
            <a:r>
              <a:rPr lang="tr-TR" sz="7200" b="1" dirty="0" smtClean="0">
                <a:latin typeface="Arial" panose="020B0604020202020204" pitchFamily="34" charset="0"/>
                <a:cs typeface="Arial" panose="020B0604020202020204" pitchFamily="34" charset="0"/>
              </a:rPr>
              <a:t>      - </a:t>
            </a:r>
            <a:r>
              <a:rPr lang="tr-TR" sz="7200" b="1" dirty="0">
                <a:latin typeface="Arial" panose="020B0604020202020204" pitchFamily="34" charset="0"/>
                <a:cs typeface="Arial" panose="020B0604020202020204" pitchFamily="34" charset="0"/>
              </a:rPr>
              <a:t>bedelsiz mal teslimi ve hizmet ifaları ile ilgili mal ve hizmetlerin bunlara teslim ve ifası,</a:t>
            </a:r>
          </a:p>
          <a:p>
            <a:pPr marL="0" indent="0">
              <a:lnSpc>
                <a:spcPct val="170000"/>
              </a:lnSpc>
              <a:buNone/>
            </a:pPr>
            <a:r>
              <a:rPr lang="tr-TR" sz="7200" b="1" dirty="0" smtClean="0">
                <a:latin typeface="Arial" panose="020B0604020202020204" pitchFamily="34" charset="0"/>
                <a:cs typeface="Arial" panose="020B0604020202020204" pitchFamily="34" charset="0"/>
              </a:rPr>
              <a:t>     KDV'den </a:t>
            </a:r>
            <a:r>
              <a:rPr lang="tr-TR" sz="7200" b="1" dirty="0">
                <a:latin typeface="Arial" panose="020B0604020202020204" pitchFamily="34" charset="0"/>
                <a:cs typeface="Arial" panose="020B0604020202020204" pitchFamily="34" charset="0"/>
              </a:rPr>
              <a:t>istisna edilmiştir.</a:t>
            </a:r>
          </a:p>
          <a:p>
            <a:pPr>
              <a:lnSpc>
                <a:spcPct val="170000"/>
              </a:lnSpc>
            </a:pPr>
            <a:r>
              <a:rPr lang="tr-TR" sz="7200" b="1" dirty="0">
                <a:latin typeface="Arial" panose="020B0604020202020204" pitchFamily="34" charset="0"/>
                <a:cs typeface="Arial" panose="020B0604020202020204" pitchFamily="34" charset="0"/>
              </a:rPr>
              <a:t>Bu istisnanın uygulamasında, Dışişleri Bakanlığınca söz konusu Kuruluşlar adına düzenlenecek "İstisna Belgesi" kullanılacaktır.</a:t>
            </a:r>
          </a:p>
          <a:p>
            <a:pPr>
              <a:lnSpc>
                <a:spcPct val="170000"/>
              </a:lnSpc>
            </a:pPr>
            <a:endParaRPr lang="tr-TR" sz="7200" b="1" dirty="0">
              <a:latin typeface="Arial" panose="020B0604020202020204" pitchFamily="34" charset="0"/>
              <a:cs typeface="Arial" panose="020B0604020202020204" pitchFamily="34" charset="0"/>
            </a:endParaRPr>
          </a:p>
          <a:p>
            <a:endParaRPr lang="tr-TR" dirty="0"/>
          </a:p>
        </p:txBody>
      </p:sp>
      <p:sp>
        <p:nvSpPr>
          <p:cNvPr id="4" name="Slayt Numarası Yer Tutucusu 3"/>
          <p:cNvSpPr>
            <a:spLocks noGrp="1"/>
          </p:cNvSpPr>
          <p:nvPr>
            <p:ph type="sldNum" sz="quarter" idx="12"/>
          </p:nvPr>
        </p:nvSpPr>
        <p:spPr/>
        <p:txBody>
          <a:bodyPr/>
          <a:lstStyle/>
          <a:p>
            <a:fld id="{E5F05C91-7DB9-4D43-986A-ADEAB8CEAAAB}" type="slidenum">
              <a:rPr lang="tr-TR" smtClean="0"/>
              <a:t>19</a:t>
            </a:fld>
            <a:endParaRPr lang="tr-TR"/>
          </a:p>
        </p:txBody>
      </p:sp>
    </p:spTree>
    <p:extLst>
      <p:ext uri="{BB962C8B-B14F-4D97-AF65-F5344CB8AC3E}">
        <p14:creationId xmlns:p14="http://schemas.microsoft.com/office/powerpoint/2010/main" val="221738178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17890" y="210393"/>
            <a:ext cx="10835910" cy="5966570"/>
          </a:xfrm>
        </p:spPr>
        <p:txBody>
          <a:bodyPr>
            <a:noAutofit/>
          </a:bodyPr>
          <a:lstStyle/>
          <a:p>
            <a:pPr marL="0" indent="0">
              <a:lnSpc>
                <a:spcPct val="150000"/>
              </a:lnSpc>
              <a:buNone/>
            </a:pPr>
            <a:r>
              <a:rPr lang="tr-TR" b="1" dirty="0" smtClean="0">
                <a:latin typeface="Arial" panose="020B0604020202020204" pitchFamily="34" charset="0"/>
                <a:cs typeface="Arial" panose="020B0604020202020204" pitchFamily="34" charset="0"/>
              </a:rPr>
              <a:t>SUNUŞ PLANI</a:t>
            </a:r>
          </a:p>
          <a:p>
            <a:pPr>
              <a:lnSpc>
                <a:spcPct val="150000"/>
              </a:lnSpc>
            </a:pPr>
            <a:r>
              <a:rPr lang="tr-TR" sz="2400" b="1" dirty="0" smtClean="0">
                <a:latin typeface="Arial" panose="020B0604020202020204" pitchFamily="34" charset="0"/>
                <a:cs typeface="Arial" panose="020B0604020202020204" pitchFamily="34" charset="0"/>
              </a:rPr>
              <a:t>Uluslararası Anlaşma Nedir?</a:t>
            </a:r>
          </a:p>
          <a:p>
            <a:pPr>
              <a:lnSpc>
                <a:spcPct val="150000"/>
              </a:lnSpc>
            </a:pPr>
            <a:r>
              <a:rPr lang="tr-TR" sz="2400" b="1" dirty="0" smtClean="0">
                <a:latin typeface="Arial" panose="020B0604020202020204" pitchFamily="34" charset="0"/>
                <a:cs typeface="Arial" panose="020B0604020202020204" pitchFamily="34" charset="0"/>
              </a:rPr>
              <a:t>Anayasamıza Göre Uluslararası Anlaşma</a:t>
            </a:r>
          </a:p>
          <a:p>
            <a:pPr>
              <a:lnSpc>
                <a:spcPct val="150000"/>
              </a:lnSpc>
            </a:pPr>
            <a:r>
              <a:rPr lang="tr-TR" sz="2400" b="1" dirty="0" smtClean="0">
                <a:latin typeface="Arial" panose="020B0604020202020204" pitchFamily="34" charset="0"/>
                <a:cs typeface="Arial" panose="020B0604020202020204" pitchFamily="34" charset="0"/>
              </a:rPr>
              <a:t>KDV Kanununda Uluslararası Anlaşmalar İle İlgili Maddeler</a:t>
            </a:r>
          </a:p>
          <a:p>
            <a:pPr>
              <a:lnSpc>
                <a:spcPct val="150000"/>
              </a:lnSpc>
            </a:pPr>
            <a:r>
              <a:rPr lang="tr-TR" sz="2400" b="1" dirty="0" smtClean="0">
                <a:latin typeface="Arial" panose="020B0604020202020204" pitchFamily="34" charset="0"/>
                <a:cs typeface="Arial" panose="020B0604020202020204" pitchFamily="34" charset="0"/>
              </a:rPr>
              <a:t>KDV  Uygulama Genel Tebliğindeki Mevzuat</a:t>
            </a:r>
          </a:p>
          <a:p>
            <a:pPr>
              <a:lnSpc>
                <a:spcPct val="150000"/>
              </a:lnSpc>
            </a:pPr>
            <a:r>
              <a:rPr lang="tr-TR" sz="2400" b="1" dirty="0" smtClean="0">
                <a:latin typeface="Arial" panose="020B0604020202020204" pitchFamily="34" charset="0"/>
                <a:cs typeface="Arial" panose="020B0604020202020204" pitchFamily="34" charset="0"/>
              </a:rPr>
              <a:t>KDV Uygulama Genel Tebliğindeki </a:t>
            </a:r>
            <a:r>
              <a:rPr lang="tr-TR" sz="2400" b="1" dirty="0" err="1" smtClean="0">
                <a:latin typeface="Arial" panose="020B0604020202020204" pitchFamily="34" charset="0"/>
                <a:cs typeface="Arial" panose="020B0604020202020204" pitchFamily="34" charset="0"/>
              </a:rPr>
              <a:t>Tevkifat</a:t>
            </a:r>
            <a:endParaRPr lang="tr-TR" sz="2400" b="1" dirty="0" smtClean="0">
              <a:latin typeface="Arial" panose="020B0604020202020204" pitchFamily="34" charset="0"/>
              <a:cs typeface="Arial" panose="020B0604020202020204" pitchFamily="34" charset="0"/>
            </a:endParaRPr>
          </a:p>
          <a:p>
            <a:pPr>
              <a:lnSpc>
                <a:spcPct val="150000"/>
              </a:lnSpc>
            </a:pPr>
            <a:r>
              <a:rPr lang="tr-TR" sz="2400" b="1" dirty="0" smtClean="0">
                <a:latin typeface="Arial" panose="020B0604020202020204" pitchFamily="34" charset="0"/>
                <a:cs typeface="Arial" panose="020B0604020202020204" pitchFamily="34" charset="0"/>
              </a:rPr>
              <a:t>Örnek Olaya Ait İdari Şartname</a:t>
            </a:r>
          </a:p>
          <a:p>
            <a:pPr>
              <a:lnSpc>
                <a:spcPct val="150000"/>
              </a:lnSpc>
            </a:pPr>
            <a:r>
              <a:rPr lang="tr-TR" sz="2400" b="1" dirty="0" err="1" smtClean="0">
                <a:latin typeface="Arial" panose="020B0604020202020204" pitchFamily="34" charset="0"/>
                <a:cs typeface="Arial" panose="020B0604020202020204" pitchFamily="34" charset="0"/>
              </a:rPr>
              <a:t>Özelge</a:t>
            </a:r>
            <a:endParaRPr lang="tr-TR" sz="2400" b="1" dirty="0">
              <a:latin typeface="Arial" panose="020B0604020202020204" pitchFamily="34" charset="0"/>
              <a:cs typeface="Arial" panose="020B0604020202020204" pitchFamily="34" charset="0"/>
            </a:endParaRPr>
          </a:p>
        </p:txBody>
      </p:sp>
      <p:sp>
        <p:nvSpPr>
          <p:cNvPr id="4" name="Slayt Numarası Yer Tutucusu 3"/>
          <p:cNvSpPr>
            <a:spLocks noGrp="1"/>
          </p:cNvSpPr>
          <p:nvPr>
            <p:ph type="sldNum" sz="quarter" idx="12"/>
          </p:nvPr>
        </p:nvSpPr>
        <p:spPr/>
        <p:txBody>
          <a:bodyPr/>
          <a:lstStyle/>
          <a:p>
            <a:fld id="{E5F05C91-7DB9-4D43-986A-ADEAB8CEAAAB}" type="slidenum">
              <a:rPr lang="tr-TR" smtClean="0"/>
              <a:t>2</a:t>
            </a:fld>
            <a:endParaRPr lang="tr-TR"/>
          </a:p>
        </p:txBody>
      </p:sp>
    </p:spTree>
    <p:extLst>
      <p:ext uri="{BB962C8B-B14F-4D97-AF65-F5344CB8AC3E}">
        <p14:creationId xmlns:p14="http://schemas.microsoft.com/office/powerpoint/2010/main" val="287094221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500995"/>
            <a:ext cx="10515600" cy="3624003"/>
          </a:xfrm>
        </p:spPr>
        <p:txBody>
          <a:bodyPr/>
          <a:lstStyle/>
          <a:p>
            <a:pPr>
              <a:lnSpc>
                <a:spcPct val="150000"/>
              </a:lnSpc>
            </a:pPr>
            <a:r>
              <a:rPr lang="tr-TR" sz="1800" b="1" dirty="0">
                <a:latin typeface="Arial" panose="020B0604020202020204" pitchFamily="34" charset="0"/>
                <a:cs typeface="Arial" panose="020B0604020202020204" pitchFamily="34" charset="0"/>
              </a:rPr>
              <a:t>Bu istisnanın uygulamasında, Dışişleri Bakanlığınca söz konusu Kuruluşlar adına düzenlenecek "İstisna Belgesi" kullanılacaktır.</a:t>
            </a:r>
          </a:p>
          <a:p>
            <a:pPr>
              <a:lnSpc>
                <a:spcPct val="150000"/>
              </a:lnSpc>
            </a:pPr>
            <a:r>
              <a:rPr lang="tr-TR" sz="1800" b="1" dirty="0">
                <a:latin typeface="Arial" panose="020B0604020202020204" pitchFamily="34" charset="0"/>
                <a:cs typeface="Arial" panose="020B0604020202020204" pitchFamily="34" charset="0"/>
              </a:rPr>
              <a:t>Ayrıca, istisnadan yararlanan kuruluşlara bu kapsamda yapılacak teslim ve hizmetlerle ilgili olarak yüklenilen KDV, KDV Kanununun (30/a) maddesine göre indirim konusu yapılmayacak, işin niteliğine göre gider, maliyet veya kanunen kabul edilmeyen gider olarak dikkate alınacaktır.</a:t>
            </a:r>
          </a:p>
          <a:p>
            <a:endParaRPr lang="tr-TR" dirty="0"/>
          </a:p>
        </p:txBody>
      </p:sp>
      <p:sp>
        <p:nvSpPr>
          <p:cNvPr id="4" name="Slayt Numarası Yer Tutucusu 3"/>
          <p:cNvSpPr>
            <a:spLocks noGrp="1"/>
          </p:cNvSpPr>
          <p:nvPr>
            <p:ph type="sldNum" sz="quarter" idx="12"/>
          </p:nvPr>
        </p:nvSpPr>
        <p:spPr/>
        <p:txBody>
          <a:bodyPr/>
          <a:lstStyle/>
          <a:p>
            <a:fld id="{E5F05C91-7DB9-4D43-986A-ADEAB8CEAAAB}" type="slidenum">
              <a:rPr lang="tr-TR" smtClean="0"/>
              <a:t>20</a:t>
            </a:fld>
            <a:endParaRPr lang="tr-TR"/>
          </a:p>
        </p:txBody>
      </p:sp>
    </p:spTree>
    <p:extLst>
      <p:ext uri="{BB962C8B-B14F-4D97-AF65-F5344CB8AC3E}">
        <p14:creationId xmlns:p14="http://schemas.microsoft.com/office/powerpoint/2010/main" val="119962458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704550"/>
          </a:xfrm>
        </p:spPr>
        <p:txBody>
          <a:bodyPr>
            <a:normAutofit/>
          </a:bodyPr>
          <a:lstStyle/>
          <a:p>
            <a:pPr>
              <a:lnSpc>
                <a:spcPct val="160000"/>
              </a:lnSpc>
            </a:pPr>
            <a:r>
              <a:rPr lang="tr-TR" sz="2400" dirty="0">
                <a:solidFill>
                  <a:srgbClr val="FF0000"/>
                </a:solidFill>
                <a:latin typeface="Arial Black" panose="020B0A04020102020204" pitchFamily="34" charset="0"/>
              </a:rPr>
              <a:t>KDV </a:t>
            </a:r>
            <a:r>
              <a:rPr lang="tr-TR" sz="2400" dirty="0" smtClean="0">
                <a:solidFill>
                  <a:srgbClr val="FF0000"/>
                </a:solidFill>
                <a:latin typeface="Arial Black" panose="020B0A04020102020204" pitchFamily="34" charset="0"/>
              </a:rPr>
              <a:t>GENEL UYGULAMA TEBLİĞİNE GÖRE TEVKİFAT</a:t>
            </a:r>
            <a:endParaRPr lang="tr-TR" sz="2400" dirty="0">
              <a:solidFill>
                <a:srgbClr val="FF0000"/>
              </a:solidFill>
              <a:latin typeface="Arial Black" panose="020B0A04020102020204" pitchFamily="34" charset="0"/>
            </a:endParaRPr>
          </a:p>
        </p:txBody>
      </p:sp>
      <p:sp>
        <p:nvSpPr>
          <p:cNvPr id="3" name="İçerik Yer Tutucusu 2"/>
          <p:cNvSpPr>
            <a:spLocks noGrp="1"/>
          </p:cNvSpPr>
          <p:nvPr>
            <p:ph idx="1"/>
          </p:nvPr>
        </p:nvSpPr>
        <p:spPr>
          <a:xfrm>
            <a:off x="838200" y="1397479"/>
            <a:ext cx="10515600" cy="4779484"/>
          </a:xfrm>
        </p:spPr>
        <p:txBody>
          <a:bodyPr>
            <a:noAutofit/>
          </a:bodyPr>
          <a:lstStyle/>
          <a:p>
            <a:pPr marL="0" indent="0">
              <a:buNone/>
            </a:pPr>
            <a:r>
              <a:rPr lang="tr-TR" sz="1800" b="1" dirty="0">
                <a:solidFill>
                  <a:srgbClr val="FF0000"/>
                </a:solidFill>
                <a:latin typeface="Arial" panose="020B0604020202020204" pitchFamily="34" charset="0"/>
                <a:cs typeface="Arial" panose="020B0604020202020204" pitchFamily="34" charset="0"/>
              </a:rPr>
              <a:t>Kısmi </a:t>
            </a:r>
            <a:r>
              <a:rPr lang="tr-TR" sz="1800" b="1" dirty="0" err="1">
                <a:solidFill>
                  <a:srgbClr val="FF0000"/>
                </a:solidFill>
                <a:latin typeface="Arial" panose="020B0604020202020204" pitchFamily="34" charset="0"/>
                <a:cs typeface="Arial" panose="020B0604020202020204" pitchFamily="34" charset="0"/>
              </a:rPr>
              <a:t>Tevkifat</a:t>
            </a:r>
            <a:r>
              <a:rPr lang="tr-TR" sz="1800" b="1" dirty="0">
                <a:solidFill>
                  <a:srgbClr val="FF0000"/>
                </a:solidFill>
                <a:latin typeface="Arial" panose="020B0604020202020204" pitchFamily="34" charset="0"/>
                <a:cs typeface="Arial" panose="020B0604020202020204" pitchFamily="34" charset="0"/>
              </a:rPr>
              <a:t> Uygulaması</a:t>
            </a:r>
          </a:p>
          <a:p>
            <a:pPr marL="0" indent="0">
              <a:buNone/>
            </a:pPr>
            <a:r>
              <a:rPr lang="tr-TR" sz="1800" b="1" dirty="0">
                <a:solidFill>
                  <a:srgbClr val="FF0000"/>
                </a:solidFill>
                <a:latin typeface="Arial" panose="020B0604020202020204" pitchFamily="34" charset="0"/>
                <a:cs typeface="Arial" panose="020B0604020202020204" pitchFamily="34" charset="0"/>
              </a:rPr>
              <a:t>2.1.3.1. Kısmi </a:t>
            </a:r>
            <a:r>
              <a:rPr lang="tr-TR" sz="1800" b="1" dirty="0" err="1">
                <a:solidFill>
                  <a:srgbClr val="FF0000"/>
                </a:solidFill>
                <a:latin typeface="Arial" panose="020B0604020202020204" pitchFamily="34" charset="0"/>
                <a:cs typeface="Arial" panose="020B0604020202020204" pitchFamily="34" charset="0"/>
              </a:rPr>
              <a:t>Tevkifatın</a:t>
            </a:r>
            <a:r>
              <a:rPr lang="tr-TR" sz="1800" b="1" dirty="0">
                <a:solidFill>
                  <a:srgbClr val="FF0000"/>
                </a:solidFill>
                <a:latin typeface="Arial" panose="020B0604020202020204" pitchFamily="34" charset="0"/>
                <a:cs typeface="Arial" panose="020B0604020202020204" pitchFamily="34" charset="0"/>
              </a:rPr>
              <a:t> Mahiyeti ve </a:t>
            </a:r>
            <a:r>
              <a:rPr lang="tr-TR" sz="1800" b="1" dirty="0" err="1">
                <a:solidFill>
                  <a:srgbClr val="FF0000"/>
                </a:solidFill>
                <a:latin typeface="Arial" panose="020B0604020202020204" pitchFamily="34" charset="0"/>
                <a:cs typeface="Arial" panose="020B0604020202020204" pitchFamily="34" charset="0"/>
              </a:rPr>
              <a:t>Tevkifat</a:t>
            </a:r>
            <a:r>
              <a:rPr lang="tr-TR" sz="1800" b="1" dirty="0">
                <a:solidFill>
                  <a:srgbClr val="FF0000"/>
                </a:solidFill>
                <a:latin typeface="Arial" panose="020B0604020202020204" pitchFamily="34" charset="0"/>
                <a:cs typeface="Arial" panose="020B0604020202020204" pitchFamily="34" charset="0"/>
              </a:rPr>
              <a:t> Uygulayacak Alıcılar</a:t>
            </a:r>
          </a:p>
          <a:p>
            <a:pPr marL="0" indent="0">
              <a:buNone/>
            </a:pPr>
            <a:r>
              <a:rPr lang="tr-TR" sz="1800" b="1" dirty="0" smtClean="0">
                <a:solidFill>
                  <a:srgbClr val="000000"/>
                </a:solidFill>
                <a:latin typeface="Arial" panose="020B0604020202020204" pitchFamily="34" charset="0"/>
                <a:cs typeface="Arial" panose="020B0604020202020204" pitchFamily="34" charset="0"/>
              </a:rPr>
              <a:t>a</a:t>
            </a:r>
            <a:r>
              <a:rPr lang="tr-TR" sz="1800" b="1" dirty="0">
                <a:solidFill>
                  <a:srgbClr val="000000"/>
                </a:solidFill>
                <a:latin typeface="Arial" panose="020B0604020202020204" pitchFamily="34" charset="0"/>
                <a:cs typeface="Arial" panose="020B0604020202020204" pitchFamily="34" charset="0"/>
              </a:rPr>
              <a:t>) KDV mükellefleri (sadece sorumlu sıfatıyla KDV ödeyenler bu kapsama dahil değildir)</a:t>
            </a:r>
          </a:p>
          <a:p>
            <a:pPr marL="0" indent="0">
              <a:buNone/>
            </a:pPr>
            <a:r>
              <a:rPr lang="tr-TR" sz="1800" b="1" dirty="0">
                <a:solidFill>
                  <a:srgbClr val="000000"/>
                </a:solidFill>
                <a:latin typeface="Arial" panose="020B0604020202020204" pitchFamily="34" charset="0"/>
                <a:cs typeface="Arial" panose="020B0604020202020204" pitchFamily="34" charset="0"/>
              </a:rPr>
              <a:t>b) Belirlenmiş alıcılar (KDV mükellefi olsun olmasın):</a:t>
            </a:r>
          </a:p>
          <a:p>
            <a:r>
              <a:rPr lang="tr-TR" sz="1800" b="1" dirty="0" smtClean="0">
                <a:solidFill>
                  <a:srgbClr val="000000"/>
                </a:solidFill>
                <a:latin typeface="Arial" panose="020B0604020202020204" pitchFamily="34" charset="0"/>
                <a:cs typeface="Arial" panose="020B0604020202020204" pitchFamily="34" charset="0"/>
              </a:rPr>
              <a:t>5018 </a:t>
            </a:r>
            <a:r>
              <a:rPr lang="tr-TR" sz="1800" b="1" dirty="0">
                <a:solidFill>
                  <a:srgbClr val="000000"/>
                </a:solidFill>
                <a:latin typeface="Arial" panose="020B0604020202020204" pitchFamily="34" charset="0"/>
                <a:cs typeface="Arial" panose="020B0604020202020204" pitchFamily="34" charset="0"/>
              </a:rPr>
              <a:t>sayılı Kanuna ekli cetvellerde yer alan idare, kurum ve kuruluşlar, il özel idareleri ve bunların teşkil ettikleri birlikler, belediyelerin teşkil ettikleri birlikler ile köylere hizmet götürme birlikleri,</a:t>
            </a:r>
          </a:p>
          <a:p>
            <a:r>
              <a:rPr lang="tr-TR" sz="1800" b="1" dirty="0" smtClean="0">
                <a:solidFill>
                  <a:srgbClr val="000000"/>
                </a:solidFill>
                <a:latin typeface="Arial" panose="020B0604020202020204" pitchFamily="34" charset="0"/>
                <a:cs typeface="Arial" panose="020B0604020202020204" pitchFamily="34" charset="0"/>
              </a:rPr>
              <a:t> </a:t>
            </a:r>
            <a:r>
              <a:rPr lang="tr-TR" sz="1800" b="1" dirty="0">
                <a:solidFill>
                  <a:srgbClr val="000000"/>
                </a:solidFill>
                <a:latin typeface="Arial" panose="020B0604020202020204" pitchFamily="34" charset="0"/>
                <a:cs typeface="Arial" panose="020B0604020202020204" pitchFamily="34" charset="0"/>
              </a:rPr>
              <a:t>Yukarıda sayılanlar dışındaki, kanunla kurulan kamu kurum ve kuruluşları,</a:t>
            </a:r>
          </a:p>
          <a:p>
            <a:r>
              <a:rPr lang="tr-TR" sz="1800" b="1" dirty="0" smtClean="0">
                <a:solidFill>
                  <a:srgbClr val="000000"/>
                </a:solidFill>
                <a:latin typeface="Arial" panose="020B0604020202020204" pitchFamily="34" charset="0"/>
                <a:cs typeface="Arial" panose="020B0604020202020204" pitchFamily="34" charset="0"/>
              </a:rPr>
              <a:t> </a:t>
            </a:r>
            <a:r>
              <a:rPr lang="tr-TR" sz="1800" b="1" dirty="0">
                <a:solidFill>
                  <a:srgbClr val="000000"/>
                </a:solidFill>
                <a:latin typeface="Arial" panose="020B0604020202020204" pitchFamily="34" charset="0"/>
                <a:cs typeface="Arial" panose="020B0604020202020204" pitchFamily="34" charset="0"/>
              </a:rPr>
              <a:t>Döner sermayeli kuruluşlar,</a:t>
            </a:r>
          </a:p>
          <a:p>
            <a:r>
              <a:rPr lang="tr-TR" sz="1800" b="1" dirty="0" smtClean="0">
                <a:solidFill>
                  <a:srgbClr val="000000"/>
                </a:solidFill>
                <a:latin typeface="Arial" panose="020B0604020202020204" pitchFamily="34" charset="0"/>
                <a:cs typeface="Arial" panose="020B0604020202020204" pitchFamily="34" charset="0"/>
              </a:rPr>
              <a:t> </a:t>
            </a:r>
            <a:r>
              <a:rPr lang="tr-TR" sz="1800" b="1" dirty="0">
                <a:solidFill>
                  <a:srgbClr val="000000"/>
                </a:solidFill>
                <a:latin typeface="Arial" panose="020B0604020202020204" pitchFamily="34" charset="0"/>
                <a:cs typeface="Arial" panose="020B0604020202020204" pitchFamily="34" charset="0"/>
              </a:rPr>
              <a:t>Kamu kurumu niteliğindeki meslek kuruluşları,</a:t>
            </a:r>
          </a:p>
          <a:p>
            <a:r>
              <a:rPr lang="tr-TR" sz="1800" b="1" dirty="0" smtClean="0">
                <a:solidFill>
                  <a:srgbClr val="000000"/>
                </a:solidFill>
                <a:latin typeface="Arial" panose="020B0604020202020204" pitchFamily="34" charset="0"/>
                <a:cs typeface="Arial" panose="020B0604020202020204" pitchFamily="34" charset="0"/>
              </a:rPr>
              <a:t> </a:t>
            </a:r>
            <a:r>
              <a:rPr lang="tr-TR" sz="1800" b="1" dirty="0">
                <a:solidFill>
                  <a:srgbClr val="000000"/>
                </a:solidFill>
                <a:latin typeface="Arial" panose="020B0604020202020204" pitchFamily="34" charset="0"/>
                <a:cs typeface="Arial" panose="020B0604020202020204" pitchFamily="34" charset="0"/>
              </a:rPr>
              <a:t>Kanunla kurulan veya tüzel kişiliği haiz emekli ve yardım sandıkları,</a:t>
            </a:r>
          </a:p>
          <a:p>
            <a:r>
              <a:rPr lang="tr-TR" sz="1800" b="1" dirty="0" smtClean="0">
                <a:solidFill>
                  <a:srgbClr val="000000"/>
                </a:solidFill>
                <a:latin typeface="Arial" panose="020B0604020202020204" pitchFamily="34" charset="0"/>
                <a:cs typeface="Arial" panose="020B0604020202020204" pitchFamily="34" charset="0"/>
              </a:rPr>
              <a:t> </a:t>
            </a:r>
            <a:r>
              <a:rPr lang="tr-TR" sz="1800" b="1" dirty="0">
                <a:solidFill>
                  <a:srgbClr val="000000"/>
                </a:solidFill>
                <a:latin typeface="Arial" panose="020B0604020202020204" pitchFamily="34" charset="0"/>
                <a:cs typeface="Arial" panose="020B0604020202020204" pitchFamily="34" charset="0"/>
              </a:rPr>
              <a:t>Bankalar,</a:t>
            </a:r>
          </a:p>
          <a:p>
            <a:r>
              <a:rPr lang="tr-TR" sz="1800" b="1" dirty="0">
                <a:solidFill>
                  <a:srgbClr val="000000"/>
                </a:solidFill>
                <a:latin typeface="Arial" panose="020B0604020202020204" pitchFamily="34" charset="0"/>
                <a:cs typeface="Arial" panose="020B0604020202020204" pitchFamily="34" charset="0"/>
              </a:rPr>
              <a:t> </a:t>
            </a:r>
            <a:r>
              <a:rPr lang="tr-TR" sz="1800" b="1" dirty="0" smtClean="0">
                <a:solidFill>
                  <a:srgbClr val="000000"/>
                </a:solidFill>
                <a:latin typeface="Arial" panose="020B0604020202020204" pitchFamily="34" charset="0"/>
                <a:cs typeface="Arial" panose="020B0604020202020204" pitchFamily="34" charset="0"/>
              </a:rPr>
              <a:t>Büyükşehir belediyelerinin </a:t>
            </a:r>
            <a:r>
              <a:rPr lang="tr-TR" sz="1800" b="1" dirty="0">
                <a:solidFill>
                  <a:srgbClr val="000000"/>
                </a:solidFill>
                <a:latin typeface="Arial" panose="020B0604020202020204" pitchFamily="34" charset="0"/>
                <a:cs typeface="Arial" panose="020B0604020202020204" pitchFamily="34" charset="0"/>
              </a:rPr>
              <a:t>su ve kanalizasyon idareleri</a:t>
            </a:r>
            <a:r>
              <a:rPr lang="tr-TR" sz="1800" dirty="0" smtClean="0">
                <a:solidFill>
                  <a:srgbClr val="000000"/>
                </a:solidFill>
                <a:latin typeface="Arial" panose="020B0604020202020204" pitchFamily="34" charset="0"/>
                <a:cs typeface="Arial" panose="020B0604020202020204" pitchFamily="34" charset="0"/>
              </a:rPr>
              <a:t>,</a:t>
            </a:r>
            <a:endParaRPr lang="tr-TR" sz="1800" dirty="0">
              <a:solidFill>
                <a:srgbClr val="000000"/>
              </a:solidFill>
              <a:latin typeface="Arial" panose="020B0604020202020204" pitchFamily="34" charset="0"/>
              <a:cs typeface="Arial" panose="020B0604020202020204" pitchFamily="34" charset="0"/>
            </a:endParaRPr>
          </a:p>
        </p:txBody>
      </p:sp>
      <p:sp>
        <p:nvSpPr>
          <p:cNvPr id="4" name="Slayt Numarası Yer Tutucusu 3"/>
          <p:cNvSpPr>
            <a:spLocks noGrp="1"/>
          </p:cNvSpPr>
          <p:nvPr>
            <p:ph type="sldNum" sz="quarter" idx="12"/>
          </p:nvPr>
        </p:nvSpPr>
        <p:spPr/>
        <p:txBody>
          <a:bodyPr/>
          <a:lstStyle/>
          <a:p>
            <a:fld id="{E5F05C91-7DB9-4D43-986A-ADEAB8CEAAAB}" type="slidenum">
              <a:rPr lang="tr-TR" smtClean="0"/>
              <a:t>21</a:t>
            </a:fld>
            <a:endParaRPr lang="tr-TR"/>
          </a:p>
        </p:txBody>
      </p:sp>
    </p:spTree>
    <p:extLst>
      <p:ext uri="{BB962C8B-B14F-4D97-AF65-F5344CB8AC3E}">
        <p14:creationId xmlns:p14="http://schemas.microsoft.com/office/powerpoint/2010/main" val="34621462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22610" y="231494"/>
            <a:ext cx="10515600" cy="6225950"/>
          </a:xfrm>
        </p:spPr>
        <p:txBody>
          <a:bodyPr>
            <a:noAutofit/>
          </a:bodyPr>
          <a:lstStyle/>
          <a:p>
            <a:pPr>
              <a:lnSpc>
                <a:spcPct val="170000"/>
              </a:lnSpc>
            </a:pPr>
            <a:r>
              <a:rPr lang="tr-TR" sz="1800" b="1" dirty="0" smtClean="0">
                <a:solidFill>
                  <a:srgbClr val="000000"/>
                </a:solidFill>
                <a:latin typeface="Arial" panose="020B0604020202020204" pitchFamily="34" charset="0"/>
                <a:cs typeface="Arial" panose="020B0604020202020204" pitchFamily="34" charset="0"/>
              </a:rPr>
              <a:t>Kamu </a:t>
            </a:r>
            <a:r>
              <a:rPr lang="tr-TR" sz="1800" b="1" dirty="0">
                <a:solidFill>
                  <a:srgbClr val="000000"/>
                </a:solidFill>
                <a:latin typeface="Arial" panose="020B0604020202020204" pitchFamily="34" charset="0"/>
                <a:cs typeface="Arial" panose="020B0604020202020204" pitchFamily="34" charset="0"/>
              </a:rPr>
              <a:t>iktisadi teşebbüsleri (Kamu İktisadi Kuruluşları, İktisadi Devlet Teşekkülleri),</a:t>
            </a:r>
          </a:p>
          <a:p>
            <a:pPr>
              <a:lnSpc>
                <a:spcPct val="170000"/>
              </a:lnSpc>
            </a:pPr>
            <a:r>
              <a:rPr lang="tr-TR" sz="1800" b="1" dirty="0" smtClean="0">
                <a:solidFill>
                  <a:srgbClr val="000000"/>
                </a:solidFill>
                <a:latin typeface="Arial" panose="020B0604020202020204" pitchFamily="34" charset="0"/>
                <a:cs typeface="Arial" panose="020B0604020202020204" pitchFamily="34" charset="0"/>
              </a:rPr>
              <a:t>Özelleştirme </a:t>
            </a:r>
            <a:r>
              <a:rPr lang="tr-TR" sz="1800" b="1" dirty="0">
                <a:solidFill>
                  <a:srgbClr val="000000"/>
                </a:solidFill>
                <a:latin typeface="Arial" panose="020B0604020202020204" pitchFamily="34" charset="0"/>
                <a:cs typeface="Arial" panose="020B0604020202020204" pitchFamily="34" charset="0"/>
              </a:rPr>
              <a:t>kapsamındaki kuruluşlar,</a:t>
            </a:r>
          </a:p>
          <a:p>
            <a:pPr>
              <a:lnSpc>
                <a:spcPct val="170000"/>
              </a:lnSpc>
            </a:pPr>
            <a:r>
              <a:rPr lang="tr-TR" sz="1800" b="1" dirty="0" smtClean="0">
                <a:solidFill>
                  <a:srgbClr val="000000"/>
                </a:solidFill>
                <a:latin typeface="Arial" panose="020B0604020202020204" pitchFamily="34" charset="0"/>
                <a:cs typeface="Arial" panose="020B0604020202020204" pitchFamily="34" charset="0"/>
              </a:rPr>
              <a:t>Organize </a:t>
            </a:r>
            <a:r>
              <a:rPr lang="tr-TR" sz="1800" b="1" dirty="0">
                <a:solidFill>
                  <a:srgbClr val="000000"/>
                </a:solidFill>
                <a:latin typeface="Arial" panose="020B0604020202020204" pitchFamily="34" charset="0"/>
                <a:cs typeface="Arial" panose="020B0604020202020204" pitchFamily="34" charset="0"/>
              </a:rPr>
              <a:t>sanayi bölgeleri ile menkul kıymetler, vadeli işlemler borsaları dahil bütün borsalar,</a:t>
            </a:r>
          </a:p>
          <a:p>
            <a:pPr>
              <a:lnSpc>
                <a:spcPct val="170000"/>
              </a:lnSpc>
            </a:pPr>
            <a:r>
              <a:rPr lang="tr-TR" sz="1800" b="1" dirty="0" smtClean="0">
                <a:solidFill>
                  <a:srgbClr val="000000"/>
                </a:solidFill>
                <a:latin typeface="Arial" panose="020B0604020202020204" pitchFamily="34" charset="0"/>
                <a:cs typeface="Arial" panose="020B0604020202020204" pitchFamily="34" charset="0"/>
              </a:rPr>
              <a:t>Yarıdan </a:t>
            </a:r>
            <a:r>
              <a:rPr lang="tr-TR" sz="1800" b="1" dirty="0">
                <a:solidFill>
                  <a:srgbClr val="000000"/>
                </a:solidFill>
                <a:latin typeface="Arial" panose="020B0604020202020204" pitchFamily="34" charset="0"/>
                <a:cs typeface="Arial" panose="020B0604020202020204" pitchFamily="34" charset="0"/>
              </a:rPr>
              <a:t>fazla hissesi doğrudan yukarıda sayılan idare, kurum ve kuruluşlara ait olan (tek başına ya da birlikte) kurum, kuruluş ve işletmeler,</a:t>
            </a:r>
          </a:p>
          <a:p>
            <a:pPr>
              <a:lnSpc>
                <a:spcPct val="170000"/>
              </a:lnSpc>
            </a:pPr>
            <a:r>
              <a:rPr lang="tr-TR" sz="1800" b="1" dirty="0" smtClean="0">
                <a:solidFill>
                  <a:srgbClr val="000000"/>
                </a:solidFill>
                <a:latin typeface="Arial" panose="020B0604020202020204" pitchFamily="34" charset="0"/>
                <a:cs typeface="Arial" panose="020B0604020202020204" pitchFamily="34" charset="0"/>
              </a:rPr>
              <a:t>Payları </a:t>
            </a:r>
            <a:r>
              <a:rPr lang="tr-TR" sz="1800" b="1" dirty="0">
                <a:solidFill>
                  <a:srgbClr val="000000"/>
                </a:solidFill>
                <a:latin typeface="Arial" panose="020B0604020202020204" pitchFamily="34" charset="0"/>
                <a:cs typeface="Arial" panose="020B0604020202020204" pitchFamily="34" charset="0"/>
              </a:rPr>
              <a:t>Borsa İstanbul (BİST</a:t>
            </a:r>
            <a:r>
              <a:rPr lang="tr-TR" sz="1800" b="1" dirty="0" smtClean="0">
                <a:solidFill>
                  <a:srgbClr val="000000"/>
                </a:solidFill>
                <a:latin typeface="Arial" panose="020B0604020202020204" pitchFamily="34" charset="0"/>
                <a:cs typeface="Arial" panose="020B0604020202020204" pitchFamily="34" charset="0"/>
              </a:rPr>
              <a:t>) A.Ş</a:t>
            </a:r>
            <a:r>
              <a:rPr lang="tr-TR" sz="1800" b="1" dirty="0">
                <a:solidFill>
                  <a:srgbClr val="000000"/>
                </a:solidFill>
                <a:latin typeface="Arial" panose="020B0604020202020204" pitchFamily="34" charset="0"/>
                <a:cs typeface="Arial" panose="020B0604020202020204" pitchFamily="34" charset="0"/>
              </a:rPr>
              <a:t>.’</a:t>
            </a:r>
            <a:r>
              <a:rPr lang="tr-TR" sz="1800" b="1" dirty="0" err="1">
                <a:solidFill>
                  <a:srgbClr val="000000"/>
                </a:solidFill>
                <a:latin typeface="Arial" panose="020B0604020202020204" pitchFamily="34" charset="0"/>
                <a:cs typeface="Arial" panose="020B0604020202020204" pitchFamily="34" charset="0"/>
              </a:rPr>
              <a:t>nde</a:t>
            </a:r>
            <a:r>
              <a:rPr lang="tr-TR" sz="1800" b="1" dirty="0">
                <a:solidFill>
                  <a:srgbClr val="000000"/>
                </a:solidFill>
                <a:latin typeface="Arial" panose="020B0604020202020204" pitchFamily="34" charset="0"/>
                <a:cs typeface="Arial" panose="020B0604020202020204" pitchFamily="34" charset="0"/>
              </a:rPr>
              <a:t> işlem gören şirketler,</a:t>
            </a:r>
          </a:p>
          <a:p>
            <a:pPr>
              <a:lnSpc>
                <a:spcPct val="170000"/>
              </a:lnSpc>
            </a:pPr>
            <a:r>
              <a:rPr lang="tr-TR" sz="1800" b="1" dirty="0" smtClean="0">
                <a:solidFill>
                  <a:srgbClr val="000000"/>
                </a:solidFill>
                <a:latin typeface="Arial" panose="020B0604020202020204" pitchFamily="34" charset="0"/>
                <a:cs typeface="Arial" panose="020B0604020202020204" pitchFamily="34" charset="0"/>
              </a:rPr>
              <a:t>Kalkınma </a:t>
            </a:r>
            <a:r>
              <a:rPr lang="tr-TR" sz="1800" b="1" dirty="0">
                <a:solidFill>
                  <a:srgbClr val="000000"/>
                </a:solidFill>
                <a:latin typeface="Arial" panose="020B0604020202020204" pitchFamily="34" charset="0"/>
                <a:cs typeface="Arial" panose="020B0604020202020204" pitchFamily="34" charset="0"/>
              </a:rPr>
              <a:t>ve yatırım ajansları.</a:t>
            </a:r>
          </a:p>
          <a:p>
            <a:pPr>
              <a:lnSpc>
                <a:spcPct val="170000"/>
              </a:lnSpc>
            </a:pPr>
            <a:r>
              <a:rPr lang="tr-TR" sz="1800" b="1" dirty="0">
                <a:solidFill>
                  <a:srgbClr val="000000"/>
                </a:solidFill>
                <a:latin typeface="Arial" panose="020B0604020202020204" pitchFamily="34" charset="0"/>
                <a:cs typeface="Arial" panose="020B0604020202020204" pitchFamily="34" charset="0"/>
              </a:rPr>
              <a:t>Okul aile birlikleri ve Sağlık Bakanlığına bağlı aile hekimliği kurumları, Tebliğin (I/C-2.1.3.1/b) ayrımı kapsamında değerlendirilmez.</a:t>
            </a:r>
          </a:p>
          <a:p>
            <a:pPr>
              <a:lnSpc>
                <a:spcPct val="170000"/>
              </a:lnSpc>
            </a:pPr>
            <a:r>
              <a:rPr lang="tr-TR" sz="1800" b="1" dirty="0">
                <a:solidFill>
                  <a:srgbClr val="000000"/>
                </a:solidFill>
                <a:latin typeface="Arial" panose="020B0604020202020204" pitchFamily="34" charset="0"/>
                <a:cs typeface="Arial" panose="020B0604020202020204" pitchFamily="34" charset="0"/>
              </a:rPr>
              <a:t>Belirlenmiş alıcıların birbirlerine karşı yaptıkları teslim ve hizmetlerde (şirketleşenler dahil profesyonel spor kulüplerince yapılanlar hariç), KDV </a:t>
            </a:r>
            <a:r>
              <a:rPr lang="tr-TR" sz="1800" b="1" dirty="0" err="1">
                <a:solidFill>
                  <a:srgbClr val="000000"/>
                </a:solidFill>
                <a:latin typeface="Arial" panose="020B0604020202020204" pitchFamily="34" charset="0"/>
                <a:cs typeface="Arial" panose="020B0604020202020204" pitchFamily="34" charset="0"/>
              </a:rPr>
              <a:t>tevkifatı</a:t>
            </a:r>
            <a:r>
              <a:rPr lang="tr-TR" sz="1800" b="1" dirty="0">
                <a:solidFill>
                  <a:srgbClr val="000000"/>
                </a:solidFill>
                <a:latin typeface="Arial" panose="020B0604020202020204" pitchFamily="34" charset="0"/>
                <a:cs typeface="Arial" panose="020B0604020202020204" pitchFamily="34" charset="0"/>
              </a:rPr>
              <a:t> uygulanmaz.</a:t>
            </a:r>
          </a:p>
          <a:p>
            <a:pPr>
              <a:lnSpc>
                <a:spcPct val="170000"/>
              </a:lnSpc>
            </a:pPr>
            <a:endParaRPr lang="tr-TR" sz="1800" b="1" dirty="0">
              <a:solidFill>
                <a:srgbClr val="000000"/>
              </a:solidFill>
              <a:latin typeface="Arial" panose="020B0604020202020204" pitchFamily="34" charset="0"/>
              <a:cs typeface="Arial" panose="020B0604020202020204" pitchFamily="34" charset="0"/>
            </a:endParaRPr>
          </a:p>
        </p:txBody>
      </p:sp>
      <p:sp>
        <p:nvSpPr>
          <p:cNvPr id="4" name="Slayt Numarası Yer Tutucusu 3"/>
          <p:cNvSpPr>
            <a:spLocks noGrp="1"/>
          </p:cNvSpPr>
          <p:nvPr>
            <p:ph type="sldNum" sz="quarter" idx="12"/>
          </p:nvPr>
        </p:nvSpPr>
        <p:spPr/>
        <p:txBody>
          <a:bodyPr/>
          <a:lstStyle/>
          <a:p>
            <a:fld id="{E5F05C91-7DB9-4D43-986A-ADEAB8CEAAAB}" type="slidenum">
              <a:rPr lang="tr-TR" smtClean="0"/>
              <a:t>22</a:t>
            </a:fld>
            <a:endParaRPr lang="tr-TR"/>
          </a:p>
        </p:txBody>
      </p:sp>
    </p:spTree>
    <p:extLst>
      <p:ext uri="{BB962C8B-B14F-4D97-AF65-F5344CB8AC3E}">
        <p14:creationId xmlns:p14="http://schemas.microsoft.com/office/powerpoint/2010/main" val="191633995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199" y="0"/>
            <a:ext cx="10814331" cy="6425076"/>
          </a:xfrm>
        </p:spPr>
        <p:txBody>
          <a:bodyPr>
            <a:noAutofit/>
          </a:bodyPr>
          <a:lstStyle/>
          <a:p>
            <a:pPr>
              <a:lnSpc>
                <a:spcPct val="170000"/>
              </a:lnSpc>
            </a:pPr>
            <a:r>
              <a:rPr lang="tr-TR" sz="1800" b="1" dirty="0">
                <a:solidFill>
                  <a:srgbClr val="000000"/>
                </a:solidFill>
                <a:latin typeface="Arial" panose="020B0604020202020204" pitchFamily="34" charset="0"/>
                <a:cs typeface="Arial" panose="020B0604020202020204" pitchFamily="34" charset="0"/>
              </a:rPr>
              <a:t>5018 sayılı Kanuna ekli cetvellerde yer alan idare, kurum ve kuruluşların </a:t>
            </a:r>
            <a:r>
              <a:rPr lang="tr-TR" sz="1800" b="1" dirty="0" err="1">
                <a:solidFill>
                  <a:srgbClr val="000000"/>
                </a:solidFill>
                <a:latin typeface="Arial" panose="020B0604020202020204" pitchFamily="34" charset="0"/>
                <a:cs typeface="Arial" panose="020B0604020202020204" pitchFamily="34" charset="0"/>
              </a:rPr>
              <a:t>tevkifat</a:t>
            </a:r>
            <a:r>
              <a:rPr lang="tr-TR" sz="1800" b="1" dirty="0">
                <a:solidFill>
                  <a:srgbClr val="000000"/>
                </a:solidFill>
                <a:latin typeface="Arial" panose="020B0604020202020204" pitchFamily="34" charset="0"/>
                <a:cs typeface="Arial" panose="020B0604020202020204" pitchFamily="34" charset="0"/>
              </a:rPr>
              <a:t> uygulaması kapsamındaki alımlarına ait bedellerin, genel bütçe ödenekleri dışındaki bir kaynaktan ödenmesi </a:t>
            </a:r>
            <a:r>
              <a:rPr lang="tr-TR" sz="1800" b="1" dirty="0" err="1">
                <a:solidFill>
                  <a:srgbClr val="000000"/>
                </a:solidFill>
                <a:latin typeface="Arial" panose="020B0604020202020204" pitchFamily="34" charset="0"/>
                <a:cs typeface="Arial" panose="020B0604020202020204" pitchFamily="34" charset="0"/>
              </a:rPr>
              <a:t>tevkifat</a:t>
            </a:r>
            <a:r>
              <a:rPr lang="tr-TR" sz="1800" b="1" dirty="0">
                <a:solidFill>
                  <a:srgbClr val="000000"/>
                </a:solidFill>
                <a:latin typeface="Arial" panose="020B0604020202020204" pitchFamily="34" charset="0"/>
                <a:cs typeface="Arial" panose="020B0604020202020204" pitchFamily="34" charset="0"/>
              </a:rPr>
              <a:t> uygulamasına engel değildir.</a:t>
            </a:r>
          </a:p>
          <a:p>
            <a:pPr>
              <a:lnSpc>
                <a:spcPct val="170000"/>
              </a:lnSpc>
            </a:pPr>
            <a:r>
              <a:rPr lang="tr-TR" sz="1800" b="1" dirty="0">
                <a:solidFill>
                  <a:srgbClr val="000000"/>
                </a:solidFill>
                <a:latin typeface="Arial" panose="020B0604020202020204" pitchFamily="34" charset="0"/>
                <a:cs typeface="Arial" panose="020B0604020202020204" pitchFamily="34" charset="0"/>
              </a:rPr>
              <a:t>Bu kapsamda tevkif edilen vergiler, vergi sorumlularına ait 2 No.lu KDV Beyannamesi ile yetki alanı içerisinde bulunulan vergi dairesine, Tebliğin (I/C-2.1.1.1)bölümündeki açıklamalara göre beyan edilip kanuni süresi içerisinde ödenir.</a:t>
            </a:r>
          </a:p>
          <a:p>
            <a:pPr>
              <a:lnSpc>
                <a:spcPct val="170000"/>
              </a:lnSpc>
            </a:pPr>
            <a:r>
              <a:rPr lang="tr-TR" sz="1800" b="1" dirty="0">
                <a:solidFill>
                  <a:srgbClr val="000000"/>
                </a:solidFill>
                <a:latin typeface="Arial" panose="020B0604020202020204" pitchFamily="34" charset="0"/>
                <a:cs typeface="Arial" panose="020B0604020202020204" pitchFamily="34" charset="0"/>
              </a:rPr>
              <a:t>KDV mükellefiyeti bulunmayanların, Tebliğin (I/C-2.1.3.1/b) ayrımı kapsamında olmamak kaydıyla, kısmi </a:t>
            </a:r>
            <a:r>
              <a:rPr lang="tr-TR" sz="1800" b="1" dirty="0" err="1">
                <a:solidFill>
                  <a:srgbClr val="000000"/>
                </a:solidFill>
                <a:latin typeface="Arial" panose="020B0604020202020204" pitchFamily="34" charset="0"/>
                <a:cs typeface="Arial" panose="020B0604020202020204" pitchFamily="34" charset="0"/>
              </a:rPr>
              <a:t>tevkifat</a:t>
            </a:r>
            <a:r>
              <a:rPr lang="tr-TR" sz="1800" b="1" dirty="0">
                <a:solidFill>
                  <a:srgbClr val="000000"/>
                </a:solidFill>
                <a:latin typeface="Arial" panose="020B0604020202020204" pitchFamily="34" charset="0"/>
                <a:cs typeface="Arial" panose="020B0604020202020204" pitchFamily="34" charset="0"/>
              </a:rPr>
              <a:t> uygulaması kapsamındaki alımlarında </a:t>
            </a:r>
            <a:r>
              <a:rPr lang="tr-TR" sz="1800" b="1" dirty="0" err="1">
                <a:solidFill>
                  <a:srgbClr val="000000"/>
                </a:solidFill>
                <a:latin typeface="Arial" panose="020B0604020202020204" pitchFamily="34" charset="0"/>
                <a:cs typeface="Arial" panose="020B0604020202020204" pitchFamily="34" charset="0"/>
              </a:rPr>
              <a:t>tevkifat</a:t>
            </a:r>
            <a:r>
              <a:rPr lang="tr-TR" sz="1800" b="1" dirty="0">
                <a:solidFill>
                  <a:srgbClr val="000000"/>
                </a:solidFill>
                <a:latin typeface="Arial" panose="020B0604020202020204" pitchFamily="34" charset="0"/>
                <a:cs typeface="Arial" panose="020B0604020202020204" pitchFamily="34" charset="0"/>
              </a:rPr>
              <a:t> uygulaması söz konusu olmayacaktır.</a:t>
            </a:r>
          </a:p>
          <a:p>
            <a:pPr>
              <a:lnSpc>
                <a:spcPct val="170000"/>
              </a:lnSpc>
            </a:pPr>
            <a:r>
              <a:rPr lang="tr-TR" sz="1800" b="1" dirty="0">
                <a:solidFill>
                  <a:srgbClr val="000000"/>
                </a:solidFill>
                <a:latin typeface="Arial" panose="020B0604020202020204" pitchFamily="34" charset="0"/>
                <a:cs typeface="Arial" panose="020B0604020202020204" pitchFamily="34" charset="0"/>
              </a:rPr>
              <a:t>213 sayılı Kanuna göre, mücbir sebebin başladığı tarihten sona erdiği tarihe kadar geçen sürede, mücbir sebepten yararlanan mükelleflerin vergi ödevleri ertelenmektedir. Bu kapsamda beyanname verme yükümlülükleri ileri tarihe ertelenen mükelleflerin, mücbir sebep halinde bulunduğu süre içerisinde kısmi </a:t>
            </a:r>
            <a:r>
              <a:rPr lang="tr-TR" sz="1800" b="1" dirty="0" err="1">
                <a:solidFill>
                  <a:srgbClr val="000000"/>
                </a:solidFill>
                <a:latin typeface="Arial" panose="020B0604020202020204" pitchFamily="34" charset="0"/>
                <a:cs typeface="Arial" panose="020B0604020202020204" pitchFamily="34" charset="0"/>
              </a:rPr>
              <a:t>tevkifat</a:t>
            </a:r>
            <a:r>
              <a:rPr lang="tr-TR" sz="1800" b="1" dirty="0">
                <a:solidFill>
                  <a:srgbClr val="000000"/>
                </a:solidFill>
                <a:latin typeface="Arial" panose="020B0604020202020204" pitchFamily="34" charset="0"/>
                <a:cs typeface="Arial" panose="020B0604020202020204" pitchFamily="34" charset="0"/>
              </a:rPr>
              <a:t> kapsamındaki alımlarında </a:t>
            </a:r>
            <a:r>
              <a:rPr lang="tr-TR" sz="1800" b="1" dirty="0" err="1">
                <a:solidFill>
                  <a:srgbClr val="000000"/>
                </a:solidFill>
                <a:latin typeface="Arial" panose="020B0604020202020204" pitchFamily="34" charset="0"/>
                <a:cs typeface="Arial" panose="020B0604020202020204" pitchFamily="34" charset="0"/>
              </a:rPr>
              <a:t>tevkifat</a:t>
            </a:r>
            <a:r>
              <a:rPr lang="tr-TR" sz="1800" b="1" dirty="0">
                <a:solidFill>
                  <a:srgbClr val="000000"/>
                </a:solidFill>
                <a:latin typeface="Arial" panose="020B0604020202020204" pitchFamily="34" charset="0"/>
                <a:cs typeface="Arial" panose="020B0604020202020204" pitchFamily="34" charset="0"/>
              </a:rPr>
              <a:t> uygulanmaz</a:t>
            </a:r>
            <a:r>
              <a:rPr lang="tr-TR" sz="1800" b="1" dirty="0" smtClean="0">
                <a:solidFill>
                  <a:srgbClr val="000000"/>
                </a:solidFill>
                <a:latin typeface="Arial" panose="020B0604020202020204" pitchFamily="34" charset="0"/>
                <a:cs typeface="Arial" panose="020B0604020202020204" pitchFamily="34" charset="0"/>
              </a:rPr>
              <a:t>.</a:t>
            </a:r>
            <a:endParaRPr lang="tr-TR" sz="1800" dirty="0"/>
          </a:p>
        </p:txBody>
      </p:sp>
      <p:sp>
        <p:nvSpPr>
          <p:cNvPr id="4" name="Slayt Numarası Yer Tutucusu 3"/>
          <p:cNvSpPr>
            <a:spLocks noGrp="1"/>
          </p:cNvSpPr>
          <p:nvPr>
            <p:ph type="sldNum" sz="quarter" idx="12"/>
          </p:nvPr>
        </p:nvSpPr>
        <p:spPr/>
        <p:txBody>
          <a:bodyPr/>
          <a:lstStyle/>
          <a:p>
            <a:fld id="{E5F05C91-7DB9-4D43-986A-ADEAB8CEAAAB}" type="slidenum">
              <a:rPr lang="tr-TR" smtClean="0"/>
              <a:t>23</a:t>
            </a:fld>
            <a:endParaRPr lang="tr-TR"/>
          </a:p>
        </p:txBody>
      </p:sp>
    </p:spTree>
    <p:extLst>
      <p:ext uri="{BB962C8B-B14F-4D97-AF65-F5344CB8AC3E}">
        <p14:creationId xmlns:p14="http://schemas.microsoft.com/office/powerpoint/2010/main" val="186663268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224287"/>
            <a:ext cx="11057626" cy="6288656"/>
          </a:xfrm>
        </p:spPr>
        <p:txBody>
          <a:bodyPr>
            <a:noAutofit/>
          </a:bodyPr>
          <a:lstStyle/>
          <a:p>
            <a:r>
              <a:rPr lang="tr-TR" sz="1800" b="1" dirty="0">
                <a:solidFill>
                  <a:srgbClr val="FF0000"/>
                </a:solidFill>
                <a:latin typeface="Arial" panose="020B0604020202020204" pitchFamily="34" charset="0"/>
                <a:cs typeface="Arial" panose="020B0604020202020204" pitchFamily="34" charset="0"/>
              </a:rPr>
              <a:t>2.1.3.2. Kısmi </a:t>
            </a:r>
            <a:r>
              <a:rPr lang="tr-TR" sz="1800" b="1" dirty="0" err="1">
                <a:solidFill>
                  <a:srgbClr val="FF0000"/>
                </a:solidFill>
                <a:latin typeface="Arial" panose="020B0604020202020204" pitchFamily="34" charset="0"/>
                <a:cs typeface="Arial" panose="020B0604020202020204" pitchFamily="34" charset="0"/>
              </a:rPr>
              <a:t>Tevkifat</a:t>
            </a:r>
            <a:r>
              <a:rPr lang="tr-TR" sz="1800" b="1" dirty="0">
                <a:solidFill>
                  <a:srgbClr val="FF0000"/>
                </a:solidFill>
                <a:latin typeface="Arial" panose="020B0604020202020204" pitchFamily="34" charset="0"/>
                <a:cs typeface="Arial" panose="020B0604020202020204" pitchFamily="34" charset="0"/>
              </a:rPr>
              <a:t> Uygulanacak Hizmetler</a:t>
            </a:r>
          </a:p>
          <a:p>
            <a:pPr>
              <a:lnSpc>
                <a:spcPct val="150000"/>
              </a:lnSpc>
            </a:pPr>
            <a:r>
              <a:rPr lang="tr-TR" sz="1800" b="1" dirty="0" smtClean="0">
                <a:latin typeface="Arial" panose="020B0604020202020204" pitchFamily="34" charset="0"/>
                <a:cs typeface="Arial" panose="020B0604020202020204" pitchFamily="34" charset="0"/>
              </a:rPr>
              <a:t>Bu </a:t>
            </a:r>
            <a:r>
              <a:rPr lang="tr-TR" sz="1800" b="1" dirty="0">
                <a:latin typeface="Arial" panose="020B0604020202020204" pitchFamily="34" charset="0"/>
                <a:cs typeface="Arial" panose="020B0604020202020204" pitchFamily="34" charset="0"/>
              </a:rPr>
              <a:t>bölümde yer verilen kısmi </a:t>
            </a:r>
            <a:r>
              <a:rPr lang="tr-TR" sz="1800" b="1" dirty="0" err="1">
                <a:latin typeface="Arial" panose="020B0604020202020204" pitchFamily="34" charset="0"/>
                <a:cs typeface="Arial" panose="020B0604020202020204" pitchFamily="34" charset="0"/>
              </a:rPr>
              <a:t>tevkifat</a:t>
            </a:r>
            <a:r>
              <a:rPr lang="tr-TR" sz="1800" b="1" dirty="0">
                <a:latin typeface="Arial" panose="020B0604020202020204" pitchFamily="34" charset="0"/>
                <a:cs typeface="Arial" panose="020B0604020202020204" pitchFamily="34" charset="0"/>
              </a:rPr>
              <a:t> kapsamındaki işlemlerin tamamı "hizmet" mahiyetinde olup, "teslim" mahiyetindeki işlemler bu bölüm kapsamına girmemektedir.</a:t>
            </a:r>
          </a:p>
          <a:p>
            <a:pPr>
              <a:lnSpc>
                <a:spcPct val="150000"/>
              </a:lnSpc>
            </a:pPr>
            <a:r>
              <a:rPr lang="tr-TR" sz="1800" b="1" dirty="0">
                <a:latin typeface="Arial" panose="020B0604020202020204" pitchFamily="34" charset="0"/>
                <a:cs typeface="Arial" panose="020B0604020202020204" pitchFamily="34" charset="0"/>
              </a:rPr>
              <a:t>Bu nedenle, bu bölüm kapsamında </a:t>
            </a:r>
            <a:r>
              <a:rPr lang="tr-TR" sz="1800" b="1" dirty="0" err="1">
                <a:latin typeface="Arial" panose="020B0604020202020204" pitchFamily="34" charset="0"/>
                <a:cs typeface="Arial" panose="020B0604020202020204" pitchFamily="34" charset="0"/>
              </a:rPr>
              <a:t>tevkifat</a:t>
            </a:r>
            <a:r>
              <a:rPr lang="tr-TR" sz="1800" b="1" dirty="0">
                <a:latin typeface="Arial" panose="020B0604020202020204" pitchFamily="34" charset="0"/>
                <a:cs typeface="Arial" panose="020B0604020202020204" pitchFamily="34" charset="0"/>
              </a:rPr>
              <a:t> uygulayacak alıcıların </a:t>
            </a:r>
            <a:r>
              <a:rPr lang="tr-TR" sz="1800" b="1" dirty="0" err="1">
                <a:latin typeface="Arial" panose="020B0604020202020204" pitchFamily="34" charset="0"/>
                <a:cs typeface="Arial" panose="020B0604020202020204" pitchFamily="34" charset="0"/>
              </a:rPr>
              <a:t>tevkifat</a:t>
            </a:r>
            <a:r>
              <a:rPr lang="tr-TR" sz="1800" b="1" dirty="0">
                <a:latin typeface="Arial" panose="020B0604020202020204" pitchFamily="34" charset="0"/>
                <a:cs typeface="Arial" panose="020B0604020202020204" pitchFamily="34" charset="0"/>
              </a:rPr>
              <a:t> kapsamına giren hizmetlerde kullanılmak üzere piyasadan yapacakları mal alımlarında (Tebliğin (I/C-2.1.3.3) bölümü kapsamındaki mallar hariç) </a:t>
            </a:r>
            <a:r>
              <a:rPr lang="tr-TR" sz="1800" b="1" dirty="0" err="1">
                <a:latin typeface="Arial" panose="020B0604020202020204" pitchFamily="34" charset="0"/>
                <a:cs typeface="Arial" panose="020B0604020202020204" pitchFamily="34" charset="0"/>
              </a:rPr>
              <a:t>tevkifat</a:t>
            </a:r>
            <a:r>
              <a:rPr lang="tr-TR" sz="1800" b="1" dirty="0">
                <a:latin typeface="Arial" panose="020B0604020202020204" pitchFamily="34" charset="0"/>
                <a:cs typeface="Arial" panose="020B0604020202020204" pitchFamily="34" charset="0"/>
              </a:rPr>
              <a:t> uygulanmayacaktır.</a:t>
            </a:r>
          </a:p>
          <a:p>
            <a:pPr>
              <a:lnSpc>
                <a:spcPct val="150000"/>
              </a:lnSpc>
            </a:pPr>
            <a:r>
              <a:rPr lang="tr-TR" sz="1800" b="1" dirty="0">
                <a:latin typeface="Arial" panose="020B0604020202020204" pitchFamily="34" charset="0"/>
                <a:cs typeface="Arial" panose="020B0604020202020204" pitchFamily="34" charset="0"/>
              </a:rPr>
              <a:t>Ancak, bu bölüm kapsamına giren hizmetleri ifa edenlerin bu amaçla kullandıkları mallara ait tutarlar hizmet bedelinden düşülmeyecek; </a:t>
            </a:r>
            <a:r>
              <a:rPr lang="tr-TR" sz="1800" b="1" dirty="0" err="1">
                <a:latin typeface="Arial" panose="020B0604020202020204" pitchFamily="34" charset="0"/>
                <a:cs typeface="Arial" panose="020B0604020202020204" pitchFamily="34" charset="0"/>
              </a:rPr>
              <a:t>tevkifat</a:t>
            </a:r>
            <a:r>
              <a:rPr lang="tr-TR" sz="1800" b="1" dirty="0">
                <a:latin typeface="Arial" panose="020B0604020202020204" pitchFamily="34" charset="0"/>
                <a:cs typeface="Arial" panose="020B0604020202020204" pitchFamily="34" charset="0"/>
              </a:rPr>
              <a:t>, kullanılan mallara ait tutarlar da dahil olmak üzere toplam hizmet bedeli üzerinden hesaplanan KDV tutarına göre belirlenecektir</a:t>
            </a:r>
            <a:r>
              <a:rPr lang="tr-TR" sz="1800" b="1" dirty="0" smtClean="0">
                <a:latin typeface="Arial" panose="020B0604020202020204" pitchFamily="34" charset="0"/>
                <a:cs typeface="Arial" panose="020B0604020202020204" pitchFamily="34" charset="0"/>
              </a:rPr>
              <a:t>.</a:t>
            </a:r>
          </a:p>
          <a:p>
            <a:pPr>
              <a:lnSpc>
                <a:spcPct val="170000"/>
              </a:lnSpc>
            </a:pPr>
            <a:r>
              <a:rPr lang="tr-TR" sz="1800" b="1" dirty="0">
                <a:solidFill>
                  <a:srgbClr val="FF0000"/>
                </a:solidFill>
                <a:latin typeface="Arial" panose="020B0604020202020204" pitchFamily="34" charset="0"/>
                <a:cs typeface="Arial" panose="020B0604020202020204" pitchFamily="34" charset="0"/>
              </a:rPr>
              <a:t>2.1.3.2.1. Yapım İşleri ile Bu İşlerle Birlikte İfa Edilen Mühendislik-Mimarlık ve Etüt-Proje Hizmetleri</a:t>
            </a:r>
          </a:p>
          <a:p>
            <a:pPr marL="0" indent="0">
              <a:lnSpc>
                <a:spcPct val="170000"/>
              </a:lnSpc>
              <a:buNone/>
            </a:pPr>
            <a:r>
              <a:rPr lang="tr-TR" sz="1800" b="1" dirty="0">
                <a:latin typeface="Arial" panose="020B0604020202020204" pitchFamily="34" charset="0"/>
                <a:cs typeface="Arial" panose="020B0604020202020204" pitchFamily="34" charset="0"/>
              </a:rPr>
              <a:t>Tebliğin (I/C-2.1.3.1/b) ayırımında sayılanlara karşı ifa edilen yapım işleri ile bu işlerle birlikte ifa edilen mühendislik-mimarlık ve etüt-proje hizmetlerinde, alıcılar tarafından (2/10) oranında KDV </a:t>
            </a:r>
            <a:r>
              <a:rPr lang="tr-TR" sz="1800" b="1" dirty="0" err="1">
                <a:latin typeface="Arial" panose="020B0604020202020204" pitchFamily="34" charset="0"/>
                <a:cs typeface="Arial" panose="020B0604020202020204" pitchFamily="34" charset="0"/>
              </a:rPr>
              <a:t>tevkifatı</a:t>
            </a:r>
            <a:r>
              <a:rPr lang="tr-TR" sz="1800" b="1" dirty="0">
                <a:latin typeface="Arial" panose="020B0604020202020204" pitchFamily="34" charset="0"/>
                <a:cs typeface="Arial" panose="020B0604020202020204" pitchFamily="34" charset="0"/>
              </a:rPr>
              <a:t> uygulanır.</a:t>
            </a:r>
          </a:p>
          <a:p>
            <a:pPr marL="0" indent="0">
              <a:lnSpc>
                <a:spcPct val="150000"/>
              </a:lnSpc>
              <a:buNone/>
            </a:pPr>
            <a:endParaRPr lang="tr-TR" sz="1800" b="1" dirty="0">
              <a:latin typeface="Arial" panose="020B0604020202020204" pitchFamily="34" charset="0"/>
              <a:cs typeface="Arial" panose="020B0604020202020204" pitchFamily="34" charset="0"/>
            </a:endParaRPr>
          </a:p>
        </p:txBody>
      </p:sp>
      <p:sp>
        <p:nvSpPr>
          <p:cNvPr id="4" name="Slayt Numarası Yer Tutucusu 3"/>
          <p:cNvSpPr>
            <a:spLocks noGrp="1"/>
          </p:cNvSpPr>
          <p:nvPr>
            <p:ph type="sldNum" sz="quarter" idx="12"/>
          </p:nvPr>
        </p:nvSpPr>
        <p:spPr/>
        <p:txBody>
          <a:bodyPr/>
          <a:lstStyle/>
          <a:p>
            <a:fld id="{E5F05C91-7DB9-4D43-986A-ADEAB8CEAAAB}" type="slidenum">
              <a:rPr lang="tr-TR" smtClean="0"/>
              <a:t>24</a:t>
            </a:fld>
            <a:endParaRPr lang="tr-TR"/>
          </a:p>
        </p:txBody>
      </p:sp>
    </p:spTree>
    <p:extLst>
      <p:ext uri="{BB962C8B-B14F-4D97-AF65-F5344CB8AC3E}">
        <p14:creationId xmlns:p14="http://schemas.microsoft.com/office/powerpoint/2010/main" val="68658281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63902"/>
            <a:ext cx="10515600" cy="5943600"/>
          </a:xfrm>
        </p:spPr>
        <p:txBody>
          <a:bodyPr>
            <a:normAutofit lnSpcReduction="10000"/>
          </a:bodyPr>
          <a:lstStyle/>
          <a:p>
            <a:endParaRPr lang="tr-TR" sz="2900" b="1" dirty="0" smtClean="0">
              <a:latin typeface="Arial" panose="020B0604020202020204" pitchFamily="34" charset="0"/>
              <a:cs typeface="Arial" panose="020B0604020202020204" pitchFamily="34" charset="0"/>
            </a:endParaRPr>
          </a:p>
          <a:p>
            <a:pPr marL="0" lvl="0" indent="0">
              <a:lnSpc>
                <a:spcPct val="170000"/>
              </a:lnSpc>
              <a:buNone/>
            </a:pPr>
            <a:r>
              <a:rPr lang="tr-TR" sz="1800" b="1" dirty="0">
                <a:solidFill>
                  <a:prstClr val="black"/>
                </a:solidFill>
                <a:latin typeface="Arial" panose="020B0604020202020204" pitchFamily="34" charset="0"/>
                <a:cs typeface="Arial" panose="020B0604020202020204" pitchFamily="34" charset="0"/>
              </a:rPr>
              <a:t>Bu bölüm kapsamına aşağıdaki hizmetler girmektedir:</a:t>
            </a:r>
          </a:p>
          <a:p>
            <a:pPr marL="0" indent="0">
              <a:lnSpc>
                <a:spcPct val="170000"/>
              </a:lnSpc>
              <a:buNone/>
            </a:pPr>
            <a:r>
              <a:rPr lang="tr-TR" sz="1800" b="1" dirty="0" smtClean="0">
                <a:latin typeface="Arial" panose="020B0604020202020204" pitchFamily="34" charset="0"/>
                <a:cs typeface="Arial" panose="020B0604020202020204" pitchFamily="34" charset="0"/>
              </a:rPr>
              <a:t>Bina</a:t>
            </a:r>
            <a:r>
              <a:rPr lang="tr-TR" sz="1800" b="1" dirty="0">
                <a:latin typeface="Arial" panose="020B0604020202020204" pitchFamily="34" charset="0"/>
                <a:cs typeface="Arial" panose="020B0604020202020204" pitchFamily="34" charset="0"/>
              </a:rPr>
              <a:t>, karayolu, demiryolu, otoyol, havalimanı, rıhtım, liman, tersane, köprü, tünel, metro, viyadük, spor tesisi, alt yapı, boru iletim hattı, haberleşme ve enerji nakil hattı, baraj, enerji santrali, rafineri tesisi, sulama tesisi, toprak ıslahı, </a:t>
            </a:r>
            <a:r>
              <a:rPr lang="tr-TR" sz="1800" b="1" dirty="0" err="1">
                <a:latin typeface="Arial" panose="020B0604020202020204" pitchFamily="34" charset="0"/>
                <a:cs typeface="Arial" panose="020B0604020202020204" pitchFamily="34" charset="0"/>
              </a:rPr>
              <a:t>dekapaj</a:t>
            </a:r>
            <a:r>
              <a:rPr lang="tr-TR" sz="1800" b="1" dirty="0">
                <a:latin typeface="Arial" panose="020B0604020202020204" pitchFamily="34" charset="0"/>
                <a:cs typeface="Arial" panose="020B0604020202020204" pitchFamily="34" charset="0"/>
              </a:rPr>
              <a:t>, taşkın koruma ve benzerlerine ilişkin her türlü inşaat işleri.</a:t>
            </a:r>
          </a:p>
          <a:p>
            <a:pPr marL="0" indent="0">
              <a:lnSpc>
                <a:spcPct val="170000"/>
              </a:lnSpc>
              <a:buNone/>
            </a:pPr>
            <a:r>
              <a:rPr lang="tr-TR" sz="1800" b="1" dirty="0">
                <a:latin typeface="Arial" panose="020B0604020202020204" pitchFamily="34" charset="0"/>
                <a:cs typeface="Arial" panose="020B0604020202020204" pitchFamily="34" charset="0"/>
              </a:rPr>
              <a:t>Yukarıda sayılan yapılar ve inşaat işleri ile ilgili tesisat, imalat, </a:t>
            </a:r>
            <a:r>
              <a:rPr lang="tr-TR" sz="1800" b="1" dirty="0" err="1">
                <a:latin typeface="Arial" panose="020B0604020202020204" pitchFamily="34" charset="0"/>
                <a:cs typeface="Arial" panose="020B0604020202020204" pitchFamily="34" charset="0"/>
              </a:rPr>
              <a:t>ihrazat</a:t>
            </a:r>
            <a:r>
              <a:rPr lang="tr-TR" sz="1800" b="1" dirty="0">
                <a:latin typeface="Arial" panose="020B0604020202020204" pitchFamily="34" charset="0"/>
                <a:cs typeface="Arial" panose="020B0604020202020204" pitchFamily="34" charset="0"/>
              </a:rPr>
              <a:t>, nakliye, ısıtma-soğutma sistemleri, ses sistemi, görüntü sistemi, ışık sistemi, tamamlama, boya badana dahil her türlü bakım-onarım, dekorasyon, restorasyon, çevre düzenleme, </a:t>
            </a:r>
            <a:r>
              <a:rPr lang="tr-TR" sz="1800" b="1" dirty="0" err="1">
                <a:latin typeface="Arial" panose="020B0604020202020204" pitchFamily="34" charset="0"/>
                <a:cs typeface="Arial" panose="020B0604020202020204" pitchFamily="34" charset="0"/>
              </a:rPr>
              <a:t>dekapaj</a:t>
            </a:r>
            <a:r>
              <a:rPr lang="tr-TR" sz="1800" b="1" dirty="0">
                <a:latin typeface="Arial" panose="020B0604020202020204" pitchFamily="34" charset="0"/>
                <a:cs typeface="Arial" panose="020B0604020202020204" pitchFamily="34" charset="0"/>
              </a:rPr>
              <a:t>, sondaj, yıkma, güçlendirme, montaj, </a:t>
            </a:r>
            <a:r>
              <a:rPr lang="tr-TR" sz="1800" b="1" dirty="0" err="1">
                <a:latin typeface="Arial" panose="020B0604020202020204" pitchFamily="34" charset="0"/>
                <a:cs typeface="Arial" panose="020B0604020202020204" pitchFamily="34" charset="0"/>
              </a:rPr>
              <a:t>demontaj</a:t>
            </a:r>
            <a:r>
              <a:rPr lang="tr-TR" sz="1800" b="1" dirty="0">
                <a:latin typeface="Arial" panose="020B0604020202020204" pitchFamily="34" charset="0"/>
                <a:cs typeface="Arial" panose="020B0604020202020204" pitchFamily="34" charset="0"/>
              </a:rPr>
              <a:t> ve benzeri işler. Bu işler, yukarıda belirtilen yapılarla ilgili olmakla birlikte inşaat işinden sonra veya inşaat işinden bağımsız olarak yapılmaları halinde de bu kapsamda </a:t>
            </a:r>
            <a:r>
              <a:rPr lang="tr-TR" sz="1800" b="1" dirty="0" err="1">
                <a:latin typeface="Arial" panose="020B0604020202020204" pitchFamily="34" charset="0"/>
                <a:cs typeface="Arial" panose="020B0604020202020204" pitchFamily="34" charset="0"/>
              </a:rPr>
              <a:t>tevkifata</a:t>
            </a:r>
            <a:r>
              <a:rPr lang="tr-TR" sz="1800" b="1" dirty="0">
                <a:latin typeface="Arial" panose="020B0604020202020204" pitchFamily="34" charset="0"/>
                <a:cs typeface="Arial" panose="020B0604020202020204" pitchFamily="34" charset="0"/>
              </a:rPr>
              <a:t> tabi tutulur.</a:t>
            </a:r>
          </a:p>
          <a:p>
            <a:pPr>
              <a:lnSpc>
                <a:spcPct val="150000"/>
              </a:lnSpc>
            </a:pPr>
            <a:endParaRPr lang="tr-TR" sz="1300" dirty="0">
              <a:latin typeface="Arial" panose="020B0604020202020204" pitchFamily="34" charset="0"/>
              <a:cs typeface="Arial" panose="020B0604020202020204" pitchFamily="34" charset="0"/>
            </a:endParaRPr>
          </a:p>
        </p:txBody>
      </p:sp>
      <p:sp>
        <p:nvSpPr>
          <p:cNvPr id="4" name="Slayt Numarası Yer Tutucusu 3"/>
          <p:cNvSpPr>
            <a:spLocks noGrp="1"/>
          </p:cNvSpPr>
          <p:nvPr>
            <p:ph type="sldNum" sz="quarter" idx="12"/>
          </p:nvPr>
        </p:nvSpPr>
        <p:spPr/>
        <p:txBody>
          <a:bodyPr/>
          <a:lstStyle/>
          <a:p>
            <a:fld id="{E5F05C91-7DB9-4D43-986A-ADEAB8CEAAAB}" type="slidenum">
              <a:rPr lang="tr-TR" smtClean="0"/>
              <a:t>25</a:t>
            </a:fld>
            <a:endParaRPr lang="tr-TR"/>
          </a:p>
        </p:txBody>
      </p:sp>
    </p:spTree>
    <p:extLst>
      <p:ext uri="{BB962C8B-B14F-4D97-AF65-F5344CB8AC3E}">
        <p14:creationId xmlns:p14="http://schemas.microsoft.com/office/powerpoint/2010/main" val="28076735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218485"/>
            <a:ext cx="11083506" cy="5958478"/>
          </a:xfrm>
        </p:spPr>
        <p:txBody>
          <a:bodyPr>
            <a:normAutofit fontScale="92500" lnSpcReduction="20000"/>
          </a:bodyPr>
          <a:lstStyle/>
          <a:p>
            <a:pPr marL="0" indent="0">
              <a:lnSpc>
                <a:spcPct val="150000"/>
              </a:lnSpc>
              <a:buNone/>
            </a:pPr>
            <a:r>
              <a:rPr lang="tr-TR" sz="1900" b="1" dirty="0" smtClean="0">
                <a:latin typeface="Arial" panose="020B0604020202020204" pitchFamily="34" charset="0"/>
                <a:cs typeface="Arial" panose="020B0604020202020204" pitchFamily="34" charset="0"/>
              </a:rPr>
              <a:t>Yapım işleri </a:t>
            </a:r>
            <a:r>
              <a:rPr lang="tr-TR" sz="1800" b="1" dirty="0" smtClean="0">
                <a:latin typeface="Arial" panose="020B0604020202020204" pitchFamily="34" charset="0"/>
                <a:cs typeface="Arial" panose="020B0604020202020204" pitchFamily="34" charset="0"/>
              </a:rPr>
              <a:t>ile </a:t>
            </a:r>
            <a:r>
              <a:rPr lang="tr-TR" sz="1800" b="1" dirty="0">
                <a:latin typeface="Arial" panose="020B0604020202020204" pitchFamily="34" charset="0"/>
                <a:cs typeface="Arial" panose="020B0604020202020204" pitchFamily="34" charset="0"/>
              </a:rPr>
              <a:t>birlikte ifa edilen; mimarlık, mühendislik, etüt, plan, proje, harita (</a:t>
            </a:r>
            <a:r>
              <a:rPr lang="tr-TR" sz="1800" b="1" dirty="0" err="1">
                <a:latin typeface="Arial" panose="020B0604020202020204" pitchFamily="34" charset="0"/>
                <a:cs typeface="Arial" panose="020B0604020202020204" pitchFamily="34" charset="0"/>
              </a:rPr>
              <a:t>kadastral</a:t>
            </a:r>
            <a:r>
              <a:rPr lang="tr-TR" sz="1800" b="1" dirty="0">
                <a:latin typeface="Arial" panose="020B0604020202020204" pitchFamily="34" charset="0"/>
                <a:cs typeface="Arial" panose="020B0604020202020204" pitchFamily="34" charset="0"/>
              </a:rPr>
              <a:t> harita dâhil), </a:t>
            </a:r>
            <a:r>
              <a:rPr lang="tr-TR" sz="1800" b="1" dirty="0" smtClean="0">
                <a:latin typeface="Arial" panose="020B0604020202020204" pitchFamily="34" charset="0"/>
                <a:cs typeface="Arial" panose="020B0604020202020204" pitchFamily="34" charset="0"/>
              </a:rPr>
              <a:t>kadastro</a:t>
            </a:r>
            <a:r>
              <a:rPr lang="tr-TR" sz="1800" b="1" dirty="0">
                <a:latin typeface="Arial" panose="020B0604020202020204" pitchFamily="34" charset="0"/>
                <a:cs typeface="Arial" panose="020B0604020202020204" pitchFamily="34" charset="0"/>
              </a:rPr>
              <a:t>, imar uygulama, her ölçekte imar planı hazırlama ve benzeri hizmetler. Bu hizmetler yapım işlerinden ayrı ve bağımsız olarak verildiği takdirde Tebliğin (I/C-2.1.3.2.2.) bölümü kapsamında değerlendirilir.</a:t>
            </a:r>
          </a:p>
          <a:p>
            <a:pPr marL="0" indent="0">
              <a:lnSpc>
                <a:spcPct val="150000"/>
              </a:lnSpc>
              <a:buNone/>
            </a:pPr>
            <a:r>
              <a:rPr lang="tr-TR" sz="1800" b="1" dirty="0">
                <a:solidFill>
                  <a:schemeClr val="accent2">
                    <a:lumMod val="75000"/>
                  </a:schemeClr>
                </a:solidFill>
                <a:latin typeface="Arial" panose="020B0604020202020204" pitchFamily="34" charset="0"/>
                <a:cs typeface="Arial" panose="020B0604020202020204" pitchFamily="34" charset="0"/>
              </a:rPr>
              <a:t>Yüklenicileri tarafından tamamen veya kısmen alt yüklenicilere (taşeronlara) veya daha alt yüklenicilere devredilen yapım işlerinde, işi devreden her yüklenici tarafından, kendisine ifa edilen hizmete ait KDV üzerinden </a:t>
            </a:r>
            <a:r>
              <a:rPr lang="tr-TR" sz="1800" b="1" dirty="0" err="1">
                <a:solidFill>
                  <a:schemeClr val="accent2">
                    <a:lumMod val="75000"/>
                  </a:schemeClr>
                </a:solidFill>
                <a:latin typeface="Arial" panose="020B0604020202020204" pitchFamily="34" charset="0"/>
                <a:cs typeface="Arial" panose="020B0604020202020204" pitchFamily="34" charset="0"/>
              </a:rPr>
              <a:t>tevkifat</a:t>
            </a:r>
            <a:r>
              <a:rPr lang="tr-TR" sz="1800" b="1" dirty="0">
                <a:solidFill>
                  <a:schemeClr val="accent2">
                    <a:lumMod val="75000"/>
                  </a:schemeClr>
                </a:solidFill>
                <a:latin typeface="Arial" panose="020B0604020202020204" pitchFamily="34" charset="0"/>
                <a:cs typeface="Arial" panose="020B0604020202020204" pitchFamily="34" charset="0"/>
              </a:rPr>
              <a:t> yapılır.</a:t>
            </a:r>
          </a:p>
          <a:p>
            <a:pPr marL="0" indent="0">
              <a:lnSpc>
                <a:spcPct val="150000"/>
              </a:lnSpc>
              <a:buNone/>
            </a:pPr>
            <a:r>
              <a:rPr lang="tr-TR" sz="1800" b="1" dirty="0">
                <a:solidFill>
                  <a:srgbClr val="FF0000"/>
                </a:solidFill>
                <a:latin typeface="Arial" panose="020B0604020202020204" pitchFamily="34" charset="0"/>
                <a:cs typeface="Arial" panose="020B0604020202020204" pitchFamily="34" charset="0"/>
              </a:rPr>
              <a:t>Örnek 1:</a:t>
            </a:r>
            <a:r>
              <a:rPr lang="tr-TR" sz="1800" b="1" dirty="0">
                <a:latin typeface="Arial" panose="020B0604020202020204" pitchFamily="34" charset="0"/>
                <a:cs typeface="Arial" panose="020B0604020202020204" pitchFamily="34" charset="0"/>
              </a:rPr>
              <a:t> (A) Bakanlığı tarafından yapılan enerji nakil hattı işi ihalesini (B) İnşaat A.Ş. kazanmıştır. (B) bu işe ait nakliye işlerini (C) firmasına devretmiştir. Bu durumda, (B)’</a:t>
            </a:r>
            <a:r>
              <a:rPr lang="tr-TR" sz="1800" b="1" dirty="0" err="1">
                <a:latin typeface="Arial" panose="020B0604020202020204" pitchFamily="34" charset="0"/>
                <a:cs typeface="Arial" panose="020B0604020202020204" pitchFamily="34" charset="0"/>
              </a:rPr>
              <a:t>nin</a:t>
            </a:r>
            <a:r>
              <a:rPr lang="tr-TR" sz="1800" b="1" dirty="0">
                <a:latin typeface="Arial" panose="020B0604020202020204" pitchFamily="34" charset="0"/>
                <a:cs typeface="Arial" panose="020B0604020202020204" pitchFamily="34" charset="0"/>
              </a:rPr>
              <a:t> (A)’ya, (C)’</a:t>
            </a:r>
            <a:r>
              <a:rPr lang="tr-TR" sz="1800" b="1" dirty="0" err="1">
                <a:latin typeface="Arial" panose="020B0604020202020204" pitchFamily="34" charset="0"/>
                <a:cs typeface="Arial" panose="020B0604020202020204" pitchFamily="34" charset="0"/>
              </a:rPr>
              <a:t>nin</a:t>
            </a:r>
            <a:r>
              <a:rPr lang="tr-TR" sz="1800" b="1" dirty="0">
                <a:latin typeface="Arial" panose="020B0604020202020204" pitchFamily="34" charset="0"/>
                <a:cs typeface="Arial" panose="020B0604020202020204" pitchFamily="34" charset="0"/>
              </a:rPr>
              <a:t> (B)’ye düzenledikleri faturalarda </a:t>
            </a:r>
            <a:r>
              <a:rPr lang="tr-TR" sz="1800" b="1" dirty="0" err="1">
                <a:latin typeface="Arial" panose="020B0604020202020204" pitchFamily="34" charset="0"/>
                <a:cs typeface="Arial" panose="020B0604020202020204" pitchFamily="34" charset="0"/>
              </a:rPr>
              <a:t>tevkifat</a:t>
            </a:r>
            <a:r>
              <a:rPr lang="tr-TR" sz="1800" b="1" dirty="0">
                <a:latin typeface="Arial" panose="020B0604020202020204" pitchFamily="34" charset="0"/>
                <a:cs typeface="Arial" panose="020B0604020202020204" pitchFamily="34" charset="0"/>
              </a:rPr>
              <a:t> uygulanacaktır</a:t>
            </a:r>
            <a:r>
              <a:rPr lang="tr-TR" sz="1800" b="1" dirty="0" smtClean="0">
                <a:latin typeface="Arial" panose="020B0604020202020204" pitchFamily="34" charset="0"/>
                <a:cs typeface="Arial" panose="020B0604020202020204" pitchFamily="34" charset="0"/>
              </a:rPr>
              <a:t>.</a:t>
            </a:r>
          </a:p>
          <a:p>
            <a:pPr marL="0" indent="0">
              <a:lnSpc>
                <a:spcPct val="170000"/>
              </a:lnSpc>
              <a:buNone/>
            </a:pPr>
            <a:r>
              <a:rPr lang="tr-TR" sz="1900" b="1" dirty="0">
                <a:solidFill>
                  <a:srgbClr val="FF0000"/>
                </a:solidFill>
                <a:latin typeface="Arial" panose="020B0604020202020204" pitchFamily="34" charset="0"/>
                <a:cs typeface="Arial" panose="020B0604020202020204" pitchFamily="34" charset="0"/>
              </a:rPr>
              <a:t>Örnek 2: </a:t>
            </a:r>
            <a:r>
              <a:rPr lang="tr-TR" sz="1900" b="1" dirty="0">
                <a:latin typeface="Arial" panose="020B0604020202020204" pitchFamily="34" charset="0"/>
                <a:cs typeface="Arial" panose="020B0604020202020204" pitchFamily="34" charset="0"/>
              </a:rPr>
              <a:t>DSİ tarafından yaptırılan bir baraj inşasında kullanılacak hazır betonun, işin asıl yüklenicisi (A) İnş. </a:t>
            </a:r>
            <a:r>
              <a:rPr lang="tr-TR" sz="1900" b="1" dirty="0" err="1">
                <a:latin typeface="Arial" panose="020B0604020202020204" pitchFamily="34" charset="0"/>
                <a:cs typeface="Arial" panose="020B0604020202020204" pitchFamily="34" charset="0"/>
              </a:rPr>
              <a:t>Taah</a:t>
            </a:r>
            <a:r>
              <a:rPr lang="tr-TR" sz="1900" b="1" dirty="0">
                <a:latin typeface="Arial" panose="020B0604020202020204" pitchFamily="34" charset="0"/>
                <a:cs typeface="Arial" panose="020B0604020202020204" pitchFamily="34" charset="0"/>
              </a:rPr>
              <a:t>. A.Ş. tarafından (B) Hazır Beton A.Ş. </a:t>
            </a:r>
            <a:r>
              <a:rPr lang="tr-TR" sz="1900" b="1" dirty="0" err="1">
                <a:latin typeface="Arial" panose="020B0604020202020204" pitchFamily="34" charset="0"/>
                <a:cs typeface="Arial" panose="020B0604020202020204" pitchFamily="34" charset="0"/>
              </a:rPr>
              <a:t>nden</a:t>
            </a:r>
            <a:r>
              <a:rPr lang="tr-TR" sz="1900" b="1" dirty="0">
                <a:latin typeface="Arial" panose="020B0604020202020204" pitchFamily="34" charset="0"/>
                <a:cs typeface="Arial" panose="020B0604020202020204" pitchFamily="34" charset="0"/>
              </a:rPr>
              <a:t> temin edilmesi durumunda, hazır betonun hazırlanması, nakli ve yerine konulması işinin belirli bir yapım işinin bölümlerini teşkil eden işlerden olması ve bu nedenle inşaat taahhüt işi olarak kabul edilmesi nedeniyle, (B) tarafından verilen hazır beton taahhüt ve temini hizmeti </a:t>
            </a:r>
            <a:r>
              <a:rPr lang="tr-TR" sz="1900" b="1" dirty="0" err="1">
                <a:latin typeface="Arial" panose="020B0604020202020204" pitchFamily="34" charset="0"/>
                <a:cs typeface="Arial" panose="020B0604020202020204" pitchFamily="34" charset="0"/>
              </a:rPr>
              <a:t>tevkifat</a:t>
            </a:r>
            <a:r>
              <a:rPr lang="tr-TR" sz="1900" b="1" dirty="0">
                <a:latin typeface="Arial" panose="020B0604020202020204" pitchFamily="34" charset="0"/>
                <a:cs typeface="Arial" panose="020B0604020202020204" pitchFamily="34" charset="0"/>
              </a:rPr>
              <a:t> uygulaması kapsamında olacaktır.</a:t>
            </a:r>
          </a:p>
          <a:p>
            <a:endParaRPr lang="tr-TR" dirty="0"/>
          </a:p>
        </p:txBody>
      </p:sp>
      <p:sp>
        <p:nvSpPr>
          <p:cNvPr id="4" name="Slayt Numarası Yer Tutucusu 3"/>
          <p:cNvSpPr>
            <a:spLocks noGrp="1"/>
          </p:cNvSpPr>
          <p:nvPr>
            <p:ph type="sldNum" sz="quarter" idx="12"/>
          </p:nvPr>
        </p:nvSpPr>
        <p:spPr/>
        <p:txBody>
          <a:bodyPr/>
          <a:lstStyle/>
          <a:p>
            <a:fld id="{E5F05C91-7DB9-4D43-986A-ADEAB8CEAAAB}" type="slidenum">
              <a:rPr lang="tr-TR" smtClean="0"/>
              <a:t>26</a:t>
            </a:fld>
            <a:endParaRPr lang="tr-TR"/>
          </a:p>
        </p:txBody>
      </p:sp>
    </p:spTree>
    <p:extLst>
      <p:ext uri="{BB962C8B-B14F-4D97-AF65-F5344CB8AC3E}">
        <p14:creationId xmlns:p14="http://schemas.microsoft.com/office/powerpoint/2010/main" val="405211656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93312" y="603849"/>
            <a:ext cx="11129920" cy="5486400"/>
          </a:xfrm>
        </p:spPr>
        <p:txBody>
          <a:bodyPr>
            <a:normAutofit fontScale="25000" lnSpcReduction="20000"/>
          </a:bodyPr>
          <a:lstStyle/>
          <a:p>
            <a:pPr>
              <a:lnSpc>
                <a:spcPct val="170000"/>
              </a:lnSpc>
            </a:pPr>
            <a:r>
              <a:rPr lang="tr-TR" sz="7200" b="1" dirty="0" err="1" smtClean="0">
                <a:latin typeface="Arial" panose="020B0604020202020204" pitchFamily="34" charset="0"/>
                <a:cs typeface="Arial" panose="020B0604020202020204" pitchFamily="34" charset="0"/>
              </a:rPr>
              <a:t>Tevkifat</a:t>
            </a:r>
            <a:r>
              <a:rPr lang="tr-TR" sz="7200" b="1" dirty="0" smtClean="0">
                <a:latin typeface="Arial" panose="020B0604020202020204" pitchFamily="34" charset="0"/>
                <a:cs typeface="Arial" panose="020B0604020202020204" pitchFamily="34" charset="0"/>
              </a:rPr>
              <a:t> </a:t>
            </a:r>
            <a:r>
              <a:rPr lang="tr-TR" sz="7200" b="1" dirty="0">
                <a:latin typeface="Arial" panose="020B0604020202020204" pitchFamily="34" charset="0"/>
                <a:cs typeface="Arial" panose="020B0604020202020204" pitchFamily="34" charset="0"/>
              </a:rPr>
              <a:t>uygulaması kapsamındaki işin bir kısmının alt yüklenicilere (taşeronlara) devredilmesi halinde, devir işlemlerinin yazılı bir sözleşmeye dayanıp dayanmaması </a:t>
            </a:r>
            <a:r>
              <a:rPr lang="tr-TR" sz="7200" b="1" dirty="0" err="1">
                <a:latin typeface="Arial" panose="020B0604020202020204" pitchFamily="34" charset="0"/>
                <a:cs typeface="Arial" panose="020B0604020202020204" pitchFamily="34" charset="0"/>
              </a:rPr>
              <a:t>tevkifat</a:t>
            </a:r>
            <a:r>
              <a:rPr lang="tr-TR" sz="7200" b="1" dirty="0">
                <a:latin typeface="Arial" panose="020B0604020202020204" pitchFamily="34" charset="0"/>
                <a:cs typeface="Arial" panose="020B0604020202020204" pitchFamily="34" charset="0"/>
              </a:rPr>
              <a:t> uygulaması bakımından önem arz etmemektedir.</a:t>
            </a:r>
          </a:p>
          <a:p>
            <a:pPr>
              <a:lnSpc>
                <a:spcPct val="170000"/>
              </a:lnSpc>
            </a:pPr>
            <a:r>
              <a:rPr lang="tr-TR" sz="7200" b="1" dirty="0">
                <a:latin typeface="Arial" panose="020B0604020202020204" pitchFamily="34" charset="0"/>
                <a:cs typeface="Arial" panose="020B0604020202020204" pitchFamily="34" charset="0"/>
              </a:rPr>
              <a:t>Alıcının, Tebliğin (I/C-2.1.3.1/b) ayrımında sayılanlar arasında yer almaması halinde, ilk yüklenicinin ve alt yüklenicilerin bu kapsamdaki hizmetleri </a:t>
            </a:r>
            <a:r>
              <a:rPr lang="tr-TR" sz="7200" b="1" dirty="0" err="1">
                <a:latin typeface="Arial" panose="020B0604020202020204" pitchFamily="34" charset="0"/>
                <a:cs typeface="Arial" panose="020B0604020202020204" pitchFamily="34" charset="0"/>
              </a:rPr>
              <a:t>tevkifata</a:t>
            </a:r>
            <a:r>
              <a:rPr lang="tr-TR" sz="7200" b="1" dirty="0">
                <a:latin typeface="Arial" panose="020B0604020202020204" pitchFamily="34" charset="0"/>
                <a:cs typeface="Arial" panose="020B0604020202020204" pitchFamily="34" charset="0"/>
              </a:rPr>
              <a:t> tabi tutulmaz. Ancak ilk yüklenicinin Tebliğin (I/C-2.1.3.1/b)ayrımı kapsamında yer alması halinde, ilk aşamada </a:t>
            </a:r>
            <a:r>
              <a:rPr lang="tr-TR" sz="7200" b="1" dirty="0" err="1">
                <a:latin typeface="Arial" panose="020B0604020202020204" pitchFamily="34" charset="0"/>
                <a:cs typeface="Arial" panose="020B0604020202020204" pitchFamily="34" charset="0"/>
              </a:rPr>
              <a:t>tevkifat</a:t>
            </a:r>
            <a:r>
              <a:rPr lang="tr-TR" sz="7200" b="1" dirty="0">
                <a:latin typeface="Arial" panose="020B0604020202020204" pitchFamily="34" charset="0"/>
                <a:cs typeface="Arial" panose="020B0604020202020204" pitchFamily="34" charset="0"/>
              </a:rPr>
              <a:t> kapsamına girmeyen bu işin kısmen veya tamamen devredildiği alt yüklenicilerden </a:t>
            </a:r>
            <a:r>
              <a:rPr lang="tr-TR" sz="7200" b="1" dirty="0" err="1">
                <a:latin typeface="Arial" panose="020B0604020202020204" pitchFamily="34" charset="0"/>
                <a:cs typeface="Arial" panose="020B0604020202020204" pitchFamily="34" charset="0"/>
              </a:rPr>
              <a:t>tevkifat</a:t>
            </a:r>
            <a:r>
              <a:rPr lang="tr-TR" sz="7200" b="1" dirty="0">
                <a:latin typeface="Arial" panose="020B0604020202020204" pitchFamily="34" charset="0"/>
                <a:cs typeface="Arial" panose="020B0604020202020204" pitchFamily="34" charset="0"/>
              </a:rPr>
              <a:t> yapılır.</a:t>
            </a:r>
          </a:p>
          <a:p>
            <a:pPr>
              <a:lnSpc>
                <a:spcPct val="170000"/>
              </a:lnSpc>
            </a:pPr>
            <a:r>
              <a:rPr lang="tr-TR" sz="7200" b="1" i="1" dirty="0">
                <a:solidFill>
                  <a:srgbClr val="FF0000"/>
                </a:solidFill>
                <a:latin typeface="Arial" panose="020B0604020202020204" pitchFamily="34" charset="0"/>
                <a:cs typeface="Arial" panose="020B0604020202020204" pitchFamily="34" charset="0"/>
              </a:rPr>
              <a:t>Örnek 3:</a:t>
            </a:r>
            <a:r>
              <a:rPr lang="tr-TR" sz="7200" b="1" i="1" dirty="0">
                <a:latin typeface="Arial" panose="020B0604020202020204" pitchFamily="34" charset="0"/>
                <a:cs typeface="Arial" panose="020B0604020202020204" pitchFamily="34" charset="0"/>
              </a:rPr>
              <a:t> Tebliğin (I/C-2.1.3.1/b)ayrımı kapsamına girmeyen (A) Ltd. Şti., yaptıracağı hizmet binası inşaatını (B) A.Ş. ne ihale etmiştir. (B), hisse senetleri </a:t>
            </a:r>
            <a:r>
              <a:rPr lang="tr-TR" sz="7200" b="1" i="1" dirty="0" err="1">
                <a:latin typeface="Arial" panose="020B0604020202020204" pitchFamily="34" charset="0"/>
                <a:cs typeface="Arial" panose="020B0604020202020204" pitchFamily="34" charset="0"/>
              </a:rPr>
              <a:t>BİST’te</a:t>
            </a:r>
            <a:r>
              <a:rPr lang="tr-TR" sz="7200" b="1" i="1" dirty="0">
                <a:latin typeface="Arial" panose="020B0604020202020204" pitchFamily="34" charset="0"/>
                <a:cs typeface="Arial" panose="020B0604020202020204" pitchFamily="34" charset="0"/>
              </a:rPr>
              <a:t> işlem gören bir şirkettir. (B), bu inşaatın su basmanı işini (C) firmasına yaptırmaktadır.</a:t>
            </a:r>
            <a:endParaRPr lang="tr-TR" sz="7200" b="1" dirty="0">
              <a:latin typeface="Arial" panose="020B0604020202020204" pitchFamily="34" charset="0"/>
              <a:cs typeface="Arial" panose="020B0604020202020204" pitchFamily="34" charset="0"/>
            </a:endParaRPr>
          </a:p>
          <a:p>
            <a:pPr>
              <a:lnSpc>
                <a:spcPct val="170000"/>
              </a:lnSpc>
            </a:pPr>
            <a:r>
              <a:rPr lang="tr-TR" sz="7200" b="1" i="1" dirty="0">
                <a:latin typeface="Arial" panose="020B0604020202020204" pitchFamily="34" charset="0"/>
                <a:cs typeface="Arial" panose="020B0604020202020204" pitchFamily="34" charset="0"/>
              </a:rPr>
              <a:t>Bu durumda, (B)’</a:t>
            </a:r>
            <a:r>
              <a:rPr lang="tr-TR" sz="7200" b="1" i="1" dirty="0" err="1">
                <a:latin typeface="Arial" panose="020B0604020202020204" pitchFamily="34" charset="0"/>
                <a:cs typeface="Arial" panose="020B0604020202020204" pitchFamily="34" charset="0"/>
              </a:rPr>
              <a:t>nin</a:t>
            </a:r>
            <a:r>
              <a:rPr lang="tr-TR" sz="7200" b="1" i="1" dirty="0">
                <a:latin typeface="Arial" panose="020B0604020202020204" pitchFamily="34" charset="0"/>
                <a:cs typeface="Arial" panose="020B0604020202020204" pitchFamily="34" charset="0"/>
              </a:rPr>
              <a:t> (A)’ya düzenlediği faturada </a:t>
            </a:r>
            <a:r>
              <a:rPr lang="tr-TR" sz="7200" b="1" i="1" dirty="0" err="1">
                <a:latin typeface="Arial" panose="020B0604020202020204" pitchFamily="34" charset="0"/>
                <a:cs typeface="Arial" panose="020B0604020202020204" pitchFamily="34" charset="0"/>
              </a:rPr>
              <a:t>tevkifat</a:t>
            </a:r>
            <a:r>
              <a:rPr lang="tr-TR" sz="7200" b="1" i="1" dirty="0">
                <a:latin typeface="Arial" panose="020B0604020202020204" pitchFamily="34" charset="0"/>
                <a:cs typeface="Arial" panose="020B0604020202020204" pitchFamily="34" charset="0"/>
              </a:rPr>
              <a:t> uygulanmayacak, (C)’</a:t>
            </a:r>
            <a:r>
              <a:rPr lang="tr-TR" sz="7200" b="1" i="1" dirty="0" err="1">
                <a:latin typeface="Arial" panose="020B0604020202020204" pitchFamily="34" charset="0"/>
                <a:cs typeface="Arial" panose="020B0604020202020204" pitchFamily="34" charset="0"/>
              </a:rPr>
              <a:t>nin</a:t>
            </a:r>
            <a:r>
              <a:rPr lang="tr-TR" sz="7200" b="1" i="1" dirty="0">
                <a:latin typeface="Arial" panose="020B0604020202020204" pitchFamily="34" charset="0"/>
                <a:cs typeface="Arial" panose="020B0604020202020204" pitchFamily="34" charset="0"/>
              </a:rPr>
              <a:t> (B)’ye düzenlediği faturada ise </a:t>
            </a:r>
            <a:r>
              <a:rPr lang="tr-TR" sz="7200" b="1" i="1" dirty="0" err="1">
                <a:latin typeface="Arial" panose="020B0604020202020204" pitchFamily="34" charset="0"/>
                <a:cs typeface="Arial" panose="020B0604020202020204" pitchFamily="34" charset="0"/>
              </a:rPr>
              <a:t>tevkifat</a:t>
            </a:r>
            <a:r>
              <a:rPr lang="tr-TR" sz="7200" b="1" i="1" dirty="0">
                <a:latin typeface="Arial" panose="020B0604020202020204" pitchFamily="34" charset="0"/>
                <a:cs typeface="Arial" panose="020B0604020202020204" pitchFamily="34" charset="0"/>
              </a:rPr>
              <a:t> uygulanacaktır.</a:t>
            </a:r>
            <a:endParaRPr lang="tr-TR" sz="7200" b="1" dirty="0">
              <a:latin typeface="Arial" panose="020B0604020202020204" pitchFamily="34" charset="0"/>
              <a:cs typeface="Arial" panose="020B0604020202020204" pitchFamily="34" charset="0"/>
            </a:endParaRPr>
          </a:p>
          <a:p>
            <a:endParaRPr lang="tr-TR" dirty="0"/>
          </a:p>
        </p:txBody>
      </p:sp>
      <p:sp>
        <p:nvSpPr>
          <p:cNvPr id="4" name="Slayt Numarası Yer Tutucusu 3"/>
          <p:cNvSpPr>
            <a:spLocks noGrp="1"/>
          </p:cNvSpPr>
          <p:nvPr>
            <p:ph type="sldNum" sz="quarter" idx="12"/>
          </p:nvPr>
        </p:nvSpPr>
        <p:spPr/>
        <p:txBody>
          <a:bodyPr/>
          <a:lstStyle/>
          <a:p>
            <a:fld id="{E5F05C91-7DB9-4D43-986A-ADEAB8CEAAAB}" type="slidenum">
              <a:rPr lang="tr-TR" smtClean="0"/>
              <a:t>27</a:t>
            </a:fld>
            <a:endParaRPr lang="tr-TR"/>
          </a:p>
        </p:txBody>
      </p:sp>
    </p:spTree>
    <p:extLst>
      <p:ext uri="{BB962C8B-B14F-4D97-AF65-F5344CB8AC3E}">
        <p14:creationId xmlns:p14="http://schemas.microsoft.com/office/powerpoint/2010/main" val="215023287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08958" y="336431"/>
            <a:ext cx="10981428" cy="6019920"/>
          </a:xfrm>
        </p:spPr>
        <p:txBody>
          <a:bodyPr>
            <a:normAutofit fontScale="25000" lnSpcReduction="20000"/>
          </a:bodyPr>
          <a:lstStyle/>
          <a:p>
            <a:pPr>
              <a:lnSpc>
                <a:spcPct val="170000"/>
              </a:lnSpc>
            </a:pPr>
            <a:r>
              <a:rPr lang="tr-TR" sz="7200" b="1" dirty="0">
                <a:latin typeface="Arial" panose="020B0604020202020204" pitchFamily="34" charset="0"/>
                <a:cs typeface="Arial" panose="020B0604020202020204" pitchFamily="34" charset="0"/>
              </a:rPr>
              <a:t>Alıcı ve ilk yüklenicinin Tebliğin (I/C-2.1.3.1/b) ayrımı kapsamında yer alması halinde, ilk safhada </a:t>
            </a:r>
            <a:r>
              <a:rPr lang="tr-TR" sz="7200" b="1" dirty="0" err="1">
                <a:latin typeface="Arial" panose="020B0604020202020204" pitchFamily="34" charset="0"/>
                <a:cs typeface="Arial" panose="020B0604020202020204" pitchFamily="34" charset="0"/>
              </a:rPr>
              <a:t>tevkifat</a:t>
            </a:r>
            <a:r>
              <a:rPr lang="tr-TR" sz="7200" b="1" dirty="0">
                <a:latin typeface="Arial" panose="020B0604020202020204" pitchFamily="34" charset="0"/>
                <a:cs typeface="Arial" panose="020B0604020202020204" pitchFamily="34" charset="0"/>
              </a:rPr>
              <a:t> söz konusu değildir. Ancak ilk yüklenicinin bu yapım işini Tebliğin (I/C-2.1.3.1/b) ayrımı kapsamında yer almayan alt yüklenicilere devretmesi halinde, kendisi tarafından </a:t>
            </a:r>
            <a:r>
              <a:rPr lang="tr-TR" sz="7200" b="1" dirty="0" err="1">
                <a:latin typeface="Arial" panose="020B0604020202020204" pitchFamily="34" charset="0"/>
                <a:cs typeface="Arial" panose="020B0604020202020204" pitchFamily="34" charset="0"/>
              </a:rPr>
              <a:t>tevkifat</a:t>
            </a:r>
            <a:r>
              <a:rPr lang="tr-TR" sz="7200" b="1" dirty="0">
                <a:latin typeface="Arial" panose="020B0604020202020204" pitchFamily="34" charset="0"/>
                <a:cs typeface="Arial" panose="020B0604020202020204" pitchFamily="34" charset="0"/>
              </a:rPr>
              <a:t> uygulanır.</a:t>
            </a:r>
          </a:p>
          <a:p>
            <a:pPr>
              <a:lnSpc>
                <a:spcPct val="170000"/>
              </a:lnSpc>
            </a:pPr>
            <a:r>
              <a:rPr lang="tr-TR" sz="7200" b="1" dirty="0" err="1">
                <a:solidFill>
                  <a:schemeClr val="accent2">
                    <a:lumMod val="75000"/>
                  </a:schemeClr>
                </a:solidFill>
                <a:latin typeface="Arial" panose="020B0604020202020204" pitchFamily="34" charset="0"/>
                <a:cs typeface="Arial" panose="020B0604020202020204" pitchFamily="34" charset="0"/>
              </a:rPr>
              <a:t>Tevkifata</a:t>
            </a:r>
            <a:r>
              <a:rPr lang="tr-TR" sz="7200" b="1" dirty="0">
                <a:solidFill>
                  <a:schemeClr val="accent2">
                    <a:lumMod val="75000"/>
                  </a:schemeClr>
                </a:solidFill>
                <a:latin typeface="Arial" panose="020B0604020202020204" pitchFamily="34" charset="0"/>
                <a:cs typeface="Arial" panose="020B0604020202020204" pitchFamily="34" charset="0"/>
              </a:rPr>
              <a:t> tabi olan işlerin, 3065 sayılı Kanun hükümleri çerçevesinde vergiden müstesna olması halinde, işlem bedelleri üzerinden KDV hesaplanmayacağı için herhangi bir </a:t>
            </a:r>
            <a:r>
              <a:rPr lang="tr-TR" sz="7200" b="1" dirty="0" err="1">
                <a:solidFill>
                  <a:schemeClr val="accent2">
                    <a:lumMod val="75000"/>
                  </a:schemeClr>
                </a:solidFill>
                <a:latin typeface="Arial" panose="020B0604020202020204" pitchFamily="34" charset="0"/>
                <a:cs typeface="Arial" panose="020B0604020202020204" pitchFamily="34" charset="0"/>
              </a:rPr>
              <a:t>tevkifat</a:t>
            </a:r>
            <a:r>
              <a:rPr lang="tr-TR" sz="7200" b="1" dirty="0">
                <a:solidFill>
                  <a:schemeClr val="accent2">
                    <a:lumMod val="75000"/>
                  </a:schemeClr>
                </a:solidFill>
                <a:latin typeface="Arial" panose="020B0604020202020204" pitchFamily="34" charset="0"/>
                <a:cs typeface="Arial" panose="020B0604020202020204" pitchFamily="34" charset="0"/>
              </a:rPr>
              <a:t> da yapılmaz. Ancak, vergiden istisna olan işlerin alt yüklenicilere devredilmesi ve alt yüklenicilerin yaptığı işlemin KDV’den müstesna olmaması halinde, alt yüklenicilerin gerçekleştirdikleri işlemler üzerinden hesaplanan KDV, bu Tebliğde belirlenen esaslar çerçevesinde </a:t>
            </a:r>
            <a:r>
              <a:rPr lang="tr-TR" sz="7200" b="1" dirty="0" err="1">
                <a:solidFill>
                  <a:schemeClr val="accent2">
                    <a:lumMod val="75000"/>
                  </a:schemeClr>
                </a:solidFill>
                <a:latin typeface="Arial" panose="020B0604020202020204" pitchFamily="34" charset="0"/>
                <a:cs typeface="Arial" panose="020B0604020202020204" pitchFamily="34" charset="0"/>
              </a:rPr>
              <a:t>tevkifata</a:t>
            </a:r>
            <a:r>
              <a:rPr lang="tr-TR" sz="7200" b="1" dirty="0">
                <a:solidFill>
                  <a:schemeClr val="accent2">
                    <a:lumMod val="75000"/>
                  </a:schemeClr>
                </a:solidFill>
                <a:latin typeface="Arial" panose="020B0604020202020204" pitchFamily="34" charset="0"/>
                <a:cs typeface="Arial" panose="020B0604020202020204" pitchFamily="34" charset="0"/>
              </a:rPr>
              <a:t> tabi tutulur</a:t>
            </a:r>
            <a:r>
              <a:rPr lang="tr-TR" sz="7200" b="1" dirty="0">
                <a:latin typeface="Arial" panose="020B0604020202020204" pitchFamily="34" charset="0"/>
                <a:cs typeface="Arial" panose="020B0604020202020204" pitchFamily="34" charset="0"/>
              </a:rPr>
              <a:t>.</a:t>
            </a:r>
          </a:p>
          <a:p>
            <a:pPr marL="0" indent="0">
              <a:lnSpc>
                <a:spcPct val="170000"/>
              </a:lnSpc>
              <a:buNone/>
            </a:pPr>
            <a:r>
              <a:rPr lang="tr-TR" sz="7200" b="1" i="1" dirty="0">
                <a:solidFill>
                  <a:srgbClr val="FF0000"/>
                </a:solidFill>
                <a:latin typeface="Arial" panose="020B0604020202020204" pitchFamily="34" charset="0"/>
                <a:cs typeface="Arial" panose="020B0604020202020204" pitchFamily="34" charset="0"/>
              </a:rPr>
              <a:t>Örnek 4</a:t>
            </a:r>
            <a:r>
              <a:rPr lang="tr-TR" sz="7200" b="1" i="1" dirty="0" smtClean="0">
                <a:solidFill>
                  <a:srgbClr val="FF0000"/>
                </a:solidFill>
                <a:latin typeface="Arial" panose="020B0604020202020204" pitchFamily="34" charset="0"/>
                <a:cs typeface="Arial" panose="020B0604020202020204" pitchFamily="34" charset="0"/>
              </a:rPr>
              <a:t>: </a:t>
            </a:r>
            <a:r>
              <a:rPr lang="tr-TR" sz="7200" b="1" i="1" dirty="0" smtClean="0">
                <a:latin typeface="Arial" panose="020B0604020202020204" pitchFamily="34" charset="0"/>
                <a:cs typeface="Arial" panose="020B0604020202020204" pitchFamily="34" charset="0"/>
              </a:rPr>
              <a:t>Hisse </a:t>
            </a:r>
            <a:r>
              <a:rPr lang="tr-TR" sz="7200" b="1" i="1" dirty="0">
                <a:latin typeface="Arial" panose="020B0604020202020204" pitchFamily="34" charset="0"/>
                <a:cs typeface="Arial" panose="020B0604020202020204" pitchFamily="34" charset="0"/>
              </a:rPr>
              <a:t>senetleri </a:t>
            </a:r>
            <a:r>
              <a:rPr lang="tr-TR" sz="7200" b="1" i="1" dirty="0" err="1">
                <a:latin typeface="Arial" panose="020B0604020202020204" pitchFamily="34" charset="0"/>
                <a:cs typeface="Arial" panose="020B0604020202020204" pitchFamily="34" charset="0"/>
              </a:rPr>
              <a:t>BİST’de</a:t>
            </a:r>
            <a:r>
              <a:rPr lang="tr-TR" sz="7200" b="1" i="1" dirty="0">
                <a:latin typeface="Arial" panose="020B0604020202020204" pitchFamily="34" charset="0"/>
                <a:cs typeface="Arial" panose="020B0604020202020204" pitchFamily="34" charset="0"/>
              </a:rPr>
              <a:t> işlem gören (X) A.Ş. ne, işlettiği limanın genişletilmesi işi ile ilgili olarak 3065 sayılı Kanunun (13/e) maddesi kapsamında verilen inşaat taahhüt işlerinin, asıl yüklenici tarafından alt yüklenicilere devredilmesi halinde, alt yükleniciler ve daha alt yüklenicilerin ifa ettikleri inşaat taahhüt (yapım) işlerinde, Tebliğin (I/C-2.1.3.1/b) ayrımı kapsamında olmamaları kaydıyla, </a:t>
            </a:r>
            <a:r>
              <a:rPr lang="tr-TR" sz="7200" b="1" i="1" dirty="0" err="1">
                <a:latin typeface="Arial" panose="020B0604020202020204" pitchFamily="34" charset="0"/>
                <a:cs typeface="Arial" panose="020B0604020202020204" pitchFamily="34" charset="0"/>
              </a:rPr>
              <a:t>tevkifat</a:t>
            </a:r>
            <a:r>
              <a:rPr lang="tr-TR" sz="7200" b="1" i="1" dirty="0">
                <a:latin typeface="Arial" panose="020B0604020202020204" pitchFamily="34" charset="0"/>
                <a:cs typeface="Arial" panose="020B0604020202020204" pitchFamily="34" charset="0"/>
              </a:rPr>
              <a:t> uygulanır.</a:t>
            </a:r>
            <a:endParaRPr lang="tr-TR" sz="7200" b="1" dirty="0">
              <a:latin typeface="Arial" panose="020B0604020202020204" pitchFamily="34" charset="0"/>
              <a:cs typeface="Arial" panose="020B0604020202020204" pitchFamily="34" charset="0"/>
            </a:endParaRPr>
          </a:p>
          <a:p>
            <a:endParaRPr lang="tr-TR" dirty="0"/>
          </a:p>
        </p:txBody>
      </p:sp>
      <p:sp>
        <p:nvSpPr>
          <p:cNvPr id="4" name="Slayt Numarası Yer Tutucusu 3"/>
          <p:cNvSpPr>
            <a:spLocks noGrp="1"/>
          </p:cNvSpPr>
          <p:nvPr>
            <p:ph type="sldNum" sz="quarter" idx="12"/>
          </p:nvPr>
        </p:nvSpPr>
        <p:spPr/>
        <p:txBody>
          <a:bodyPr/>
          <a:lstStyle/>
          <a:p>
            <a:fld id="{E5F05C91-7DB9-4D43-986A-ADEAB8CEAAAB}" type="slidenum">
              <a:rPr lang="tr-TR" smtClean="0"/>
              <a:t>28</a:t>
            </a:fld>
            <a:endParaRPr lang="tr-TR"/>
          </a:p>
        </p:txBody>
      </p:sp>
    </p:spTree>
    <p:extLst>
      <p:ext uri="{BB962C8B-B14F-4D97-AF65-F5344CB8AC3E}">
        <p14:creationId xmlns:p14="http://schemas.microsoft.com/office/powerpoint/2010/main" val="385438714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715992"/>
            <a:ext cx="10515600" cy="5460971"/>
          </a:xfrm>
        </p:spPr>
        <p:txBody>
          <a:bodyPr>
            <a:normAutofit/>
          </a:bodyPr>
          <a:lstStyle/>
          <a:p>
            <a:endParaRPr lang="tr-TR" dirty="0" smtClean="0"/>
          </a:p>
          <a:p>
            <a:pPr>
              <a:lnSpc>
                <a:spcPct val="170000"/>
              </a:lnSpc>
            </a:pPr>
            <a:r>
              <a:rPr lang="tr-TR" sz="1800" b="1" dirty="0">
                <a:latin typeface="Arial" panose="020B0604020202020204" pitchFamily="34" charset="0"/>
                <a:cs typeface="Arial" panose="020B0604020202020204" pitchFamily="34" charset="0"/>
              </a:rPr>
              <a:t>Mimarlık, mühendislik, etüt, plan, proje, harita (</a:t>
            </a:r>
            <a:r>
              <a:rPr lang="tr-TR" sz="1800" b="1" dirty="0" err="1">
                <a:latin typeface="Arial" panose="020B0604020202020204" pitchFamily="34" charset="0"/>
                <a:cs typeface="Arial" panose="020B0604020202020204" pitchFamily="34" charset="0"/>
              </a:rPr>
              <a:t>kadastral</a:t>
            </a:r>
            <a:r>
              <a:rPr lang="tr-TR" sz="1800" b="1" dirty="0">
                <a:latin typeface="Arial" panose="020B0604020202020204" pitchFamily="34" charset="0"/>
                <a:cs typeface="Arial" panose="020B0604020202020204" pitchFamily="34" charset="0"/>
              </a:rPr>
              <a:t> harita dahil), kadastro, imar uygulama, her ölçekte imar planı hazırlama ve benzeri işlerin ilk yüklenici tarafından yapım işinin bir kısmı ile birlikte alt yüklenicilere devredilmesi halinde, alt yüklenici tarafından düzenlenen faturalarda </a:t>
            </a:r>
            <a:r>
              <a:rPr lang="tr-TR" sz="1800" b="1" dirty="0" err="1">
                <a:latin typeface="Arial" panose="020B0604020202020204" pitchFamily="34" charset="0"/>
                <a:cs typeface="Arial" panose="020B0604020202020204" pitchFamily="34" charset="0"/>
              </a:rPr>
              <a:t>tevkifat</a:t>
            </a:r>
            <a:r>
              <a:rPr lang="tr-TR" sz="1800" b="1" dirty="0">
                <a:latin typeface="Arial" panose="020B0604020202020204" pitchFamily="34" charset="0"/>
                <a:cs typeface="Arial" panose="020B0604020202020204" pitchFamily="34" charset="0"/>
              </a:rPr>
              <a:t> uygulanır. Yapım işlerinden ayrı ve bağımsız olarak mimarlık, mühendislik, etüt, plan, proje, harita (</a:t>
            </a:r>
            <a:r>
              <a:rPr lang="tr-TR" sz="1800" b="1" dirty="0" err="1">
                <a:latin typeface="Arial" panose="020B0604020202020204" pitchFamily="34" charset="0"/>
                <a:cs typeface="Arial" panose="020B0604020202020204" pitchFamily="34" charset="0"/>
              </a:rPr>
              <a:t>kadastral</a:t>
            </a:r>
            <a:r>
              <a:rPr lang="tr-TR" sz="1800" b="1" dirty="0">
                <a:latin typeface="Arial" panose="020B0604020202020204" pitchFamily="34" charset="0"/>
                <a:cs typeface="Arial" panose="020B0604020202020204" pitchFamily="34" charset="0"/>
              </a:rPr>
              <a:t> harita dahil), kadastro, imar uygulama, her ölçekte imar planı hazırlama ve benzeri işlerin alt yükleniciye devredilmesi halinde bu bölüm kapsamında işlem tesis edilmez. Devredilen söz konusu işler için işi devredenin durumuna göre Tebliğin (I/C-2.1.3.2.2.) bölümü kapsamında </a:t>
            </a:r>
            <a:r>
              <a:rPr lang="tr-TR" sz="1800" b="1" dirty="0" err="1">
                <a:latin typeface="Arial" panose="020B0604020202020204" pitchFamily="34" charset="0"/>
                <a:cs typeface="Arial" panose="020B0604020202020204" pitchFamily="34" charset="0"/>
              </a:rPr>
              <a:t>tevkifat</a:t>
            </a:r>
            <a:r>
              <a:rPr lang="tr-TR" sz="1800" b="1" dirty="0">
                <a:latin typeface="Arial" panose="020B0604020202020204" pitchFamily="34" charset="0"/>
                <a:cs typeface="Arial" panose="020B0604020202020204" pitchFamily="34" charset="0"/>
              </a:rPr>
              <a:t> uygulanır</a:t>
            </a:r>
          </a:p>
        </p:txBody>
      </p:sp>
      <p:sp>
        <p:nvSpPr>
          <p:cNvPr id="4" name="Slayt Numarası Yer Tutucusu 3"/>
          <p:cNvSpPr>
            <a:spLocks noGrp="1"/>
          </p:cNvSpPr>
          <p:nvPr>
            <p:ph type="sldNum" sz="quarter" idx="12"/>
          </p:nvPr>
        </p:nvSpPr>
        <p:spPr/>
        <p:txBody>
          <a:bodyPr/>
          <a:lstStyle/>
          <a:p>
            <a:fld id="{E5F05C91-7DB9-4D43-986A-ADEAB8CEAAAB}" type="slidenum">
              <a:rPr lang="tr-TR" smtClean="0"/>
              <a:pPr/>
              <a:t>29</a:t>
            </a:fld>
            <a:endParaRPr lang="tr-TR"/>
          </a:p>
        </p:txBody>
      </p:sp>
    </p:spTree>
    <p:extLst>
      <p:ext uri="{BB962C8B-B14F-4D97-AF65-F5344CB8AC3E}">
        <p14:creationId xmlns:p14="http://schemas.microsoft.com/office/powerpoint/2010/main" val="268459588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623087"/>
            <a:ext cx="10515600" cy="5553876"/>
          </a:xfrm>
        </p:spPr>
        <p:txBody>
          <a:bodyPr>
            <a:normAutofit/>
          </a:bodyPr>
          <a:lstStyle/>
          <a:p>
            <a:pPr marL="0" indent="0" algn="just">
              <a:lnSpc>
                <a:spcPct val="150000"/>
              </a:lnSpc>
              <a:buNone/>
            </a:pPr>
            <a:r>
              <a:rPr lang="tr-TR" sz="3300" b="1"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Uluslararası </a:t>
            </a:r>
            <a:r>
              <a:rPr lang="tr-TR" sz="3300" b="1" u="sng" dirty="0" smtClean="0">
                <a:solidFill>
                  <a:srgbClr val="FF0000"/>
                </a:solidFill>
                <a:latin typeface="Arial" panose="020B0604020202020204" pitchFamily="34" charset="0"/>
                <a:ea typeface="Times New Roman" panose="02020603050405020304" pitchFamily="18" charset="0"/>
                <a:cs typeface="Times New Roman" panose="02020603050405020304" pitchFamily="18" charset="0"/>
              </a:rPr>
              <a:t>anlaşma;</a:t>
            </a:r>
            <a:r>
              <a:rPr lang="tr-TR" sz="2100" b="1" dirty="0" smtClean="0">
                <a:latin typeface="Arial" panose="020B0604020202020204" pitchFamily="34" charset="0"/>
                <a:cs typeface="Arial" panose="020B0604020202020204" pitchFamily="34" charset="0"/>
              </a:rPr>
              <a:t> </a:t>
            </a:r>
            <a:r>
              <a:rPr lang="tr-TR" sz="1800" b="1" dirty="0">
                <a:latin typeface="Arial" panose="020B0604020202020204" pitchFamily="34" charset="0"/>
                <a:cs typeface="Arial" panose="020B0604020202020204" pitchFamily="34" charset="0"/>
              </a:rPr>
              <a:t>iki ya da daha çok devleti bağlayıcı nitelikteki anlaşmalara </a:t>
            </a:r>
            <a:r>
              <a:rPr lang="tr-TR" sz="1800" b="1" dirty="0" smtClean="0">
                <a:latin typeface="Arial" panose="020B0604020202020204" pitchFamily="34" charset="0"/>
                <a:cs typeface="Arial" panose="020B0604020202020204" pitchFamily="34" charset="0"/>
              </a:rPr>
              <a:t>denir. Modern </a:t>
            </a:r>
            <a:r>
              <a:rPr lang="tr-TR" sz="1800" b="1" dirty="0">
                <a:latin typeface="Arial" panose="020B0604020202020204" pitchFamily="34" charset="0"/>
                <a:cs typeface="Arial" panose="020B0604020202020204" pitchFamily="34" charset="0"/>
              </a:rPr>
              <a:t>diplomaside antlaşma terimi, özel önemi olan uluslararası antlaşmalar için kullanılır. Daha öz önemli antlaşmalara ise, sözleşme (mukavele</a:t>
            </a:r>
            <a:r>
              <a:rPr lang="tr-TR" sz="1800" b="1" dirty="0" smtClean="0">
                <a:latin typeface="Arial" panose="020B0604020202020204" pitchFamily="34" charset="0"/>
                <a:cs typeface="Arial" panose="020B0604020202020204" pitchFamily="34" charset="0"/>
              </a:rPr>
              <a:t>), </a:t>
            </a:r>
            <a:r>
              <a:rPr lang="tr-TR" sz="1800" b="1" dirty="0">
                <a:latin typeface="Arial" panose="020B0604020202020204" pitchFamily="34" charset="0"/>
                <a:cs typeface="Arial" panose="020B0604020202020204" pitchFamily="34" charset="0"/>
              </a:rPr>
              <a:t>protokol, senet, konvansiyon ve anlaşma gibi adlar verilir. </a:t>
            </a:r>
            <a:endParaRPr lang="tr-TR" sz="1800" b="1" dirty="0" smtClean="0">
              <a:latin typeface="Arial" panose="020B0604020202020204" pitchFamily="34" charset="0"/>
              <a:cs typeface="Arial" panose="020B0604020202020204" pitchFamily="34" charset="0"/>
            </a:endParaRPr>
          </a:p>
          <a:p>
            <a:pPr marL="0" indent="0" algn="just">
              <a:lnSpc>
                <a:spcPct val="150000"/>
              </a:lnSpc>
              <a:buNone/>
            </a:pPr>
            <a:r>
              <a:rPr lang="tr-TR" sz="1800" b="1" dirty="0" smtClean="0">
                <a:latin typeface="Arial" panose="020B0604020202020204" pitchFamily="34" charset="0"/>
                <a:cs typeface="Arial" panose="020B0604020202020204" pitchFamily="34" charset="0"/>
              </a:rPr>
              <a:t>Başka bir ifadeyle; Devletler ve uluslar arası kuruluşlar arasında ilişki kurmak, var olan ilişkiyi ortadan kaldırmak ya da değiştirmek amacıyla yapılan hukuki işlemdir. </a:t>
            </a:r>
          </a:p>
          <a:p>
            <a:pPr marL="0" indent="0" algn="just">
              <a:lnSpc>
                <a:spcPct val="150000"/>
              </a:lnSpc>
              <a:buNone/>
            </a:pPr>
            <a:r>
              <a:rPr lang="tr-TR" sz="1800" b="1" dirty="0" smtClean="0">
                <a:latin typeface="Arial" panose="020B0604020202020204" pitchFamily="34" charset="0"/>
                <a:cs typeface="Arial" panose="020B0604020202020204" pitchFamily="34" charset="0"/>
              </a:rPr>
              <a:t>Uluslararası anlaşmaların hepsi uluslararası hukukun bir parçası olan antlaşma hukukuna uygun olarak düzenlenir.</a:t>
            </a:r>
            <a:endParaRPr lang="tr-TR" sz="1800" b="1" dirty="0">
              <a:latin typeface="Arial" panose="020B0604020202020204" pitchFamily="34" charset="0"/>
              <a:cs typeface="Arial" panose="020B0604020202020204" pitchFamily="34" charset="0"/>
            </a:endParaRPr>
          </a:p>
        </p:txBody>
      </p:sp>
      <p:sp>
        <p:nvSpPr>
          <p:cNvPr id="4" name="Slayt Numarası Yer Tutucusu 3"/>
          <p:cNvSpPr>
            <a:spLocks noGrp="1"/>
          </p:cNvSpPr>
          <p:nvPr>
            <p:ph type="sldNum" sz="quarter" idx="12"/>
          </p:nvPr>
        </p:nvSpPr>
        <p:spPr/>
        <p:txBody>
          <a:bodyPr/>
          <a:lstStyle/>
          <a:p>
            <a:fld id="{E5F05C91-7DB9-4D43-986A-ADEAB8CEAAAB}" type="slidenum">
              <a:rPr lang="tr-TR" smtClean="0"/>
              <a:t>3</a:t>
            </a:fld>
            <a:endParaRPr lang="tr-TR"/>
          </a:p>
        </p:txBody>
      </p:sp>
    </p:spTree>
    <p:extLst>
      <p:ext uri="{BB962C8B-B14F-4D97-AF65-F5344CB8AC3E}">
        <p14:creationId xmlns:p14="http://schemas.microsoft.com/office/powerpoint/2010/main" val="214430008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681" y="715992"/>
            <a:ext cx="11555427" cy="5555334"/>
          </a:xfrm>
        </p:spPr>
        <p:txBody>
          <a:bodyPr>
            <a:normAutofit lnSpcReduction="10000"/>
          </a:bodyPr>
          <a:lstStyle/>
          <a:p>
            <a:pPr>
              <a:lnSpc>
                <a:spcPct val="150000"/>
              </a:lnSpc>
            </a:pPr>
            <a:r>
              <a:rPr lang="tr-TR" sz="1800" b="1" dirty="0">
                <a:latin typeface="Arial" panose="020B0604020202020204" pitchFamily="34" charset="0"/>
                <a:cs typeface="Arial" panose="020B0604020202020204" pitchFamily="34" charset="0"/>
              </a:rPr>
              <a:t>Tebliğin bu bölümünde belirtilen işlerin, yap-işlet-devret modeli çerçevesinde yaptırılması halinde de alt yüklenicilere devredilen işler bakımından yukarıda yapılan açıklamalar çerçevesinde işlem tesis edilir.</a:t>
            </a:r>
          </a:p>
          <a:p>
            <a:pPr>
              <a:lnSpc>
                <a:spcPct val="150000"/>
              </a:lnSpc>
            </a:pPr>
            <a:r>
              <a:rPr lang="tr-TR" sz="1800" b="1" dirty="0">
                <a:latin typeface="Arial" panose="020B0604020202020204" pitchFamily="34" charset="0"/>
                <a:cs typeface="Arial" panose="020B0604020202020204" pitchFamily="34" charset="0"/>
              </a:rPr>
              <a:t>Tebliğin bu bölümü kapsamındaki işlerde, 30/4/2006 (bu tarih dahil) tarihinden önce ihalesi tamamlanmış işlere ilişkin faturalarda gösterilen KDV tutarı </a:t>
            </a:r>
            <a:r>
              <a:rPr lang="tr-TR" sz="1800" b="1" dirty="0" err="1">
                <a:latin typeface="Arial" panose="020B0604020202020204" pitchFamily="34" charset="0"/>
                <a:cs typeface="Arial" panose="020B0604020202020204" pitchFamily="34" charset="0"/>
              </a:rPr>
              <a:t>tevkifata</a:t>
            </a:r>
            <a:r>
              <a:rPr lang="tr-TR" sz="1800" b="1" dirty="0">
                <a:latin typeface="Arial" panose="020B0604020202020204" pitchFamily="34" charset="0"/>
                <a:cs typeface="Arial" panose="020B0604020202020204" pitchFamily="34" charset="0"/>
              </a:rPr>
              <a:t> tabi tutulmaz. (“ihale” ibaresi, yapım işlerinin yazılı bir sözleşmeye dayanarak yaptırılmasını ifade etmekle birlikte, herhangi bir ihale düzenlenmeden taraflar arasındaki sözleşme hükümleri uyarınca gerçekleştirilen yapım işlerini de kapsamaktadır.)</a:t>
            </a:r>
          </a:p>
          <a:p>
            <a:pPr>
              <a:lnSpc>
                <a:spcPct val="150000"/>
              </a:lnSpc>
            </a:pPr>
            <a:r>
              <a:rPr lang="tr-TR" sz="1800" b="1" dirty="0">
                <a:latin typeface="Arial" panose="020B0604020202020204" pitchFamily="34" charset="0"/>
                <a:cs typeface="Arial" panose="020B0604020202020204" pitchFamily="34" charset="0"/>
              </a:rPr>
              <a:t>Bu kapsamda </a:t>
            </a:r>
            <a:r>
              <a:rPr lang="tr-TR" sz="1800" b="1" dirty="0" err="1">
                <a:latin typeface="Arial" panose="020B0604020202020204" pitchFamily="34" charset="0"/>
                <a:cs typeface="Arial" panose="020B0604020202020204" pitchFamily="34" charset="0"/>
              </a:rPr>
              <a:t>tevkifata</a:t>
            </a:r>
            <a:r>
              <a:rPr lang="tr-TR" sz="1800" b="1" dirty="0">
                <a:latin typeface="Arial" panose="020B0604020202020204" pitchFamily="34" charset="0"/>
                <a:cs typeface="Arial" panose="020B0604020202020204" pitchFamily="34" charset="0"/>
              </a:rPr>
              <a:t> tabi tutulmayacak yapım işlerinin yüklenicileri, 30/4/2006 (bu tarih dahil) tarihinden önce alt yüklenicilere devrettikleri kısımlara ait KDV üzerinden </a:t>
            </a:r>
            <a:r>
              <a:rPr lang="tr-TR" sz="1800" b="1" dirty="0" err="1">
                <a:latin typeface="Arial" panose="020B0604020202020204" pitchFamily="34" charset="0"/>
                <a:cs typeface="Arial" panose="020B0604020202020204" pitchFamily="34" charset="0"/>
              </a:rPr>
              <a:t>tevkifat</a:t>
            </a:r>
            <a:r>
              <a:rPr lang="tr-TR" sz="1800" b="1" dirty="0">
                <a:latin typeface="Arial" panose="020B0604020202020204" pitchFamily="34" charset="0"/>
                <a:cs typeface="Arial" panose="020B0604020202020204" pitchFamily="34" charset="0"/>
              </a:rPr>
              <a:t> yapmazlar. Ancak, 30/4/2006 (bu tarih dahil) tarihinden önce sözleşmesi imzalanan yapım işi yüklenicilerinin bu tarihten sonra alt yüklenicilere devrettikleri veya devredecekleri kısımlara ait KDV üzerinden ise </a:t>
            </a:r>
            <a:r>
              <a:rPr lang="tr-TR" sz="1800" b="1" dirty="0" err="1">
                <a:latin typeface="Arial" panose="020B0604020202020204" pitchFamily="34" charset="0"/>
                <a:cs typeface="Arial" panose="020B0604020202020204" pitchFamily="34" charset="0"/>
              </a:rPr>
              <a:t>tevkifat</a:t>
            </a:r>
            <a:r>
              <a:rPr lang="tr-TR" sz="1800" b="1" dirty="0">
                <a:latin typeface="Arial" panose="020B0604020202020204" pitchFamily="34" charset="0"/>
                <a:cs typeface="Arial" panose="020B0604020202020204" pitchFamily="34" charset="0"/>
              </a:rPr>
              <a:t> yapmaları gerekmektedir.</a:t>
            </a:r>
          </a:p>
          <a:p>
            <a:pPr marL="0" indent="0">
              <a:lnSpc>
                <a:spcPct val="150000"/>
              </a:lnSpc>
              <a:buNone/>
            </a:pPr>
            <a:endParaRPr lang="tr-TR" sz="1800" b="1" dirty="0">
              <a:latin typeface="Arial" panose="020B0604020202020204" pitchFamily="34" charset="0"/>
              <a:cs typeface="Arial" panose="020B0604020202020204" pitchFamily="34" charset="0"/>
            </a:endParaRPr>
          </a:p>
        </p:txBody>
      </p:sp>
      <p:sp>
        <p:nvSpPr>
          <p:cNvPr id="4" name="Slayt Numarası Yer Tutucusu 3"/>
          <p:cNvSpPr>
            <a:spLocks noGrp="1"/>
          </p:cNvSpPr>
          <p:nvPr>
            <p:ph type="sldNum" sz="quarter" idx="12"/>
          </p:nvPr>
        </p:nvSpPr>
        <p:spPr/>
        <p:txBody>
          <a:bodyPr/>
          <a:lstStyle/>
          <a:p>
            <a:fld id="{E5F05C91-7DB9-4D43-986A-ADEAB8CEAAAB}" type="slidenum">
              <a:rPr lang="tr-TR" smtClean="0"/>
              <a:t>30</a:t>
            </a:fld>
            <a:endParaRPr lang="tr-TR"/>
          </a:p>
        </p:txBody>
      </p:sp>
    </p:spTree>
    <p:extLst>
      <p:ext uri="{BB962C8B-B14F-4D97-AF65-F5344CB8AC3E}">
        <p14:creationId xmlns:p14="http://schemas.microsoft.com/office/powerpoint/2010/main" val="366569987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785669"/>
            <a:ext cx="10515600" cy="2536165"/>
          </a:xfrm>
        </p:spPr>
        <p:txBody>
          <a:bodyPr>
            <a:normAutofit fontScale="55000" lnSpcReduction="20000"/>
          </a:bodyPr>
          <a:lstStyle/>
          <a:p>
            <a:pPr marL="0" indent="0" algn="ctr">
              <a:buNone/>
            </a:pPr>
            <a:endParaRPr lang="tr-TR" sz="7200" b="1" dirty="0" smtClean="0">
              <a:latin typeface="Arial" panose="020B0604020202020204" pitchFamily="34" charset="0"/>
              <a:cs typeface="Arial" panose="020B0604020202020204" pitchFamily="34" charset="0"/>
            </a:endParaRPr>
          </a:p>
          <a:p>
            <a:pPr marL="0" indent="0" algn="ctr">
              <a:buNone/>
            </a:pPr>
            <a:r>
              <a:rPr lang="tr-TR" sz="7200" b="1" dirty="0" smtClean="0">
                <a:latin typeface="Arial" panose="020B0604020202020204" pitchFamily="34" charset="0"/>
                <a:cs typeface="Arial" panose="020B0604020202020204" pitchFamily="34" charset="0"/>
              </a:rPr>
              <a:t>TEŞEKKÜRLER</a:t>
            </a:r>
          </a:p>
          <a:p>
            <a:pPr marL="0" indent="0" algn="ctr">
              <a:buNone/>
            </a:pPr>
            <a:endParaRPr lang="tr-TR" sz="7200" b="1" dirty="0" smtClean="0">
              <a:latin typeface="Arial" panose="020B0604020202020204" pitchFamily="34" charset="0"/>
              <a:cs typeface="Arial" panose="020B0604020202020204" pitchFamily="34" charset="0"/>
            </a:endParaRPr>
          </a:p>
          <a:p>
            <a:pPr marL="0" indent="0" algn="ctr">
              <a:buNone/>
            </a:pPr>
            <a:endParaRPr lang="tr-TR" sz="7200" b="1" dirty="0">
              <a:latin typeface="Arial" panose="020B0604020202020204" pitchFamily="34" charset="0"/>
              <a:cs typeface="Arial" panose="020B0604020202020204" pitchFamily="34" charset="0"/>
            </a:endParaRPr>
          </a:p>
          <a:p>
            <a:pPr marL="0" indent="0" algn="r">
              <a:buNone/>
            </a:pPr>
            <a:r>
              <a:rPr lang="tr-TR" sz="2100" b="1" dirty="0" err="1" smtClean="0">
                <a:latin typeface="Arial" panose="020B0604020202020204" pitchFamily="34" charset="0"/>
                <a:cs typeface="Arial" panose="020B0604020202020204" pitchFamily="34" charset="0"/>
              </a:rPr>
              <a:t>Ymm.İsmail</a:t>
            </a:r>
            <a:r>
              <a:rPr lang="tr-TR" sz="2100" b="1" dirty="0" smtClean="0">
                <a:latin typeface="Arial" panose="020B0604020202020204" pitchFamily="34" charset="0"/>
                <a:cs typeface="Arial" panose="020B0604020202020204" pitchFamily="34" charset="0"/>
              </a:rPr>
              <a:t> BEKTAŞ</a:t>
            </a:r>
          </a:p>
          <a:p>
            <a:pPr marL="0" indent="0" algn="ctr">
              <a:buNone/>
            </a:pPr>
            <a:endParaRPr lang="tr-TR" sz="7200" b="1" dirty="0">
              <a:latin typeface="Arial" panose="020B0604020202020204" pitchFamily="34" charset="0"/>
              <a:cs typeface="Arial" panose="020B0604020202020204" pitchFamily="34" charset="0"/>
            </a:endParaRPr>
          </a:p>
        </p:txBody>
      </p:sp>
      <p:sp>
        <p:nvSpPr>
          <p:cNvPr id="4" name="Slayt Numarası Yer Tutucusu 3"/>
          <p:cNvSpPr>
            <a:spLocks noGrp="1"/>
          </p:cNvSpPr>
          <p:nvPr>
            <p:ph type="sldNum" sz="quarter" idx="12"/>
          </p:nvPr>
        </p:nvSpPr>
        <p:spPr/>
        <p:txBody>
          <a:bodyPr/>
          <a:lstStyle/>
          <a:p>
            <a:fld id="{E5F05C91-7DB9-4D43-986A-ADEAB8CEAAAB}" type="slidenum">
              <a:rPr lang="tr-TR" smtClean="0"/>
              <a:t>31</a:t>
            </a:fld>
            <a:endParaRPr lang="tr-TR"/>
          </a:p>
        </p:txBody>
      </p:sp>
    </p:spTree>
    <p:extLst>
      <p:ext uri="{BB962C8B-B14F-4D97-AF65-F5344CB8AC3E}">
        <p14:creationId xmlns:p14="http://schemas.microsoft.com/office/powerpoint/2010/main" val="3654339651"/>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234669"/>
            <a:ext cx="10515600" cy="6489812"/>
          </a:xfrm>
        </p:spPr>
        <p:txBody>
          <a:bodyPr>
            <a:noAutofit/>
          </a:bodyPr>
          <a:lstStyle/>
          <a:p>
            <a:pPr marL="0" indent="0">
              <a:spcBef>
                <a:spcPct val="0"/>
              </a:spcBef>
              <a:buNone/>
            </a:pPr>
            <a:r>
              <a:rPr lang="tr-TR" b="1" u="sng" dirty="0" smtClean="0">
                <a:solidFill>
                  <a:srgbClr val="FF0000"/>
                </a:solidFill>
                <a:latin typeface="Arial" panose="020B0604020202020204" pitchFamily="34" charset="0"/>
                <a:ea typeface="Times New Roman" panose="02020603050405020304" pitchFamily="18" charset="0"/>
                <a:cs typeface="Times New Roman" panose="02020603050405020304" pitchFamily="18" charset="0"/>
              </a:rPr>
              <a:t>Anayasa </a:t>
            </a:r>
            <a:r>
              <a:rPr lang="tr-TR" b="1"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madde 90.</a:t>
            </a:r>
          </a:p>
          <a:p>
            <a:pPr algn="just">
              <a:lnSpc>
                <a:spcPct val="150000"/>
              </a:lnSpc>
            </a:pPr>
            <a:r>
              <a:rPr lang="tr-TR" sz="1800" b="1" dirty="0" smtClean="0">
                <a:latin typeface="Arial" panose="020B0604020202020204" pitchFamily="34" charset="0"/>
                <a:cs typeface="Arial" panose="020B0604020202020204" pitchFamily="34" charset="0"/>
              </a:rPr>
              <a:t>Türkiye Cumhuriyeti adına yabancı devletlerle ve milletlerarası kuruluşlarla yapılacak </a:t>
            </a:r>
            <a:r>
              <a:rPr lang="tr-TR" sz="1800" b="1" dirty="0" err="1" smtClean="0">
                <a:latin typeface="Arial" panose="020B0604020202020204" pitchFamily="34" charset="0"/>
                <a:cs typeface="Arial" panose="020B0604020202020204" pitchFamily="34" charset="0"/>
              </a:rPr>
              <a:t>andlaşmaların</a:t>
            </a:r>
            <a:r>
              <a:rPr lang="tr-TR" sz="1800" b="1" dirty="0" smtClean="0">
                <a:latin typeface="Arial" panose="020B0604020202020204" pitchFamily="34" charset="0"/>
                <a:cs typeface="Arial" panose="020B0604020202020204" pitchFamily="34" charset="0"/>
              </a:rPr>
              <a:t> onaylanması, Türkiye Büyük Millet Meclisinin onaylamayı bir kanunla uygun bulmasına bağlıdır.</a:t>
            </a:r>
          </a:p>
          <a:p>
            <a:pPr algn="just">
              <a:lnSpc>
                <a:spcPct val="150000"/>
              </a:lnSpc>
            </a:pPr>
            <a:r>
              <a:rPr lang="tr-TR" sz="1800" b="1" dirty="0" smtClean="0">
                <a:latin typeface="Arial" panose="020B0604020202020204" pitchFamily="34" charset="0"/>
                <a:cs typeface="Arial" panose="020B0604020202020204" pitchFamily="34" charset="0"/>
              </a:rPr>
              <a:t>Ekonomik</a:t>
            </a:r>
            <a:r>
              <a:rPr lang="tr-TR" sz="1800" b="1" dirty="0">
                <a:latin typeface="Arial" panose="020B0604020202020204" pitchFamily="34" charset="0"/>
                <a:cs typeface="Arial" panose="020B0604020202020204" pitchFamily="34" charset="0"/>
              </a:rPr>
              <a:t>, ticarî veya teknik ilişkileri düzenleyen ve süresi bir yılı aşmayan </a:t>
            </a:r>
            <a:r>
              <a:rPr lang="tr-TR" sz="1800" b="1" dirty="0" err="1">
                <a:latin typeface="Arial" panose="020B0604020202020204" pitchFamily="34" charset="0"/>
                <a:cs typeface="Arial" panose="020B0604020202020204" pitchFamily="34" charset="0"/>
              </a:rPr>
              <a:t>andlaşmalar</a:t>
            </a:r>
            <a:r>
              <a:rPr lang="tr-TR" sz="1800" b="1" dirty="0">
                <a:latin typeface="Arial" panose="020B0604020202020204" pitchFamily="34" charset="0"/>
                <a:cs typeface="Arial" panose="020B0604020202020204" pitchFamily="34" charset="0"/>
              </a:rPr>
              <a:t>, Devlet Maliyesi bakımından bir yüklenme getirmemek, kişi hallerine ve Türklerin yabancı memleketlerdeki mülkiyet haklarına dokunmamak şartıyla, yayımlanma ile yürürlüğe konabilir. Bu takdirde bu </a:t>
            </a:r>
            <a:r>
              <a:rPr lang="tr-TR" sz="1800" b="1" dirty="0" err="1">
                <a:latin typeface="Arial" panose="020B0604020202020204" pitchFamily="34" charset="0"/>
                <a:cs typeface="Arial" panose="020B0604020202020204" pitchFamily="34" charset="0"/>
              </a:rPr>
              <a:t>andlaşmalar</a:t>
            </a:r>
            <a:r>
              <a:rPr lang="tr-TR" sz="1800" b="1" dirty="0">
                <a:latin typeface="Arial" panose="020B0604020202020204" pitchFamily="34" charset="0"/>
                <a:cs typeface="Arial" panose="020B0604020202020204" pitchFamily="34" charset="0"/>
              </a:rPr>
              <a:t>, yayımlarından başlayarak iki ay içinde Türkiye Büyük Millet Meclisinin bilgisine sunulur</a:t>
            </a:r>
            <a:r>
              <a:rPr lang="tr-TR" sz="1800" b="1" dirty="0" smtClean="0">
                <a:latin typeface="Arial" panose="020B0604020202020204" pitchFamily="34" charset="0"/>
                <a:cs typeface="Arial" panose="020B0604020202020204" pitchFamily="34" charset="0"/>
              </a:rPr>
              <a:t>.</a:t>
            </a:r>
          </a:p>
          <a:p>
            <a:pPr algn="just">
              <a:lnSpc>
                <a:spcPct val="150000"/>
              </a:lnSpc>
            </a:pPr>
            <a:r>
              <a:rPr lang="tr-TR" sz="1800" b="1" dirty="0">
                <a:latin typeface="Arial" panose="020B0604020202020204" pitchFamily="34" charset="0"/>
                <a:cs typeface="Arial" panose="020B0604020202020204" pitchFamily="34" charset="0"/>
              </a:rPr>
              <a:t>Milletlerarası bir </a:t>
            </a:r>
            <a:r>
              <a:rPr lang="tr-TR" sz="1800" b="1" dirty="0" err="1">
                <a:latin typeface="Arial" panose="020B0604020202020204" pitchFamily="34" charset="0"/>
                <a:cs typeface="Arial" panose="020B0604020202020204" pitchFamily="34" charset="0"/>
              </a:rPr>
              <a:t>andlaşmaya</a:t>
            </a:r>
            <a:r>
              <a:rPr lang="tr-TR" sz="1800" b="1" dirty="0">
                <a:latin typeface="Arial" panose="020B0604020202020204" pitchFamily="34" charset="0"/>
                <a:cs typeface="Arial" panose="020B0604020202020204" pitchFamily="34" charset="0"/>
              </a:rPr>
              <a:t> dayanan uygulama </a:t>
            </a:r>
            <a:r>
              <a:rPr lang="tr-TR" sz="1800" b="1" dirty="0" err="1">
                <a:latin typeface="Arial" panose="020B0604020202020204" pitchFamily="34" charset="0"/>
                <a:cs typeface="Arial" panose="020B0604020202020204" pitchFamily="34" charset="0"/>
              </a:rPr>
              <a:t>andlaşmaları</a:t>
            </a:r>
            <a:r>
              <a:rPr lang="tr-TR" sz="1800" b="1" dirty="0">
                <a:latin typeface="Arial" panose="020B0604020202020204" pitchFamily="34" charset="0"/>
                <a:cs typeface="Arial" panose="020B0604020202020204" pitchFamily="34" charset="0"/>
              </a:rPr>
              <a:t> ile kanunun verdiği yetkiye dayanılarak yapılan ekonomik, ticarî, teknik veya idarî </a:t>
            </a:r>
            <a:r>
              <a:rPr lang="tr-TR" sz="1800" b="1" dirty="0" err="1">
                <a:latin typeface="Arial" panose="020B0604020202020204" pitchFamily="34" charset="0"/>
                <a:cs typeface="Arial" panose="020B0604020202020204" pitchFamily="34" charset="0"/>
              </a:rPr>
              <a:t>andlaşmaların</a:t>
            </a:r>
            <a:r>
              <a:rPr lang="tr-TR" sz="1800" b="1" dirty="0">
                <a:latin typeface="Arial" panose="020B0604020202020204" pitchFamily="34" charset="0"/>
                <a:cs typeface="Arial" panose="020B0604020202020204" pitchFamily="34" charset="0"/>
              </a:rPr>
              <a:t> Türkiye Büyük Millet Meclisince uygun bulunması zorunluğu yoktur; ancak, bu fıkraya göre yapılan ekonomik, ticarî veya özel kişilerin haklarını ilgilendiren </a:t>
            </a:r>
            <a:r>
              <a:rPr lang="tr-TR" sz="1800" b="1" dirty="0" err="1">
                <a:latin typeface="Arial" panose="020B0604020202020204" pitchFamily="34" charset="0"/>
                <a:cs typeface="Arial" panose="020B0604020202020204" pitchFamily="34" charset="0"/>
              </a:rPr>
              <a:t>andlaşmalar</a:t>
            </a:r>
            <a:r>
              <a:rPr lang="tr-TR" sz="1800" b="1" dirty="0">
                <a:latin typeface="Arial" panose="020B0604020202020204" pitchFamily="34" charset="0"/>
                <a:cs typeface="Arial" panose="020B0604020202020204" pitchFamily="34" charset="0"/>
              </a:rPr>
              <a:t>, yayımlanmadan yürürlüğe konulamaz.</a:t>
            </a:r>
          </a:p>
          <a:p>
            <a:pPr algn="just">
              <a:lnSpc>
                <a:spcPct val="150000"/>
              </a:lnSpc>
            </a:pPr>
            <a:endParaRPr lang="tr-TR" sz="1800" b="1" dirty="0">
              <a:latin typeface="Arial" panose="020B0604020202020204" pitchFamily="34" charset="0"/>
              <a:cs typeface="Arial" panose="020B0604020202020204" pitchFamily="34" charset="0"/>
            </a:endParaRPr>
          </a:p>
        </p:txBody>
      </p:sp>
      <p:sp>
        <p:nvSpPr>
          <p:cNvPr id="4" name="Slayt Numarası Yer Tutucusu 3"/>
          <p:cNvSpPr>
            <a:spLocks noGrp="1"/>
          </p:cNvSpPr>
          <p:nvPr>
            <p:ph type="sldNum" sz="quarter" idx="12"/>
          </p:nvPr>
        </p:nvSpPr>
        <p:spPr/>
        <p:txBody>
          <a:bodyPr/>
          <a:lstStyle/>
          <a:p>
            <a:fld id="{E5F05C91-7DB9-4D43-986A-ADEAB8CEAAAB}" type="slidenum">
              <a:rPr lang="tr-TR" smtClean="0"/>
              <a:t>4</a:t>
            </a:fld>
            <a:endParaRPr lang="tr-TR"/>
          </a:p>
        </p:txBody>
      </p:sp>
    </p:spTree>
    <p:extLst>
      <p:ext uri="{BB962C8B-B14F-4D97-AF65-F5344CB8AC3E}">
        <p14:creationId xmlns:p14="http://schemas.microsoft.com/office/powerpoint/2010/main" val="24110069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47958" y="80921"/>
            <a:ext cx="11005842" cy="4555816"/>
          </a:xfrm>
        </p:spPr>
        <p:txBody>
          <a:bodyPr>
            <a:noAutofit/>
          </a:bodyPr>
          <a:lstStyle/>
          <a:p>
            <a:pPr algn="just">
              <a:lnSpc>
                <a:spcPct val="100000"/>
              </a:lnSpc>
            </a:pPr>
            <a:endParaRPr lang="tr-TR" sz="2200" dirty="0" smtClean="0">
              <a:latin typeface="Arial Black" panose="020B0A04020102020204" pitchFamily="34" charset="0"/>
            </a:endParaRPr>
          </a:p>
          <a:p>
            <a:pPr algn="just">
              <a:lnSpc>
                <a:spcPct val="100000"/>
              </a:lnSpc>
            </a:pPr>
            <a:endParaRPr lang="tr-TR" sz="2200" dirty="0" smtClean="0">
              <a:latin typeface="Arial Black" panose="020B0A04020102020204" pitchFamily="34" charset="0"/>
            </a:endParaRPr>
          </a:p>
          <a:p>
            <a:pPr algn="just">
              <a:lnSpc>
                <a:spcPct val="100000"/>
              </a:lnSpc>
            </a:pPr>
            <a:endParaRPr lang="tr-TR" sz="2200" dirty="0">
              <a:latin typeface="Arial Black" panose="020B0A04020102020204" pitchFamily="34" charset="0"/>
            </a:endParaRPr>
          </a:p>
          <a:p>
            <a:pPr algn="just">
              <a:lnSpc>
                <a:spcPct val="150000"/>
              </a:lnSpc>
            </a:pPr>
            <a:r>
              <a:rPr lang="tr-TR" sz="1800" b="1" dirty="0" smtClean="0">
                <a:latin typeface="Arial" panose="020B0604020202020204" pitchFamily="34" charset="0"/>
                <a:cs typeface="Arial" panose="020B0604020202020204" pitchFamily="34" charset="0"/>
              </a:rPr>
              <a:t>Türk kanunlarına değişiklik getiren her türlü </a:t>
            </a:r>
            <a:r>
              <a:rPr lang="tr-TR" sz="1800" b="1" dirty="0" err="1" smtClean="0">
                <a:latin typeface="Arial" panose="020B0604020202020204" pitchFamily="34" charset="0"/>
                <a:cs typeface="Arial" panose="020B0604020202020204" pitchFamily="34" charset="0"/>
              </a:rPr>
              <a:t>andlaşmaların</a:t>
            </a:r>
            <a:r>
              <a:rPr lang="tr-TR" sz="1800" b="1" dirty="0" smtClean="0">
                <a:latin typeface="Arial" panose="020B0604020202020204" pitchFamily="34" charset="0"/>
                <a:cs typeface="Arial" panose="020B0604020202020204" pitchFamily="34" charset="0"/>
              </a:rPr>
              <a:t> yapılmasında birinci fıkra hükmü uygulanır.</a:t>
            </a:r>
          </a:p>
          <a:p>
            <a:pPr algn="just">
              <a:lnSpc>
                <a:spcPct val="150000"/>
              </a:lnSpc>
            </a:pPr>
            <a:r>
              <a:rPr lang="tr-TR" sz="1800" b="1" dirty="0" smtClean="0">
                <a:latin typeface="Arial" panose="020B0604020202020204" pitchFamily="34" charset="0"/>
                <a:cs typeface="Arial" panose="020B0604020202020204" pitchFamily="34" charset="0"/>
              </a:rPr>
              <a:t>Usulüne göre yürürlüğe konulmuş milletlerarası </a:t>
            </a:r>
            <a:r>
              <a:rPr lang="tr-TR" sz="1800" b="1" dirty="0" err="1" smtClean="0">
                <a:latin typeface="Arial" panose="020B0604020202020204" pitchFamily="34" charset="0"/>
                <a:cs typeface="Arial" panose="020B0604020202020204" pitchFamily="34" charset="0"/>
              </a:rPr>
              <a:t>andlaşmalar</a:t>
            </a:r>
            <a:r>
              <a:rPr lang="tr-TR" sz="1800" b="1" dirty="0" smtClean="0">
                <a:latin typeface="Arial" panose="020B0604020202020204" pitchFamily="34" charset="0"/>
                <a:cs typeface="Arial" panose="020B0604020202020204" pitchFamily="34" charset="0"/>
              </a:rPr>
              <a:t> kanun hükmündedir. Bunlar hakkında Anayasaya aykırılık iddiası ile Anayasa Mahkemesine başvurulamaz. Usulüne göre yürürlüğe konulmuş temel hak ve özgürlüklere ilişkin milletlerarası </a:t>
            </a:r>
            <a:r>
              <a:rPr lang="tr-TR" sz="1800" b="1" dirty="0" err="1" smtClean="0">
                <a:latin typeface="Arial" panose="020B0604020202020204" pitchFamily="34" charset="0"/>
                <a:cs typeface="Arial" panose="020B0604020202020204" pitchFamily="34" charset="0"/>
              </a:rPr>
              <a:t>andlaşmalarla</a:t>
            </a:r>
            <a:r>
              <a:rPr lang="tr-TR" sz="1800" b="1" dirty="0" smtClean="0">
                <a:latin typeface="Arial" panose="020B0604020202020204" pitchFamily="34" charset="0"/>
                <a:cs typeface="Arial" panose="020B0604020202020204" pitchFamily="34" charset="0"/>
              </a:rPr>
              <a:t> kanunların aynı konuda farklı hükümler içermesi nedeniyle çıkabilecek uyuşmazlıklarda milletlerarası </a:t>
            </a:r>
            <a:r>
              <a:rPr lang="tr-TR" sz="1800" b="1" dirty="0" err="1" smtClean="0">
                <a:latin typeface="Arial" panose="020B0604020202020204" pitchFamily="34" charset="0"/>
                <a:cs typeface="Arial" panose="020B0604020202020204" pitchFamily="34" charset="0"/>
              </a:rPr>
              <a:t>andlaşma</a:t>
            </a:r>
            <a:r>
              <a:rPr lang="tr-TR" sz="1800" b="1" dirty="0" smtClean="0">
                <a:latin typeface="Arial" panose="020B0604020202020204" pitchFamily="34" charset="0"/>
                <a:cs typeface="Arial" panose="020B0604020202020204" pitchFamily="34" charset="0"/>
              </a:rPr>
              <a:t> hükümleri esas alınır.</a:t>
            </a:r>
          </a:p>
          <a:p>
            <a:pPr marL="0" indent="0">
              <a:lnSpc>
                <a:spcPct val="150000"/>
              </a:lnSpc>
              <a:buNone/>
            </a:pPr>
            <a:endParaRPr lang="tr-TR" sz="1800" dirty="0" smtClean="0">
              <a:latin typeface="Arial" panose="020B0604020202020204" pitchFamily="34" charset="0"/>
              <a:cs typeface="Arial" panose="020B0604020202020204" pitchFamily="34" charset="0"/>
            </a:endParaRPr>
          </a:p>
          <a:p>
            <a:pPr>
              <a:lnSpc>
                <a:spcPct val="100000"/>
              </a:lnSpc>
            </a:pPr>
            <a:endParaRPr lang="tr-TR" sz="2200" dirty="0"/>
          </a:p>
        </p:txBody>
      </p:sp>
      <p:sp>
        <p:nvSpPr>
          <p:cNvPr id="4" name="Slayt Numarası Yer Tutucusu 3"/>
          <p:cNvSpPr>
            <a:spLocks noGrp="1"/>
          </p:cNvSpPr>
          <p:nvPr>
            <p:ph type="sldNum" sz="quarter" idx="12"/>
          </p:nvPr>
        </p:nvSpPr>
        <p:spPr/>
        <p:txBody>
          <a:bodyPr/>
          <a:lstStyle/>
          <a:p>
            <a:fld id="{E5F05C91-7DB9-4D43-986A-ADEAB8CEAAAB}" type="slidenum">
              <a:rPr lang="tr-TR" smtClean="0"/>
              <a:t>5</a:t>
            </a:fld>
            <a:endParaRPr lang="tr-TR"/>
          </a:p>
        </p:txBody>
      </p:sp>
    </p:spTree>
    <p:extLst>
      <p:ext uri="{BB962C8B-B14F-4D97-AF65-F5344CB8AC3E}">
        <p14:creationId xmlns:p14="http://schemas.microsoft.com/office/powerpoint/2010/main" val="318110312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72253"/>
            <a:ext cx="10515600" cy="810882"/>
          </a:xfrm>
        </p:spPr>
        <p:txBody>
          <a:bodyPr>
            <a:normAutofit fontScale="90000"/>
          </a:bodyPr>
          <a:lstStyle/>
          <a:p>
            <a:r>
              <a:rPr lang="tr-TR" dirty="0" smtClean="0">
                <a:latin typeface="Arial Black" panose="020B0A04020102020204" pitchFamily="34" charset="0"/>
              </a:rPr>
              <a:t/>
            </a:r>
            <a:br>
              <a:rPr lang="tr-TR" dirty="0" smtClean="0">
                <a:latin typeface="Arial Black" panose="020B0A04020102020204" pitchFamily="34" charset="0"/>
              </a:rPr>
            </a:br>
            <a:r>
              <a:rPr lang="tr-TR" sz="3100" u="sng" dirty="0" smtClean="0">
                <a:solidFill>
                  <a:srgbClr val="FF0000"/>
                </a:solidFill>
                <a:latin typeface="Arial Black" panose="020B0A04020102020204" pitchFamily="34" charset="0"/>
              </a:rPr>
              <a:t>KDV Kanununda Uluslararası Antlaşmalar ile İlgili Maddeler:</a:t>
            </a:r>
            <a:r>
              <a:rPr lang="tr-TR" sz="3100" dirty="0" smtClean="0">
                <a:solidFill>
                  <a:srgbClr val="FF0000"/>
                </a:solidFill>
                <a:latin typeface="Arial Black" panose="020B0A04020102020204" pitchFamily="34" charset="0"/>
              </a:rPr>
              <a:t/>
            </a:r>
            <a:br>
              <a:rPr lang="tr-TR" sz="3100" dirty="0" smtClean="0">
                <a:solidFill>
                  <a:srgbClr val="FF0000"/>
                </a:solidFill>
                <a:latin typeface="Arial Black" panose="020B0A04020102020204" pitchFamily="34" charset="0"/>
              </a:rPr>
            </a:br>
            <a:endParaRPr lang="tr-TR" sz="3100" dirty="0">
              <a:solidFill>
                <a:srgbClr val="FF0000"/>
              </a:solidFill>
            </a:endParaRPr>
          </a:p>
        </p:txBody>
      </p:sp>
      <p:sp>
        <p:nvSpPr>
          <p:cNvPr id="3" name="İçerik Yer Tutucusu 2"/>
          <p:cNvSpPr>
            <a:spLocks noGrp="1"/>
          </p:cNvSpPr>
          <p:nvPr>
            <p:ph idx="1"/>
          </p:nvPr>
        </p:nvSpPr>
        <p:spPr>
          <a:xfrm>
            <a:off x="838200" y="1268082"/>
            <a:ext cx="10515600" cy="4597880"/>
          </a:xfrm>
        </p:spPr>
        <p:txBody>
          <a:bodyPr>
            <a:noAutofit/>
          </a:bodyPr>
          <a:lstStyle/>
          <a:p>
            <a:pPr marL="0" indent="0">
              <a:lnSpc>
                <a:spcPct val="150000"/>
              </a:lnSpc>
              <a:buNone/>
            </a:pPr>
            <a:r>
              <a:rPr lang="tr-TR" sz="1800" u="sng" dirty="0">
                <a:latin typeface="Arial Black" panose="020B0A04020102020204" pitchFamily="34" charset="0"/>
                <a:ea typeface="+mj-ea"/>
                <a:cs typeface="+mj-cs"/>
              </a:rPr>
              <a:t>Diplomatik </a:t>
            </a:r>
            <a:r>
              <a:rPr lang="tr-TR" sz="1800" u="sng" dirty="0" smtClean="0">
                <a:latin typeface="Arial Black" panose="020B0A04020102020204" pitchFamily="34" charset="0"/>
                <a:ea typeface="+mj-ea"/>
                <a:cs typeface="+mj-cs"/>
              </a:rPr>
              <a:t>İstisnalar - Madde 15:</a:t>
            </a:r>
            <a:endParaRPr lang="tr-TR" sz="1800" u="sng" dirty="0">
              <a:latin typeface="Arial Black" panose="020B0A04020102020204" pitchFamily="34" charset="0"/>
              <a:ea typeface="+mj-ea"/>
              <a:cs typeface="+mj-cs"/>
            </a:endParaRPr>
          </a:p>
          <a:p>
            <a:pPr marL="0" indent="0">
              <a:lnSpc>
                <a:spcPct val="150000"/>
              </a:lnSpc>
              <a:buNone/>
            </a:pPr>
            <a:r>
              <a:rPr lang="tr-TR" sz="1800" b="1" dirty="0" smtClean="0">
                <a:latin typeface="Arial" panose="020B0604020202020204" pitchFamily="34" charset="0"/>
                <a:cs typeface="Arial" panose="020B0604020202020204" pitchFamily="34" charset="0"/>
              </a:rPr>
              <a:t>1</a:t>
            </a:r>
            <a:r>
              <a:rPr lang="tr-TR" sz="1800" b="1" dirty="0">
                <a:latin typeface="Arial" panose="020B0604020202020204" pitchFamily="34" charset="0"/>
                <a:cs typeface="Arial" panose="020B0604020202020204" pitchFamily="34" charset="0"/>
              </a:rPr>
              <a:t>. Aşağıdaki teslim ve hizmetler vergiden müstesnadır:</a:t>
            </a:r>
          </a:p>
          <a:p>
            <a:pPr marL="0" indent="0">
              <a:lnSpc>
                <a:spcPct val="150000"/>
              </a:lnSpc>
              <a:buNone/>
            </a:pPr>
            <a:r>
              <a:rPr lang="tr-TR" sz="1800" b="1" dirty="0">
                <a:latin typeface="Arial" panose="020B0604020202020204" pitchFamily="34" charset="0"/>
                <a:cs typeface="Arial" panose="020B0604020202020204" pitchFamily="34" charset="0"/>
              </a:rPr>
              <a:t>a) Karşılıklı olmak kaydıyla, yabancı devletlerin Türkiye'deki diplomatik temsilciliklerine, konsolosluklarına ve bunların diplomatik haklara sahip mensuplarına yapılan teslim ve hizmetler,</a:t>
            </a:r>
          </a:p>
          <a:p>
            <a:pPr marL="0" indent="0">
              <a:lnSpc>
                <a:spcPct val="150000"/>
              </a:lnSpc>
              <a:buNone/>
            </a:pPr>
            <a:r>
              <a:rPr lang="tr-TR" sz="1800" b="1" dirty="0">
                <a:latin typeface="Arial" panose="020B0604020202020204" pitchFamily="34" charset="0"/>
                <a:cs typeface="Arial" panose="020B0604020202020204" pitchFamily="34" charset="0"/>
              </a:rPr>
              <a:t>b) Uluslararası anlaşmalar gereğince vergi muafiyeti tanınan uluslararası kuruluşlara ve bunların mensuplarına yapılan teslim ve hizmetler,</a:t>
            </a:r>
          </a:p>
          <a:p>
            <a:pPr marL="0" indent="0">
              <a:lnSpc>
                <a:spcPct val="150000"/>
              </a:lnSpc>
              <a:buNone/>
            </a:pPr>
            <a:r>
              <a:rPr lang="tr-TR" sz="1800" b="1" dirty="0">
                <a:latin typeface="Arial" panose="020B0604020202020204" pitchFamily="34" charset="0"/>
                <a:cs typeface="Arial" panose="020B0604020202020204" pitchFamily="34" charset="0"/>
              </a:rPr>
              <a:t>2. Bu istisnaların uygulanmasına ilişkin usul ve  esaslar ile istisnanın uygulanacağı asgarî miktarları tespite Maliye ve Gümrük Bakanlığı yetkilidir</a:t>
            </a:r>
          </a:p>
          <a:p>
            <a:pPr marL="0" indent="0">
              <a:buNone/>
            </a:pPr>
            <a:endParaRPr lang="tr-TR" sz="2200" b="1" dirty="0">
              <a:latin typeface="Arial" panose="020B0604020202020204" pitchFamily="34" charset="0"/>
              <a:cs typeface="Arial" panose="020B0604020202020204" pitchFamily="34" charset="0"/>
            </a:endParaRPr>
          </a:p>
        </p:txBody>
      </p:sp>
      <p:sp>
        <p:nvSpPr>
          <p:cNvPr id="4" name="Slayt Numarası Yer Tutucusu 3"/>
          <p:cNvSpPr>
            <a:spLocks noGrp="1"/>
          </p:cNvSpPr>
          <p:nvPr>
            <p:ph type="sldNum" sz="quarter" idx="12"/>
          </p:nvPr>
        </p:nvSpPr>
        <p:spPr/>
        <p:txBody>
          <a:bodyPr/>
          <a:lstStyle/>
          <a:p>
            <a:fld id="{E5F05C91-7DB9-4D43-986A-ADEAB8CEAAAB}" type="slidenum">
              <a:rPr lang="tr-TR" smtClean="0"/>
              <a:t>6</a:t>
            </a:fld>
            <a:endParaRPr lang="tr-TR"/>
          </a:p>
        </p:txBody>
      </p:sp>
    </p:spTree>
    <p:extLst>
      <p:ext uri="{BB962C8B-B14F-4D97-AF65-F5344CB8AC3E}">
        <p14:creationId xmlns:p14="http://schemas.microsoft.com/office/powerpoint/2010/main" val="413069385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621102"/>
            <a:ext cx="10515600" cy="707366"/>
          </a:xfrm>
        </p:spPr>
        <p:txBody>
          <a:bodyPr>
            <a:normAutofit/>
          </a:bodyPr>
          <a:lstStyle/>
          <a:p>
            <a:r>
              <a:rPr lang="tr-TR" sz="2800" b="1"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Geçici Madde </a:t>
            </a:r>
            <a:r>
              <a:rPr lang="tr-TR" sz="2800" b="1" u="sng" dirty="0" smtClean="0">
                <a:solidFill>
                  <a:srgbClr val="FF0000"/>
                </a:solidFill>
                <a:latin typeface="Arial" panose="020B0604020202020204" pitchFamily="34" charset="0"/>
                <a:ea typeface="Times New Roman" panose="02020603050405020304" pitchFamily="18" charset="0"/>
                <a:cs typeface="Times New Roman" panose="02020603050405020304" pitchFamily="18" charset="0"/>
              </a:rPr>
              <a:t>26:</a:t>
            </a:r>
            <a:endParaRPr lang="tr-TR" sz="2800" u="sng" dirty="0">
              <a:solidFill>
                <a:srgbClr val="FF0000"/>
              </a:solidFill>
            </a:endParaRPr>
          </a:p>
        </p:txBody>
      </p:sp>
      <p:sp>
        <p:nvSpPr>
          <p:cNvPr id="3" name="İçerik Yer Tutucusu 2"/>
          <p:cNvSpPr>
            <a:spLocks noGrp="1"/>
          </p:cNvSpPr>
          <p:nvPr>
            <p:ph idx="1"/>
          </p:nvPr>
        </p:nvSpPr>
        <p:spPr>
          <a:xfrm>
            <a:off x="838200" y="1576205"/>
            <a:ext cx="10717227" cy="4324263"/>
          </a:xfrm>
        </p:spPr>
        <p:txBody>
          <a:bodyPr>
            <a:noAutofit/>
          </a:bodyPr>
          <a:lstStyle/>
          <a:p>
            <a:pPr marL="0" lvl="0" indent="0">
              <a:lnSpc>
                <a:spcPct val="170000"/>
              </a:lnSpc>
              <a:spcAft>
                <a:spcPts val="750"/>
              </a:spcAft>
              <a:buNone/>
            </a:pPr>
            <a:r>
              <a:rPr lang="tr-TR" sz="1800" b="1" dirty="0" smtClean="0">
                <a:latin typeface="Arial" panose="020B0604020202020204" pitchFamily="34" charset="0"/>
                <a:ea typeface="Times New Roman" panose="02020603050405020304" pitchFamily="18" charset="0"/>
                <a:cs typeface="Arial" panose="020B0604020202020204" pitchFamily="34" charset="0"/>
              </a:rPr>
              <a:t>Ev </a:t>
            </a:r>
            <a:r>
              <a:rPr lang="tr-TR" sz="1800" b="1" dirty="0">
                <a:latin typeface="Arial" panose="020B0604020202020204" pitchFamily="34" charset="0"/>
                <a:ea typeface="Times New Roman" panose="02020603050405020304" pitchFamily="18" charset="0"/>
                <a:cs typeface="Arial" panose="020B0604020202020204" pitchFamily="34" charset="0"/>
              </a:rPr>
              <a:t>sahibi hükümet anlaşmaları veya ülkemizin taraf olduğu diğer anlaşmalar çerçevesinde Türkiye'de faaliyet gösteren uluslararası kuruluşlar ile bu kuruluşlara bağlı program, fon, temsilcilik ve özel ihtisas kuruluşlarının resmî kullanımları için yapılacak mal teslimi ve hizmet ifaları, bunların sosyal ve ekonomik yardım amacıyla bedelsiz olarak yapacakları mal teslimi ve hizmet ifaları, bedelsiz mal teslimi ve hizmet ifaları ile ilgili mal ve hizmetlerin bunlara teslim ve ifası; ilgili kurum, temsilcilik</a:t>
            </a:r>
            <a:r>
              <a:rPr lang="tr-TR" sz="2200" b="1" dirty="0">
                <a:latin typeface="Arial" panose="020B0604020202020204" pitchFamily="34" charset="0"/>
                <a:ea typeface="Times New Roman" panose="02020603050405020304" pitchFamily="18" charset="0"/>
                <a:cs typeface="Arial" panose="020B0604020202020204" pitchFamily="34" charset="0"/>
              </a:rPr>
              <a:t>, </a:t>
            </a:r>
            <a:r>
              <a:rPr lang="tr-TR" sz="1800" b="1" dirty="0">
                <a:solidFill>
                  <a:prstClr val="black"/>
                </a:solidFill>
                <a:latin typeface="Arial" panose="020B0604020202020204" pitchFamily="34" charset="0"/>
                <a:ea typeface="Times New Roman" panose="02020603050405020304" pitchFamily="18" charset="0"/>
                <a:cs typeface="Arial" panose="020B0604020202020204" pitchFamily="34" charset="0"/>
              </a:rPr>
              <a:t>program, fon ve özel ihtisas kuruluşlarının Türkiye'deki faaliyetlerinin devamı veya ilgili kurumlara ilişkin uluslararası anlaşmaların yürürlükte bulunduğu süre içinde katma değer vergisinden müstesnadır.</a:t>
            </a:r>
            <a:endParaRPr lang="tr-TR" sz="1800" b="1" dirty="0">
              <a:solidFill>
                <a:prstClr val="black"/>
              </a:solidFill>
              <a:latin typeface="Arial" panose="020B0604020202020204" pitchFamily="34" charset="0"/>
              <a:ea typeface="Calibri" panose="020F0502020204030204" pitchFamily="34" charset="0"/>
              <a:cs typeface="Arial" panose="020B0604020202020204" pitchFamily="34" charset="0"/>
            </a:endParaRPr>
          </a:p>
          <a:p>
            <a:pPr>
              <a:lnSpc>
                <a:spcPct val="170000"/>
              </a:lnSpc>
              <a:spcAft>
                <a:spcPts val="750"/>
              </a:spcAft>
            </a:pPr>
            <a:endParaRPr lang="tr-TR" sz="2200" dirty="0">
              <a:latin typeface="Arial Black" panose="020B0A04020102020204" pitchFamily="34" charset="0"/>
            </a:endParaRPr>
          </a:p>
        </p:txBody>
      </p:sp>
      <p:sp>
        <p:nvSpPr>
          <p:cNvPr id="4" name="Slayt Numarası Yer Tutucusu 3"/>
          <p:cNvSpPr>
            <a:spLocks noGrp="1"/>
          </p:cNvSpPr>
          <p:nvPr>
            <p:ph type="sldNum" sz="quarter" idx="12"/>
          </p:nvPr>
        </p:nvSpPr>
        <p:spPr/>
        <p:txBody>
          <a:bodyPr/>
          <a:lstStyle/>
          <a:p>
            <a:fld id="{E5F05C91-7DB9-4D43-986A-ADEAB8CEAAAB}" type="slidenum">
              <a:rPr lang="tr-TR" smtClean="0"/>
              <a:t>7</a:t>
            </a:fld>
            <a:endParaRPr lang="tr-TR"/>
          </a:p>
        </p:txBody>
      </p:sp>
    </p:spTree>
    <p:extLst>
      <p:ext uri="{BB962C8B-B14F-4D97-AF65-F5344CB8AC3E}">
        <p14:creationId xmlns:p14="http://schemas.microsoft.com/office/powerpoint/2010/main" val="293168753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09797" y="862642"/>
            <a:ext cx="11150825" cy="4701396"/>
          </a:xfrm>
        </p:spPr>
        <p:txBody>
          <a:bodyPr>
            <a:noAutofit/>
          </a:bodyPr>
          <a:lstStyle/>
          <a:p>
            <a:pPr lvl="0">
              <a:lnSpc>
                <a:spcPct val="170000"/>
              </a:lnSpc>
              <a:spcAft>
                <a:spcPts val="750"/>
              </a:spcAft>
            </a:pPr>
            <a:r>
              <a:rPr lang="tr-TR" sz="1800" b="1"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Birinci </a:t>
            </a:r>
            <a:r>
              <a:rPr lang="tr-TR" sz="1800" b="1" dirty="0">
                <a:solidFill>
                  <a:prstClr val="black"/>
                </a:solidFill>
                <a:latin typeface="Arial" panose="020B0604020202020204" pitchFamily="34" charset="0"/>
                <a:ea typeface="Times New Roman" panose="02020603050405020304" pitchFamily="18" charset="0"/>
                <a:cs typeface="Arial" panose="020B0604020202020204" pitchFamily="34" charset="0"/>
              </a:rPr>
              <a:t>fıkrada yer alan istisnadan yararlanan kuruluşların yönetici kadrolarında görev yapan Türkiye Cumhuriyeti vatandaşı olmayan mensuplarına  Türkiye'de görevde bulundukları süre içinde yapılacak mal teslimi ve hizmet ifaları da katma değer vergisinden müstesnadır</a:t>
            </a:r>
            <a:r>
              <a:rPr lang="tr-TR" sz="1800" b="1"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a:t>
            </a:r>
          </a:p>
          <a:p>
            <a:pPr lvl="0">
              <a:lnSpc>
                <a:spcPct val="170000"/>
              </a:lnSpc>
              <a:spcAft>
                <a:spcPts val="750"/>
              </a:spcAft>
            </a:pPr>
            <a:r>
              <a:rPr lang="tr-TR" sz="1800" b="1"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Bu </a:t>
            </a:r>
            <a:r>
              <a:rPr lang="tr-TR" sz="1800" b="1" dirty="0">
                <a:solidFill>
                  <a:prstClr val="black"/>
                </a:solidFill>
                <a:latin typeface="Arial" panose="020B0604020202020204" pitchFamily="34" charset="0"/>
                <a:ea typeface="Times New Roman" panose="02020603050405020304" pitchFamily="18" charset="0"/>
                <a:cs typeface="Arial" panose="020B0604020202020204" pitchFamily="34" charset="0"/>
              </a:rPr>
              <a:t>maddede düzenlenen istisnalar dolayısıyla yüklenilen vergiler, vergiye tabi işlemler üzerinden hesaplanan vergilerden indirilir. İndirim yoluyla telafi edilemeyen vergiler ise </a:t>
            </a:r>
            <a:r>
              <a:rPr lang="tr-TR" sz="1800" b="1"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32. </a:t>
            </a:r>
            <a:r>
              <a:rPr lang="tr-TR" sz="1800" b="1" dirty="0">
                <a:solidFill>
                  <a:prstClr val="black"/>
                </a:solidFill>
                <a:latin typeface="Arial" panose="020B0604020202020204" pitchFamily="34" charset="0"/>
                <a:ea typeface="Times New Roman" panose="02020603050405020304" pitchFamily="18" charset="0"/>
                <a:cs typeface="Arial" panose="020B0604020202020204" pitchFamily="34" charset="0"/>
              </a:rPr>
              <a:t>madde hükümleri uyarınca istisna kapsamında işlem yapan mükellefin talebi üzerine nakden veya mahsuben iade edilir.</a:t>
            </a:r>
            <a:endParaRPr lang="tr-TR" sz="1800" b="1" dirty="0">
              <a:solidFill>
                <a:prstClr val="black"/>
              </a:solidFill>
              <a:latin typeface="Arial" panose="020B0604020202020204" pitchFamily="34" charset="0"/>
              <a:ea typeface="Calibri" panose="020F0502020204030204" pitchFamily="34" charset="0"/>
              <a:cs typeface="Arial" panose="020B0604020202020204" pitchFamily="34" charset="0"/>
            </a:endParaRPr>
          </a:p>
          <a:p>
            <a:pPr lvl="0">
              <a:lnSpc>
                <a:spcPct val="170000"/>
              </a:lnSpc>
            </a:pPr>
            <a:r>
              <a:rPr lang="tr-TR" sz="1800" b="1" dirty="0">
                <a:solidFill>
                  <a:prstClr val="black"/>
                </a:solidFill>
                <a:latin typeface="Arial" panose="020B0604020202020204" pitchFamily="34" charset="0"/>
                <a:ea typeface="Times New Roman" panose="02020603050405020304" pitchFamily="18" charset="0"/>
                <a:cs typeface="Arial" panose="020B0604020202020204" pitchFamily="34" charset="0"/>
              </a:rPr>
              <a:t>Bu istisnanın uygulamasına ilişkin usul ve esasları belirlemeye Maliye Bakanlığı yetkilidir</a:t>
            </a:r>
            <a:endParaRPr lang="tr-TR" sz="1800" b="1" dirty="0">
              <a:latin typeface="Arial" panose="020B0604020202020204" pitchFamily="34" charset="0"/>
              <a:cs typeface="Arial" panose="020B0604020202020204" pitchFamily="34" charset="0"/>
            </a:endParaRPr>
          </a:p>
          <a:p>
            <a:endParaRPr lang="tr-TR" sz="1800" dirty="0"/>
          </a:p>
          <a:p>
            <a:pPr lvl="0">
              <a:lnSpc>
                <a:spcPct val="170000"/>
              </a:lnSpc>
              <a:spcAft>
                <a:spcPts val="750"/>
              </a:spcAft>
            </a:pPr>
            <a:endParaRPr lang="tr-TR" sz="1800" dirty="0">
              <a:solidFill>
                <a:prstClr val="black"/>
              </a:solidFill>
              <a:latin typeface="Arial Black" panose="020B0A04020102020204" pitchFamily="34" charset="0"/>
              <a:ea typeface="Calibri" panose="020F0502020204030204" pitchFamily="34"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5F05C91-7DB9-4D43-986A-ADEAB8CEAAAB}" type="slidenum">
              <a:rPr lang="tr-TR" smtClean="0"/>
              <a:t>8</a:t>
            </a:fld>
            <a:endParaRPr lang="tr-TR"/>
          </a:p>
        </p:txBody>
      </p:sp>
    </p:spTree>
    <p:extLst>
      <p:ext uri="{BB962C8B-B14F-4D97-AF65-F5344CB8AC3E}">
        <p14:creationId xmlns:p14="http://schemas.microsoft.com/office/powerpoint/2010/main" val="262431542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64738"/>
            <a:ext cx="10515600" cy="647361"/>
          </a:xfrm>
        </p:spPr>
        <p:txBody>
          <a:bodyPr>
            <a:normAutofit/>
          </a:bodyPr>
          <a:lstStyle/>
          <a:p>
            <a:r>
              <a:rPr lang="tr-TR" sz="2800" i="1" dirty="0" smtClean="0">
                <a:solidFill>
                  <a:srgbClr val="FF0000"/>
                </a:solidFill>
                <a:latin typeface="Arial Black" panose="020B0A04020102020204" pitchFamily="34" charset="0"/>
              </a:rPr>
              <a:t>KDV </a:t>
            </a:r>
            <a:r>
              <a:rPr lang="tr-TR" sz="2800" i="1" dirty="0">
                <a:solidFill>
                  <a:srgbClr val="FF0000"/>
                </a:solidFill>
                <a:latin typeface="Arial Black" panose="020B0A04020102020204" pitchFamily="34" charset="0"/>
              </a:rPr>
              <a:t>Genel Uygulama Tebliğindeki </a:t>
            </a:r>
            <a:r>
              <a:rPr lang="tr-TR" sz="2800" i="1" dirty="0" smtClean="0">
                <a:solidFill>
                  <a:srgbClr val="FF0000"/>
                </a:solidFill>
                <a:latin typeface="Arial Black" panose="020B0A04020102020204" pitchFamily="34" charset="0"/>
              </a:rPr>
              <a:t>Mevzuat :</a:t>
            </a:r>
            <a:endParaRPr lang="tr-TR" sz="2800" i="1" dirty="0">
              <a:solidFill>
                <a:srgbClr val="FF0000"/>
              </a:solidFill>
            </a:endParaRPr>
          </a:p>
        </p:txBody>
      </p:sp>
      <p:sp>
        <p:nvSpPr>
          <p:cNvPr id="3" name="İçerik Yer Tutucusu 2"/>
          <p:cNvSpPr>
            <a:spLocks noGrp="1"/>
          </p:cNvSpPr>
          <p:nvPr>
            <p:ph idx="1"/>
          </p:nvPr>
        </p:nvSpPr>
        <p:spPr>
          <a:xfrm>
            <a:off x="838200" y="712099"/>
            <a:ext cx="10515600" cy="6009376"/>
          </a:xfrm>
        </p:spPr>
        <p:txBody>
          <a:bodyPr>
            <a:noAutofit/>
          </a:bodyPr>
          <a:lstStyle/>
          <a:p>
            <a:pPr marL="0" indent="0">
              <a:lnSpc>
                <a:spcPct val="150000"/>
              </a:lnSpc>
              <a:buNone/>
            </a:pPr>
            <a:r>
              <a:rPr lang="tr-TR" sz="1800" b="1" dirty="0" smtClean="0">
                <a:solidFill>
                  <a:srgbClr val="FF0000"/>
                </a:solidFill>
                <a:latin typeface="Arial Black" panose="020B0A04020102020204" pitchFamily="34" charset="0"/>
              </a:rPr>
              <a:t>1. Diplomatik Temsilcilik ve Konsolosluklara Yapılacak Teslim ve Hizmetlerde İstisna</a:t>
            </a:r>
          </a:p>
          <a:p>
            <a:pPr>
              <a:lnSpc>
                <a:spcPct val="150000"/>
              </a:lnSpc>
            </a:pPr>
            <a:r>
              <a:rPr lang="tr-TR" sz="1800" b="1" dirty="0" smtClean="0">
                <a:latin typeface="Arial" panose="020B0604020202020204" pitchFamily="34" charset="0"/>
                <a:cs typeface="Arial" panose="020B0604020202020204" pitchFamily="34" charset="0"/>
              </a:rPr>
              <a:t>3065 </a:t>
            </a:r>
            <a:r>
              <a:rPr lang="tr-TR" sz="1800" b="1" dirty="0">
                <a:latin typeface="Arial" panose="020B0604020202020204" pitchFamily="34" charset="0"/>
                <a:cs typeface="Arial" panose="020B0604020202020204" pitchFamily="34" charset="0"/>
              </a:rPr>
              <a:t>sayılı Kanunun (15/1-a) maddesine göre, karşılıklı olmak kaydıyla, yabancı devletlerin Türkiye'deki diplomatik temsilciliklerine, konsolosluklarına yapılan teslim ve hizmetler vergiden istisnadır.</a:t>
            </a:r>
          </a:p>
          <a:p>
            <a:pPr>
              <a:lnSpc>
                <a:spcPct val="150000"/>
              </a:lnSpc>
            </a:pPr>
            <a:r>
              <a:rPr lang="tr-TR" sz="1800" b="1" dirty="0">
                <a:latin typeface="Arial" panose="020B0604020202020204" pitchFamily="34" charset="0"/>
                <a:cs typeface="Arial" panose="020B0604020202020204" pitchFamily="34" charset="0"/>
              </a:rPr>
              <a:t>Bu hüküm uyarınca diplomatik temsilcilikler ve konsolosluklara yönelik istisna uygulaması karşılıklılık ilkesi çerçevesinde yürütülmekte, istisna uygulanacak ülkeler ile istisna kapsamına giren mal ve hizmetler Maliye Bakanlığı ile Dışişleri Bakanlığı tarafından müştereken belirlenmektedir</a:t>
            </a:r>
            <a:r>
              <a:rPr lang="tr-TR" sz="1800" b="1" dirty="0" smtClean="0">
                <a:latin typeface="Arial" panose="020B0604020202020204" pitchFamily="34" charset="0"/>
                <a:cs typeface="Arial" panose="020B0604020202020204" pitchFamily="34" charset="0"/>
              </a:rPr>
              <a:t>.</a:t>
            </a:r>
          </a:p>
          <a:p>
            <a:pPr marL="0" indent="0">
              <a:lnSpc>
                <a:spcPct val="150000"/>
              </a:lnSpc>
              <a:buNone/>
            </a:pPr>
            <a:r>
              <a:rPr lang="tr-TR" sz="1800" b="1" dirty="0">
                <a:solidFill>
                  <a:srgbClr val="FF0000"/>
                </a:solidFill>
                <a:latin typeface="Arial Black" panose="020B0A04020102020204" pitchFamily="34" charset="0"/>
              </a:rPr>
              <a:t>2. Uluslararası Kuruluşlara Yapılan Teslim ve Hizmetlerde </a:t>
            </a:r>
            <a:r>
              <a:rPr lang="tr-TR" sz="1800" b="1" dirty="0" smtClean="0">
                <a:solidFill>
                  <a:srgbClr val="FF0000"/>
                </a:solidFill>
                <a:latin typeface="Arial Black" panose="020B0A04020102020204" pitchFamily="34" charset="0"/>
              </a:rPr>
              <a:t>İstisna</a:t>
            </a:r>
            <a:endParaRPr lang="tr-TR" sz="1800" b="1" dirty="0">
              <a:solidFill>
                <a:srgbClr val="FF0000"/>
              </a:solidFill>
              <a:latin typeface="Arial Black" panose="020B0A04020102020204" pitchFamily="34" charset="0"/>
            </a:endParaRPr>
          </a:p>
          <a:p>
            <a:pPr>
              <a:lnSpc>
                <a:spcPct val="150000"/>
              </a:lnSpc>
            </a:pPr>
            <a:r>
              <a:rPr lang="tr-TR" sz="1800" b="1" dirty="0">
                <a:solidFill>
                  <a:srgbClr val="000000"/>
                </a:solidFill>
                <a:latin typeface="Arial" panose="020B0604020202020204" pitchFamily="34" charset="0"/>
                <a:cs typeface="Arial" panose="020B0604020202020204" pitchFamily="34" charset="0"/>
              </a:rPr>
              <a:t>3065 sayılı Kanunun (15/1-b) maddesine göre, uluslararası anlaşmalar gereğince vergi muafiyeti tanınan uluslararası kuruluşlara ve bunların mensuplarına yapılan teslim ve hizmetler vergiden istisnadır</a:t>
            </a:r>
            <a:r>
              <a:rPr lang="tr-TR" sz="1800" b="1" dirty="0">
                <a:solidFill>
                  <a:srgbClr val="000000"/>
                </a:solidFill>
                <a:latin typeface="Times New Roman" panose="02020603050405020304" pitchFamily="18" charset="0"/>
              </a:rPr>
              <a:t>.</a:t>
            </a:r>
          </a:p>
          <a:p>
            <a:pPr marL="0" indent="0">
              <a:lnSpc>
                <a:spcPct val="150000"/>
              </a:lnSpc>
              <a:buNone/>
            </a:pPr>
            <a:endParaRPr lang="tr-TR" sz="1800" dirty="0" smtClean="0">
              <a:latin typeface="Arial Black" panose="020B0A04020102020204" pitchFamily="34" charset="0"/>
            </a:endParaRPr>
          </a:p>
          <a:p>
            <a:pPr marL="0" indent="0">
              <a:lnSpc>
                <a:spcPct val="150000"/>
              </a:lnSpc>
              <a:buNone/>
            </a:pPr>
            <a:endParaRPr lang="tr-TR" sz="1800" dirty="0">
              <a:latin typeface="Arial Black" panose="020B0A04020102020204" pitchFamily="34" charset="0"/>
            </a:endParaRPr>
          </a:p>
          <a:p>
            <a:pPr marL="0" indent="0">
              <a:lnSpc>
                <a:spcPct val="150000"/>
              </a:lnSpc>
              <a:buNone/>
            </a:pPr>
            <a:endParaRPr lang="tr-TR" sz="2200" dirty="0">
              <a:latin typeface="Arial Black" panose="020B0A04020102020204" pitchFamily="34" charset="0"/>
            </a:endParaRPr>
          </a:p>
        </p:txBody>
      </p:sp>
      <p:sp>
        <p:nvSpPr>
          <p:cNvPr id="4" name="Slayt Numarası Yer Tutucusu 3"/>
          <p:cNvSpPr>
            <a:spLocks noGrp="1"/>
          </p:cNvSpPr>
          <p:nvPr>
            <p:ph type="sldNum" sz="quarter" idx="12"/>
          </p:nvPr>
        </p:nvSpPr>
        <p:spPr/>
        <p:txBody>
          <a:bodyPr/>
          <a:lstStyle/>
          <a:p>
            <a:fld id="{E5F05C91-7DB9-4D43-986A-ADEAB8CEAAAB}" type="slidenum">
              <a:rPr lang="tr-TR" smtClean="0"/>
              <a:t>9</a:t>
            </a:fld>
            <a:endParaRPr lang="tr-TR"/>
          </a:p>
        </p:txBody>
      </p:sp>
    </p:spTree>
    <p:extLst>
      <p:ext uri="{BB962C8B-B14F-4D97-AF65-F5344CB8AC3E}">
        <p14:creationId xmlns:p14="http://schemas.microsoft.com/office/powerpoint/2010/main" val="233867251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498</TotalTime>
  <Words>3287</Words>
  <Application>Microsoft Office PowerPoint</Application>
  <PresentationFormat>Geniş ekran</PresentationFormat>
  <Paragraphs>164</Paragraphs>
  <Slides>31</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31</vt:i4>
      </vt:variant>
    </vt:vector>
  </HeadingPairs>
  <TitlesOfParts>
    <vt:vector size="37" baseType="lpstr">
      <vt:lpstr>Arial</vt:lpstr>
      <vt:lpstr>Arial Black</vt:lpstr>
      <vt:lpstr>Calibri</vt:lpstr>
      <vt:lpstr>Calibri Light</vt:lpstr>
      <vt:lpstr>Times New Roman</vt:lpstr>
      <vt:lpstr>Office Teması</vt:lpstr>
      <vt:lpstr>PowerPoint Sunusu</vt:lpstr>
      <vt:lpstr>PowerPoint Sunusu</vt:lpstr>
      <vt:lpstr>PowerPoint Sunusu</vt:lpstr>
      <vt:lpstr>PowerPoint Sunusu</vt:lpstr>
      <vt:lpstr>PowerPoint Sunusu</vt:lpstr>
      <vt:lpstr> KDV Kanununda Uluslararası Antlaşmalar ile İlgili Maddeler: </vt:lpstr>
      <vt:lpstr>Geçici Madde 26:</vt:lpstr>
      <vt:lpstr>PowerPoint Sunusu</vt:lpstr>
      <vt:lpstr>KDV Genel Uygulama Tebliğindeki Mevzuat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KDV GENEL UYGULAMA TEBLİĞİNE GÖRE TEVKİFAT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Windows Kullanıcısı</dc:creator>
  <cp:lastModifiedBy>ismail bektaş</cp:lastModifiedBy>
  <cp:revision>51</cp:revision>
  <cp:lastPrinted>2017-03-22T06:47:14Z</cp:lastPrinted>
  <dcterms:created xsi:type="dcterms:W3CDTF">2017-03-19T06:32:34Z</dcterms:created>
  <dcterms:modified xsi:type="dcterms:W3CDTF">2017-03-22T06:47:26Z</dcterms:modified>
</cp:coreProperties>
</file>