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77" r:id="rId3"/>
    <p:sldId id="267" r:id="rId4"/>
    <p:sldId id="278" r:id="rId5"/>
    <p:sldId id="279" r:id="rId6"/>
    <p:sldId id="280" r:id="rId7"/>
    <p:sldId id="281" r:id="rId8"/>
    <p:sldId id="282" r:id="rId9"/>
    <p:sldId id="286" r:id="rId10"/>
    <p:sldId id="287" r:id="rId11"/>
    <p:sldId id="288" r:id="rId12"/>
    <p:sldId id="285"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6" d="100"/>
          <a:sy n="86" d="100"/>
        </p:scale>
        <p:origin x="138" y="84"/>
      </p:cViewPr>
      <p:guideLst>
        <p:guide pos="3840"/>
        <p:guide orient="horz" pos="2160"/>
      </p:guideLst>
    </p:cSldViewPr>
  </p:slideViewPr>
  <p:notesTextViewPr>
    <p:cViewPr>
      <p:scale>
        <a:sx n="1" d="1"/>
        <a:sy n="1" d="1"/>
      </p:scale>
      <p:origin x="0" y="0"/>
    </p:cViewPr>
  </p:notesTextViewPr>
  <p:notesViewPr>
    <p:cSldViewPr snapToGrid="0">
      <p:cViewPr varScale="1">
        <p:scale>
          <a:sx n="57" d="100"/>
          <a:sy n="57" d="100"/>
        </p:scale>
        <p:origin x="133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tr-TR" smtClean="0"/>
              <a:t>30.11.2016</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tr-TR" smtClean="0"/>
              <a:t>‹#›</a:t>
            </a:fld>
            <a:endParaRPr lang="tr-TR"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tr-TR" smtClean="0"/>
              <a:t>30.11.2016</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tr-TR" smtClean="0"/>
              <a:t>‹#›</a:t>
            </a:fld>
            <a:endParaRPr lang="tr-TR"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dirty="0"/>
          </a:p>
        </p:txBody>
      </p:sp>
      <p:sp>
        <p:nvSpPr>
          <p:cNvPr id="8" name="Dikdörtgen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Dikdörtgen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31375A4-56A4-47D6-9801-1991572033F7}" type="slidenum">
              <a:rPr lang="tr-TR" smtClean="0"/>
              <a:t>‹#›</a:t>
            </a:fld>
            <a:endParaRPr lang="tr-TR"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525000" y="382230"/>
            <a:ext cx="1371600" cy="5561369"/>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1295400" y="382230"/>
            <a:ext cx="7863840" cy="556137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31375A4-56A4-47D6-9801-1991572033F7}" type="slidenum">
              <a:rPr lang="tr-TR" smtClean="0"/>
              <a:t>‹#›</a:t>
            </a:fld>
            <a:endParaRPr lang="tr-TR"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931163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31375A4-56A4-47D6-9801-1991572033F7}" type="slidenum">
              <a:rPr lang="tr-TR" smtClean="0"/>
              <a:t>‹#›</a:t>
            </a:fld>
            <a:endParaRPr lang="tr-TR"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Başlık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9" name="Dikdörtgen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E31375A4-56A4-47D6-9801-1991572033F7}" type="slidenum">
              <a:rPr lang="tr-TR" smtClean="0"/>
              <a:t>‹#›</a:t>
            </a:fld>
            <a:endParaRPr lang="tr-TR"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Metin Yer Tutucusu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E31375A4-56A4-47D6-9801-1991572033F7}" type="slidenum">
              <a:rPr lang="tr-TR" smtClean="0"/>
              <a:t>‹#›</a:t>
            </a:fld>
            <a:endParaRPr lang="tr-TR"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Veri Yer Tutucusu 2"/>
          <p:cNvSpPr>
            <a:spLocks noGrp="1"/>
          </p:cNvSpPr>
          <p:nvPr>
            <p:ph type="dt" sz="half" idx="10"/>
          </p:nvPr>
        </p:nvSpPr>
        <p:spPr/>
        <p:txBody>
          <a:bodyPr/>
          <a:lstStyle/>
          <a:p>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E31375A4-56A4-47D6-9801-1991572033F7}" type="slidenum">
              <a:rPr lang="tr-TR" smtClean="0"/>
              <a:t>‹#›</a:t>
            </a:fld>
            <a:endParaRPr lang="tr-TR"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E31375A4-56A4-47D6-9801-1991572033F7}" type="slidenum">
              <a:rPr lang="tr-TR" smtClean="0"/>
              <a:t>‹#›</a:t>
            </a:fld>
            <a:endParaRPr lang="tr-TR"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pic>
        <p:nvPicPr>
          <p:cNvPr id="9" name="Resim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Dikdörtgen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8229601" y="2514600"/>
            <a:ext cx="3474720" cy="1600200"/>
          </a:xfrm>
        </p:spPr>
        <p:txBody>
          <a:bodyPr anchor="b"/>
          <a:lstStyle>
            <a:lvl1pPr>
              <a:defRPr sz="3200"/>
            </a:lvl1pPr>
          </a:lstStyle>
          <a:p>
            <a:r>
              <a:rPr lang="tr-TR" smtClean="0"/>
              <a:t>Asıl başlık stili için tıklatın</a:t>
            </a:r>
            <a:endParaRPr lang="tr-TR" dirty="0"/>
          </a:p>
        </p:txBody>
      </p:sp>
      <p:sp>
        <p:nvSpPr>
          <p:cNvPr id="3" name="İçerik Yer Tutucusu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E31375A4-56A4-47D6-9801-1991572033F7}" type="slidenum">
              <a:rPr lang="tr-TR" smtClean="0"/>
              <a:t>‹#›</a:t>
            </a:fld>
            <a:endParaRPr lang="tr-TR"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Dikdörtgen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Dikdörtgen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8229600" y="2514600"/>
            <a:ext cx="3474720" cy="1600200"/>
          </a:xfrm>
        </p:spPr>
        <p:txBody>
          <a:bodyPr anchor="b"/>
          <a:lstStyle>
            <a:lvl1pPr>
              <a:defRPr sz="3200"/>
            </a:lvl1pPr>
          </a:lstStyle>
          <a:p>
            <a:r>
              <a:rPr lang="tr-TR" smtClean="0"/>
              <a:t>Asıl başlık stili için tıklatın</a:t>
            </a:r>
            <a:endParaRPr lang="tr-TR" dirty="0"/>
          </a:p>
        </p:txBody>
      </p:sp>
      <p:sp>
        <p:nvSpPr>
          <p:cNvPr id="3" name="Resim Yer Tutucusu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E31375A4-56A4-47D6-9801-1991572033F7}" type="slidenum">
              <a:rPr lang="tr-TR" smtClean="0"/>
              <a:t>‹#›</a:t>
            </a:fld>
            <a:endParaRPr lang="tr-TR"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Yer Tutucusu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tr-TR" dirty="0"/>
          </a:p>
        </p:txBody>
      </p:sp>
      <p:sp>
        <p:nvSpPr>
          <p:cNvPr id="5" name="Altbilgi Yer Tutucusu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tr-TR" dirty="0"/>
          </a:p>
        </p:txBody>
      </p:sp>
      <p:sp>
        <p:nvSpPr>
          <p:cNvPr id="6" name="Slayt Numarası Yer Tutucusu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tr-TR" smtClean="0"/>
              <a:pPr/>
              <a:t>‹#›</a:t>
            </a:fld>
            <a:endParaRPr lang="tr-TR" dirty="0"/>
          </a:p>
        </p:txBody>
      </p:sp>
      <p:sp>
        <p:nvSpPr>
          <p:cNvPr id="8" name="Dikdörtgen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pPr defTabSz="914400" rtl="1">
              <a:lnSpc>
                <a:spcPct val="80000"/>
              </a:lnSpc>
              <a:spcBef>
                <a:spcPts val="0"/>
              </a:spcBef>
              <a:buNone/>
            </a:pPr>
            <a:r>
              <a:rPr lang="tr-TR" sz="6800" b="1" i="0" baseline="0" dirty="0" err="1" smtClean="0">
                <a:solidFill>
                  <a:srgbClr val="514A40"/>
                </a:solidFill>
                <a:effectLst>
                  <a:outerShdw blurRad="38100" dist="25400" dir="18900000" algn="bl">
                    <a:prstClr val="aliceBlue">
                      <a:alpha val="80000"/>
                    </a:prstClr>
                  </a:outerShdw>
                </a:effectLst>
                <a:latin typeface="Cambria"/>
                <a:ea typeface="+mj-ea"/>
                <a:cs typeface="+mj-cs"/>
              </a:rPr>
              <a:t>İstac</a:t>
            </a:r>
            <a:r>
              <a:rPr lang="tr-TR" sz="6800" b="1" i="0" baseline="0" dirty="0" smtClean="0">
                <a:solidFill>
                  <a:srgbClr val="514A40"/>
                </a:solidFill>
                <a:effectLst>
                  <a:outerShdw blurRad="38100" dist="25400" dir="18900000" algn="bl">
                    <a:prstClr val="aliceBlue">
                      <a:alpha val="80000"/>
                    </a:prstClr>
                  </a:outerShdw>
                </a:effectLst>
                <a:latin typeface="Cambria"/>
                <a:ea typeface="+mj-ea"/>
                <a:cs typeface="+mj-cs"/>
              </a:rPr>
              <a:t/>
            </a:r>
            <a:br>
              <a:rPr lang="tr-TR" sz="6800" b="1" i="0" baseline="0" dirty="0" smtClean="0">
                <a:solidFill>
                  <a:srgbClr val="514A40"/>
                </a:solidFill>
                <a:effectLst>
                  <a:outerShdw blurRad="38100" dist="25400" dir="18900000" algn="bl">
                    <a:prstClr val="aliceBlue">
                      <a:alpha val="80000"/>
                    </a:prstClr>
                  </a:outerShdw>
                </a:effectLst>
                <a:latin typeface="Cambria"/>
                <a:ea typeface="+mj-ea"/>
                <a:cs typeface="+mj-cs"/>
              </a:rPr>
            </a:br>
            <a:r>
              <a:rPr lang="tr-TR" dirty="0" smtClean="0">
                <a:solidFill>
                  <a:srgbClr val="514A40"/>
                </a:solidFill>
                <a:effectLst>
                  <a:outerShdw blurRad="38100" dist="25400" dir="18900000" algn="bl">
                    <a:prstClr val="aliceBlue">
                      <a:alpha val="80000"/>
                    </a:prstClr>
                  </a:outerShdw>
                </a:effectLst>
                <a:latin typeface="Cambria"/>
              </a:rPr>
              <a:t>İstanbul tahkim merkezi</a:t>
            </a:r>
            <a:endParaRPr lang="tr-TR" sz="6800" b="1" i="0" baseline="0" dirty="0">
              <a:solidFill>
                <a:srgbClr val="514A40"/>
              </a:solidFill>
              <a:effectLst>
                <a:outerShdw blurRad="38100" dist="25400" dir="18900000" algn="bl">
                  <a:prstClr val="aliceBlue">
                    <a:alpha val="80000"/>
                  </a:prstClr>
                </a:outerShdw>
              </a:effectLst>
              <a:latin typeface="Cambria"/>
              <a:ea typeface="+mj-ea"/>
              <a:cs typeface="+mj-cs"/>
            </a:endParaRPr>
          </a:p>
        </p:txBody>
      </p:sp>
      <p:sp>
        <p:nvSpPr>
          <p:cNvPr id="4" name="AutoShape 2" descr="https://istac.org.tr/wp-content/themes/istac/images/logo2.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625" y="448720"/>
            <a:ext cx="3714750" cy="1076325"/>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title"/>
          </p:nvPr>
        </p:nvSpPr>
        <p:spPr>
          <a:xfrm>
            <a:off x="1295467" y="260649"/>
            <a:ext cx="10272889" cy="691809"/>
          </a:xfrm>
          <a:prstGeom prst="rect">
            <a:avLst/>
          </a:prstGeom>
        </p:spPr>
        <p:txBody>
          <a:bodyPr>
            <a:normAutofit/>
          </a:bodyPr>
          <a:lstStyle/>
          <a:p>
            <a:r>
              <a:rPr lang="tr-TR" sz="4200" b="1" dirty="0" err="1" smtClean="0"/>
              <a:t>ISTAC’ta</a:t>
            </a:r>
            <a:r>
              <a:rPr lang="tr-TR" sz="4200" b="1" dirty="0" smtClean="0"/>
              <a:t> Yargılama Nasıl İlerler?</a:t>
            </a:r>
            <a:endParaRPr sz="4200" b="1" dirty="0"/>
          </a:p>
        </p:txBody>
      </p:sp>
      <p:sp>
        <p:nvSpPr>
          <p:cNvPr id="4" name="Rounded Rectangle 3"/>
          <p:cNvSpPr/>
          <p:nvPr/>
        </p:nvSpPr>
        <p:spPr>
          <a:xfrm>
            <a:off x="1103445" y="2708920"/>
            <a:ext cx="2688299"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t>DAVACI</a:t>
            </a:r>
          </a:p>
          <a:p>
            <a:pPr algn="ctr"/>
            <a:r>
              <a:rPr lang="tr-TR" sz="2000" dirty="0" smtClean="0"/>
              <a:t>Dava Dilekçesi</a:t>
            </a:r>
          </a:p>
          <a:p>
            <a:pPr algn="ctr"/>
            <a:r>
              <a:rPr lang="tr-TR" sz="2000" dirty="0" smtClean="0"/>
              <a:t>Replik</a:t>
            </a:r>
            <a:endParaRPr lang="tr-TR" sz="2000" dirty="0"/>
          </a:p>
        </p:txBody>
      </p:sp>
      <p:sp>
        <p:nvSpPr>
          <p:cNvPr id="7" name="Rounded Rectangle 6"/>
          <p:cNvSpPr/>
          <p:nvPr/>
        </p:nvSpPr>
        <p:spPr>
          <a:xfrm>
            <a:off x="8976320" y="2708920"/>
            <a:ext cx="259228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t>DAVALI</a:t>
            </a:r>
          </a:p>
          <a:p>
            <a:pPr algn="ctr"/>
            <a:r>
              <a:rPr lang="tr-TR" sz="2000" dirty="0" smtClean="0"/>
              <a:t>Cevap Dilekçesi</a:t>
            </a:r>
          </a:p>
          <a:p>
            <a:pPr algn="ctr"/>
            <a:r>
              <a:rPr lang="tr-TR" sz="2000" dirty="0" err="1" smtClean="0"/>
              <a:t>Düplik</a:t>
            </a:r>
            <a:endParaRPr lang="tr-TR" sz="2000" dirty="0"/>
          </a:p>
        </p:txBody>
      </p:sp>
      <p:sp>
        <p:nvSpPr>
          <p:cNvPr id="8" name="Rounded Rectangle 7"/>
          <p:cNvSpPr/>
          <p:nvPr/>
        </p:nvSpPr>
        <p:spPr>
          <a:xfrm>
            <a:off x="4559829" y="1268760"/>
            <a:ext cx="3168352" cy="14401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HAKEM(LER)</a:t>
            </a:r>
          </a:p>
          <a:p>
            <a:pPr algn="ctr"/>
            <a:r>
              <a:rPr lang="tr-TR" sz="2000" dirty="0"/>
              <a:t>Görev Belgesi</a:t>
            </a:r>
          </a:p>
          <a:p>
            <a:pPr algn="ctr"/>
            <a:r>
              <a:rPr lang="en-US" sz="2000" dirty="0" err="1" smtClean="0"/>
              <a:t>Usuli</a:t>
            </a:r>
            <a:r>
              <a:rPr lang="en-US" sz="2000" dirty="0" smtClean="0"/>
              <a:t> Z</a:t>
            </a:r>
            <a:r>
              <a:rPr lang="tr-TR" sz="2000" dirty="0" smtClean="0"/>
              <a:t>aman Çizelgesi</a:t>
            </a:r>
          </a:p>
        </p:txBody>
      </p:sp>
      <p:pic>
        <p:nvPicPr>
          <p:cNvPr id="12" name="Picture 11" descr="LOGO T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4245" y="5948013"/>
            <a:ext cx="3887755" cy="909987"/>
          </a:xfrm>
          <a:prstGeom prst="rect">
            <a:avLst/>
          </a:prstGeom>
        </p:spPr>
      </p:pic>
      <p:sp>
        <p:nvSpPr>
          <p:cNvPr id="13" name="Rounded Rectangle 12"/>
          <p:cNvSpPr/>
          <p:nvPr/>
        </p:nvSpPr>
        <p:spPr>
          <a:xfrm>
            <a:off x="4367808" y="4149080"/>
            <a:ext cx="3936437" cy="187220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HAKEM(LER)</a:t>
            </a:r>
          </a:p>
          <a:p>
            <a:pPr algn="ctr"/>
            <a:r>
              <a:rPr lang="tr-TR" sz="2000" dirty="0" smtClean="0"/>
              <a:t>Duruşma</a:t>
            </a:r>
          </a:p>
          <a:p>
            <a:pPr algn="ctr"/>
            <a:r>
              <a:rPr lang="tr-TR" sz="2000" dirty="0" smtClean="0"/>
              <a:t>Tahkikatın Sona Ermesi</a:t>
            </a:r>
          </a:p>
          <a:p>
            <a:pPr algn="ctr"/>
            <a:r>
              <a:rPr lang="tr-TR" sz="2000" dirty="0" smtClean="0"/>
              <a:t>Karar</a:t>
            </a:r>
          </a:p>
        </p:txBody>
      </p:sp>
    </p:spTree>
    <p:extLst>
      <p:ext uri="{BB962C8B-B14F-4D97-AF65-F5344CB8AC3E}">
        <p14:creationId xmlns:p14="http://schemas.microsoft.com/office/powerpoint/2010/main" val="423893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188387"/>
            <a:ext cx="9601200" cy="1143000"/>
          </a:xfrm>
        </p:spPr>
        <p:txBody>
          <a:bodyPr/>
          <a:lstStyle/>
          <a:p>
            <a:r>
              <a:rPr lang="tr-TR" dirty="0" smtClean="0"/>
              <a:t>Tahkim akışı-devam</a:t>
            </a:r>
            <a:endParaRPr lang="tr-TR" dirty="0"/>
          </a:p>
        </p:txBody>
      </p:sp>
      <p:sp>
        <p:nvSpPr>
          <p:cNvPr id="4" name="İçerik Yer Tutucusu 3"/>
          <p:cNvSpPr>
            <a:spLocks noGrp="1"/>
          </p:cNvSpPr>
          <p:nvPr>
            <p:ph idx="1"/>
          </p:nvPr>
        </p:nvSpPr>
        <p:spPr>
          <a:xfrm>
            <a:off x="1295400" y="1331388"/>
            <a:ext cx="4287015" cy="602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tr-TR" sz="1400" dirty="0" smtClean="0"/>
              <a:t>DURUŞMA BAŞLAR</a:t>
            </a:r>
            <a:endParaRPr lang="tr-TR" sz="1400" dirty="0"/>
          </a:p>
        </p:txBody>
      </p:sp>
      <p:sp>
        <p:nvSpPr>
          <p:cNvPr id="5" name="Yuvarlatılmış Dikdörtgen 4"/>
          <p:cNvSpPr/>
          <p:nvPr/>
        </p:nvSpPr>
        <p:spPr>
          <a:xfrm>
            <a:off x="1295401" y="2021370"/>
            <a:ext cx="4287014" cy="1160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Hakemler Bilirkişi Atamaz.</a:t>
            </a:r>
          </a:p>
          <a:p>
            <a:pPr algn="ctr"/>
            <a:r>
              <a:rPr lang="tr-TR" sz="1400" dirty="0" smtClean="0"/>
              <a:t>Taraflar konusunda uzman kişi/</a:t>
            </a:r>
            <a:r>
              <a:rPr lang="tr-TR" sz="1400" dirty="0" err="1" smtClean="0"/>
              <a:t>leri</a:t>
            </a:r>
            <a:r>
              <a:rPr lang="tr-TR" sz="1400" dirty="0" smtClean="0"/>
              <a:t> kendisi talep eder.(</a:t>
            </a:r>
            <a:r>
              <a:rPr lang="tr-TR" sz="1400" dirty="0" err="1" smtClean="0"/>
              <a:t>Ör:Kendi</a:t>
            </a:r>
            <a:r>
              <a:rPr lang="tr-TR" sz="1400" dirty="0" smtClean="0"/>
              <a:t> YMM i ) Taraflar Bilirkişi tayin etmişse ücreti taraflara aittir.</a:t>
            </a:r>
          </a:p>
          <a:p>
            <a:pPr algn="ctr"/>
            <a:r>
              <a:rPr lang="tr-TR" sz="1400" dirty="0" smtClean="0"/>
              <a:t>Hakem Bilirkişi tayin etmişse ücreti hakemler tayin eder.          </a:t>
            </a:r>
            <a:endParaRPr lang="tr-TR" sz="1400" dirty="0"/>
          </a:p>
        </p:txBody>
      </p:sp>
      <p:sp>
        <p:nvSpPr>
          <p:cNvPr id="6" name="Yuvarlatılmış Dikdörtgen 5"/>
          <p:cNvSpPr/>
          <p:nvPr/>
        </p:nvSpPr>
        <p:spPr>
          <a:xfrm>
            <a:off x="1295400" y="3269710"/>
            <a:ext cx="4287017" cy="1016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Duruşma </a:t>
            </a:r>
            <a:r>
              <a:rPr lang="tr-TR" sz="1400" dirty="0" err="1" smtClean="0"/>
              <a:t>Sonrasıhakemler</a:t>
            </a:r>
            <a:r>
              <a:rPr lang="tr-TR" sz="1400" dirty="0" smtClean="0"/>
              <a:t> bir tane </a:t>
            </a:r>
            <a:r>
              <a:rPr lang="tr-TR" sz="1400" dirty="0" err="1" smtClean="0"/>
              <a:t>dahasavunma</a:t>
            </a:r>
            <a:r>
              <a:rPr lang="tr-TR" sz="1400" dirty="0" smtClean="0"/>
              <a:t> </a:t>
            </a:r>
            <a:r>
              <a:rPr lang="tr-TR" sz="1400" dirty="0" err="1" smtClean="0"/>
              <a:t>alabilir.Yargılama</a:t>
            </a:r>
            <a:r>
              <a:rPr lang="tr-TR" sz="1400" dirty="0" smtClean="0"/>
              <a:t> sona </a:t>
            </a:r>
            <a:r>
              <a:rPr lang="tr-TR" sz="1400" dirty="0" err="1" smtClean="0"/>
              <a:t>erip,hakemlerkararı</a:t>
            </a:r>
            <a:r>
              <a:rPr lang="tr-TR" sz="1400" dirty="0" smtClean="0"/>
              <a:t> müzakere </a:t>
            </a:r>
            <a:r>
              <a:rPr lang="tr-TR" sz="1400" dirty="0" err="1" smtClean="0"/>
              <a:t>eder.Kararlar</a:t>
            </a:r>
            <a:r>
              <a:rPr lang="tr-TR" sz="1400" dirty="0" smtClean="0"/>
              <a:t> çoğunluk veya oy birliği ile alınır.         </a:t>
            </a:r>
            <a:r>
              <a:rPr lang="tr-TR" sz="1200" dirty="0" smtClean="0"/>
              <a:t> </a:t>
            </a:r>
            <a:endParaRPr lang="tr-TR" sz="1200" dirty="0"/>
          </a:p>
        </p:txBody>
      </p:sp>
      <p:sp>
        <p:nvSpPr>
          <p:cNvPr id="8" name="Yuvarlatılmış Dikdörtgen 7"/>
          <p:cNvSpPr/>
          <p:nvPr/>
        </p:nvSpPr>
        <p:spPr>
          <a:xfrm>
            <a:off x="1295401" y="4373375"/>
            <a:ext cx="4287014" cy="1103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latin typeface="Times New Roman" panose="02020603050405020304" pitchFamily="18" charset="0"/>
                <a:cs typeface="Times New Roman" panose="02020603050405020304" pitchFamily="18" charset="0"/>
              </a:rPr>
              <a:t>KARAR </a:t>
            </a:r>
            <a:r>
              <a:rPr lang="tr-TR" sz="1400" dirty="0" err="1" smtClean="0">
                <a:latin typeface="Times New Roman" panose="02020603050405020304" pitchFamily="18" charset="0"/>
                <a:cs typeface="Times New Roman" panose="02020603050405020304" pitchFamily="18" charset="0"/>
              </a:rPr>
              <a:t>İMZALANIP,ISTACa</a:t>
            </a:r>
            <a:r>
              <a:rPr lang="tr-TR" sz="1400" dirty="0" smtClean="0">
                <a:latin typeface="Times New Roman" panose="02020603050405020304" pitchFamily="18" charset="0"/>
                <a:cs typeface="Times New Roman" panose="02020603050405020304" pitchFamily="18" charset="0"/>
              </a:rPr>
              <a:t> ve taraflara yollanır.</a:t>
            </a:r>
          </a:p>
          <a:p>
            <a:pPr algn="ctr"/>
            <a:r>
              <a:rPr lang="tr-TR" sz="1400" dirty="0" smtClean="0">
                <a:latin typeface="Times New Roman" panose="02020603050405020304" pitchFamily="18" charset="0"/>
                <a:cs typeface="Times New Roman" panose="02020603050405020304" pitchFamily="18" charset="0"/>
              </a:rPr>
              <a:t>icra için </a:t>
            </a:r>
            <a:r>
              <a:rPr lang="tr-TR" sz="1400" dirty="0" err="1" smtClean="0">
                <a:latin typeface="Times New Roman" panose="02020603050405020304" pitchFamily="18" charset="0"/>
                <a:cs typeface="Times New Roman" panose="02020603050405020304" pitchFamily="18" charset="0"/>
              </a:rPr>
              <a:t>ilğili</a:t>
            </a:r>
            <a:r>
              <a:rPr lang="tr-TR" sz="1400" dirty="0" smtClean="0">
                <a:latin typeface="Times New Roman" panose="02020603050405020304" pitchFamily="18" charset="0"/>
                <a:cs typeface="Times New Roman" panose="02020603050405020304" pitchFamily="18" charset="0"/>
              </a:rPr>
              <a:t> yere </a:t>
            </a:r>
            <a:r>
              <a:rPr lang="tr-TR" sz="1400" dirty="0" err="1" smtClean="0">
                <a:latin typeface="Times New Roman" panose="02020603050405020304" pitchFamily="18" charset="0"/>
                <a:cs typeface="Times New Roman" panose="02020603050405020304" pitchFamily="18" charset="0"/>
              </a:rPr>
              <a:t>yollanır.Hakem</a:t>
            </a:r>
            <a:r>
              <a:rPr lang="tr-TR" sz="1400" dirty="0" smtClean="0">
                <a:latin typeface="Times New Roman" panose="02020603050405020304" pitchFamily="18" charset="0"/>
                <a:cs typeface="Times New Roman" panose="02020603050405020304" pitchFamily="18" charset="0"/>
              </a:rPr>
              <a:t> kararı bir daha yargılanmaz.</a:t>
            </a:r>
            <a:endParaRPr lang="tr-TR" sz="1400" dirty="0">
              <a:latin typeface="Times New Roman" panose="02020603050405020304" pitchFamily="18" charset="0"/>
              <a:cs typeface="Times New Roman" panose="02020603050405020304" pitchFamily="18" charset="0"/>
            </a:endParaRPr>
          </a:p>
        </p:txBody>
      </p:sp>
      <p:sp>
        <p:nvSpPr>
          <p:cNvPr id="9" name="İçerik Yer Tutucusu 3"/>
          <p:cNvSpPr txBox="1">
            <a:spLocks/>
          </p:cNvSpPr>
          <p:nvPr/>
        </p:nvSpPr>
        <p:spPr>
          <a:xfrm>
            <a:off x="6609585" y="1331387"/>
            <a:ext cx="4287015" cy="602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lt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lt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lt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lt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lt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lt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lt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lt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lt1"/>
                </a:solidFill>
                <a:latin typeface="+mn-lt"/>
                <a:ea typeface="+mn-ea"/>
                <a:cs typeface="+mn-cs"/>
              </a:defRPr>
            </a:lvl9pPr>
          </a:lstStyle>
          <a:p>
            <a:pPr algn="ctr"/>
            <a:r>
              <a:rPr lang="tr-TR" sz="1400" dirty="0" smtClean="0"/>
              <a:t>HAKEM ÜCRETİNİ KAYBEDEN ÖDER.KARŞI TARAFA RUCU EDER.</a:t>
            </a:r>
            <a:endParaRPr lang="tr-TR" sz="1400" dirty="0"/>
          </a:p>
        </p:txBody>
      </p:sp>
      <p:sp>
        <p:nvSpPr>
          <p:cNvPr id="10" name="İçerik Yer Tutucusu 3"/>
          <p:cNvSpPr txBox="1">
            <a:spLocks/>
          </p:cNvSpPr>
          <p:nvPr/>
        </p:nvSpPr>
        <p:spPr>
          <a:xfrm>
            <a:off x="6609585" y="2300548"/>
            <a:ext cx="4287015" cy="602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lt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lt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lt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lt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lt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lt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lt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lt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lt1"/>
                </a:solidFill>
                <a:latin typeface="+mn-lt"/>
                <a:ea typeface="+mn-ea"/>
                <a:cs typeface="+mn-cs"/>
              </a:defRPr>
            </a:lvl9pPr>
          </a:lstStyle>
          <a:p>
            <a:pPr algn="ctr"/>
            <a:r>
              <a:rPr lang="tr-TR" sz="1400" dirty="0" smtClean="0"/>
              <a:t>HAKEM ÜCRETİNİ KAYBEDEN ÖDER.KARŞI TARAFA RUCU EDER.</a:t>
            </a:r>
            <a:endParaRPr lang="tr-TR" sz="1400" dirty="0"/>
          </a:p>
        </p:txBody>
      </p:sp>
      <p:sp>
        <p:nvSpPr>
          <p:cNvPr id="11" name="İçerik Yer Tutucusu 3"/>
          <p:cNvSpPr txBox="1">
            <a:spLocks/>
          </p:cNvSpPr>
          <p:nvPr/>
        </p:nvSpPr>
        <p:spPr>
          <a:xfrm>
            <a:off x="6609584" y="3302570"/>
            <a:ext cx="4287015" cy="602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lt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lt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lt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lt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lt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lt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lt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lt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lt1"/>
                </a:solidFill>
                <a:latin typeface="+mn-lt"/>
                <a:ea typeface="+mn-ea"/>
                <a:cs typeface="+mn-cs"/>
              </a:defRPr>
            </a:lvl9pPr>
          </a:lstStyle>
          <a:p>
            <a:pPr algn="ctr"/>
            <a:r>
              <a:rPr lang="tr-TR" sz="1400" dirty="0" smtClean="0"/>
              <a:t>ISTAC KARARLARI NEW YORK KONVANSİYONU GEREĞİ DÜNYANIN BİR ÇOK ÜLKESİNDEDE GEÇERLİDİR.(3731 sayılı kanun)</a:t>
            </a:r>
            <a:endParaRPr lang="tr-TR" sz="1400" dirty="0"/>
          </a:p>
        </p:txBody>
      </p:sp>
    </p:spTree>
    <p:extLst>
      <p:ext uri="{BB962C8B-B14F-4D97-AF65-F5344CB8AC3E}">
        <p14:creationId xmlns:p14="http://schemas.microsoft.com/office/powerpoint/2010/main" val="25848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İLETİŞİM</a:t>
            </a:r>
            <a:endParaRPr lang="tr-TR" dirty="0"/>
          </a:p>
        </p:txBody>
      </p:sp>
      <p:sp>
        <p:nvSpPr>
          <p:cNvPr id="3" name="İçerik Yer Tutucusu 2"/>
          <p:cNvSpPr>
            <a:spLocks noGrp="1"/>
          </p:cNvSpPr>
          <p:nvPr>
            <p:ph idx="1"/>
          </p:nvPr>
        </p:nvSpPr>
        <p:spPr/>
        <p:txBody>
          <a:bodyPr/>
          <a:lstStyle/>
          <a:p>
            <a:r>
              <a:rPr lang="tr-TR" dirty="0"/>
              <a:t>İstanbul Tahkim Merkezi</a:t>
            </a:r>
            <a:br>
              <a:rPr lang="tr-TR" dirty="0"/>
            </a:br>
            <a:r>
              <a:rPr lang="tr-TR" dirty="0"/>
              <a:t>TOBB Plaza Harman Sok. No: 10 K: 6 </a:t>
            </a:r>
            <a:br>
              <a:rPr lang="tr-TR" dirty="0"/>
            </a:br>
            <a:r>
              <a:rPr lang="tr-TR" dirty="0"/>
              <a:t>Esentepe Şişli İstanbul / Türkiye </a:t>
            </a:r>
            <a:br>
              <a:rPr lang="tr-TR" dirty="0"/>
            </a:br>
            <a:r>
              <a:rPr lang="tr-TR" dirty="0"/>
              <a:t>P: +90 850 622 50 30 </a:t>
            </a:r>
            <a:br>
              <a:rPr lang="tr-TR" dirty="0"/>
            </a:br>
            <a:r>
              <a:rPr lang="tr-TR" dirty="0"/>
              <a:t>F: +90 850 622 50 33 </a:t>
            </a:r>
            <a:endParaRPr lang="tr-TR" dirty="0" smtClean="0"/>
          </a:p>
          <a:p>
            <a:r>
              <a:rPr lang="tr-TR" dirty="0" smtClean="0"/>
              <a:t>info@istac.org.tr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3493" y="600075"/>
            <a:ext cx="3714750" cy="1076325"/>
          </a:xfrm>
          <a:prstGeom prst="rect">
            <a:avLst/>
          </a:prstGeom>
        </p:spPr>
      </p:pic>
    </p:spTree>
    <p:extLst>
      <p:ext uri="{BB962C8B-B14F-4D97-AF65-F5344CB8AC3E}">
        <p14:creationId xmlns:p14="http://schemas.microsoft.com/office/powerpoint/2010/main" val="197321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95400" y="148243"/>
            <a:ext cx="9601200" cy="683029"/>
          </a:xfrm>
        </p:spPr>
        <p:txBody>
          <a:bodyPr/>
          <a:lstStyle/>
          <a:p>
            <a:pPr defTabSz="914400" rtl="1">
              <a:lnSpc>
                <a:spcPct val="90000"/>
              </a:lnSpc>
              <a:spcBef>
                <a:spcPts val="0"/>
              </a:spcBef>
              <a:buNone/>
            </a:pPr>
            <a:r>
              <a:rPr lang="tr-TR" sz="3200" b="1" i="0" baseline="0" dirty="0" smtClean="0">
                <a:solidFill>
                  <a:srgbClr val="A85229"/>
                </a:solidFill>
                <a:effectLst>
                  <a:outerShdw blurRad="38100" dist="25400" dir="18900000" algn="bl">
                    <a:prstClr val="aliceBlue">
                      <a:alpha val="80000"/>
                    </a:prstClr>
                  </a:outerShdw>
                </a:effectLst>
                <a:latin typeface="Cambria"/>
                <a:ea typeface="+mj-ea"/>
                <a:cs typeface="+mj-cs"/>
              </a:rPr>
              <a:t>İSTAC HAKKINDA</a:t>
            </a:r>
            <a:endParaRPr lang="tr-TR" sz="3200" b="1" i="0" baseline="0" dirty="0">
              <a:solidFill>
                <a:srgbClr val="A85229"/>
              </a:solidFill>
              <a:effectLst>
                <a:outerShdw blurRad="38100" dist="25400" dir="18900000" algn="bl">
                  <a:prstClr val="aliceBlue">
                    <a:alpha val="80000"/>
                  </a:prstClr>
                </a:outerShdw>
              </a:effectLst>
              <a:latin typeface="Cambria"/>
              <a:ea typeface="+mj-ea"/>
              <a:cs typeface="+mj-cs"/>
            </a:endParaRPr>
          </a:p>
        </p:txBody>
      </p:sp>
      <p:sp>
        <p:nvSpPr>
          <p:cNvPr id="4" name="İçerik Yer Tutucusu 3"/>
          <p:cNvSpPr>
            <a:spLocks noGrp="1"/>
          </p:cNvSpPr>
          <p:nvPr>
            <p:ph idx="1"/>
          </p:nvPr>
        </p:nvSpPr>
        <p:spPr>
          <a:xfrm>
            <a:off x="1" y="831272"/>
            <a:ext cx="11870574" cy="5112328"/>
          </a:xfrm>
        </p:spPr>
        <p:txBody>
          <a:bodyPr>
            <a:noAutofit/>
          </a:bodyPr>
          <a:lstStyle/>
          <a:p>
            <a:pPr algn="just"/>
            <a:r>
              <a:rPr lang="tr-TR" sz="1600" dirty="0">
                <a:solidFill>
                  <a:srgbClr val="555658"/>
                </a:solidFill>
                <a:latin typeface="Times New Roman" panose="02020603050405020304" pitchFamily="18" charset="0"/>
                <a:cs typeface="Times New Roman" panose="02020603050405020304" pitchFamily="18" charset="0"/>
              </a:rPr>
              <a:t>İstanbul Tahkim Merkezi (ISTAC), gerek Türkiye’deki gerekse yurtdışındaki ticari aktörler arasındaki uyuşmazlıkların çözümlenmesi için tahkim ve arabuluculuk hizmeti sunan, bağımsız, tarafsız ve özerk bir kurumdur. İstanbul Tahkim Merkezi, herhangi bir üyelik şartı aramaksızın uyuşmazlık çözümü konusunda tüm taraflara hizmet vermektedir.</a:t>
            </a:r>
          </a:p>
          <a:p>
            <a:pPr algn="just"/>
            <a:r>
              <a:rPr lang="tr-TR" sz="1600" dirty="0">
                <a:solidFill>
                  <a:srgbClr val="555658"/>
                </a:solidFill>
                <a:latin typeface="Times New Roman" panose="02020603050405020304" pitchFamily="18" charset="0"/>
                <a:cs typeface="Times New Roman" panose="02020603050405020304" pitchFamily="18" charset="0"/>
              </a:rPr>
              <a:t>Modern tahkim ve </a:t>
            </a:r>
            <a:r>
              <a:rPr lang="tr-TR" sz="1600" dirty="0" err="1">
                <a:solidFill>
                  <a:srgbClr val="555658"/>
                </a:solidFill>
                <a:latin typeface="Times New Roman" panose="02020603050405020304" pitchFamily="18" charset="0"/>
                <a:cs typeface="Times New Roman" panose="02020603050405020304" pitchFamily="18" charset="0"/>
              </a:rPr>
              <a:t>arabuculuk</a:t>
            </a:r>
            <a:r>
              <a:rPr lang="tr-TR" sz="1600" dirty="0">
                <a:solidFill>
                  <a:srgbClr val="555658"/>
                </a:solidFill>
                <a:latin typeface="Times New Roman" panose="02020603050405020304" pitchFamily="18" charset="0"/>
                <a:cs typeface="Times New Roman" panose="02020603050405020304" pitchFamily="18" charset="0"/>
              </a:rPr>
              <a:t> kuralları gözetilerek hazırlanan İstanbul Tahkim Merkezi Tahkim ve Arabuluculuk Kuralları, 26 Ekim 2015 tarihinde yürürlüğe girmiştir. Çağdaş ve yenilikçi düzenlemeler barındıran Kurallar, tahkim ve arabuluculuk süreçlerinin güncel ihtiyaçlarına cevap verecek niteliktedir. Tahkim Kuralları, Seri Tahkim, Acil Durum Hakemi ve ad hoc tahkimlerde hakem atanmasına ilişkin modern düzenlemeler barındırmaktadır. İstanbul Tahkim Merkezi hakem kararları nihai ve bağlayıcı olup, dünyanın her yerinde icra edilme gücüne sahiptir.</a:t>
            </a:r>
          </a:p>
          <a:p>
            <a:pPr algn="just"/>
            <a:r>
              <a:rPr lang="tr-TR" sz="1600" dirty="0">
                <a:solidFill>
                  <a:srgbClr val="555658"/>
                </a:solidFill>
                <a:latin typeface="Times New Roman" panose="02020603050405020304" pitchFamily="18" charset="0"/>
                <a:cs typeface="Times New Roman" panose="02020603050405020304" pitchFamily="18" charset="0"/>
              </a:rPr>
              <a:t>İstanbul Tahkim Merkezi, Milli ve Milletlerarası Tahkim Divanları ile </a:t>
            </a:r>
            <a:r>
              <a:rPr lang="tr-TR" sz="1600" dirty="0" err="1">
                <a:solidFill>
                  <a:srgbClr val="555658"/>
                </a:solidFill>
                <a:latin typeface="Times New Roman" panose="02020603050405020304" pitchFamily="18" charset="0"/>
                <a:cs typeface="Times New Roman" panose="02020603050405020304" pitchFamily="18" charset="0"/>
              </a:rPr>
              <a:t>Sekretarya’dan</a:t>
            </a:r>
            <a:r>
              <a:rPr lang="tr-TR" sz="1600" dirty="0">
                <a:solidFill>
                  <a:srgbClr val="555658"/>
                </a:solidFill>
                <a:latin typeface="Times New Roman" panose="02020603050405020304" pitchFamily="18" charset="0"/>
                <a:cs typeface="Times New Roman" panose="02020603050405020304" pitchFamily="18" charset="0"/>
              </a:rPr>
              <a:t> oluşmaktadır. Tahkim Divanları, tahkim yargılamasının en etkin şekilde sürdürülebilmesini temin etmektedir. Milletlerarası Tahkim Divanı, çoğunluğu yabancı, dünya çapında üne sahip prestijli hukukçulardan oluşmaktadır. İstanbul Tahkim Merkezi Sekretaryası ise </a:t>
            </a:r>
            <a:r>
              <a:rPr lang="tr-TR" sz="1600" dirty="0" err="1">
                <a:solidFill>
                  <a:srgbClr val="555658"/>
                </a:solidFill>
                <a:latin typeface="Times New Roman" panose="02020603050405020304" pitchFamily="18" charset="0"/>
                <a:cs typeface="Times New Roman" panose="02020603050405020304" pitchFamily="18" charset="0"/>
              </a:rPr>
              <a:t>Kurallar’da</a:t>
            </a:r>
            <a:r>
              <a:rPr lang="tr-TR" sz="1600" dirty="0">
                <a:solidFill>
                  <a:srgbClr val="555658"/>
                </a:solidFill>
                <a:latin typeface="Times New Roman" panose="02020603050405020304" pitchFamily="18" charset="0"/>
                <a:cs typeface="Times New Roman" panose="02020603050405020304" pitchFamily="18" charset="0"/>
              </a:rPr>
              <a:t> belirtilen görevleri yerine getirmenin yanı sıra, taraflar, taraf vekilleri, hakemler ve yargılamaya katılan diğer kişilerin yargılama ile ilgili her türlü sorusuna cevap vermeye hazırdır.</a:t>
            </a:r>
          </a:p>
          <a:p>
            <a:pPr algn="just"/>
            <a:r>
              <a:rPr lang="tr-TR" sz="1600" dirty="0">
                <a:solidFill>
                  <a:srgbClr val="555658"/>
                </a:solidFill>
                <a:latin typeface="Times New Roman" panose="02020603050405020304" pitchFamily="18" charset="0"/>
                <a:cs typeface="Times New Roman" panose="02020603050405020304" pitchFamily="18" charset="0"/>
              </a:rPr>
              <a:t>Uyuşmazlıkların uzman kişilerce en etkin şekilde, tarafsız, esnek ve gizlilik içerisinde çözümlenmesi amacıyla milletlerarası standartlarda hizmet sunan İstanbul Tahkim Merkezi Kuralları uyarınca davaların, devlet mahkemelerine kıyasla çok daha kısa sürede ve çok daha az masrafla sonuçlandırılması mümkündür.</a:t>
            </a:r>
          </a:p>
          <a:p>
            <a:pPr algn="just"/>
            <a:r>
              <a:rPr lang="tr-TR" sz="1600" dirty="0">
                <a:solidFill>
                  <a:srgbClr val="555658"/>
                </a:solidFill>
                <a:latin typeface="Times New Roman" panose="02020603050405020304" pitchFamily="18" charset="0"/>
                <a:cs typeface="Times New Roman" panose="02020603050405020304" pitchFamily="18" charset="0"/>
              </a:rPr>
              <a:t>İstanbul Tahkim Merkezi, Türkiye’nin köprü konumunda olduğu Avrupa, Asya, Orta Doğu ve Afrika arasındaki büyüyen ticaret açısından milletlerarası standartlarda alternatifi olmayan bir yargılama hizmeti sunmaktadır</a:t>
            </a:r>
            <a:r>
              <a:rPr lang="tr-TR" sz="1600" dirty="0" smtClean="0">
                <a:solidFill>
                  <a:srgbClr val="555658"/>
                </a:solidFill>
                <a:latin typeface="Times New Roman" panose="02020603050405020304" pitchFamily="18" charset="0"/>
                <a:cs typeface="Times New Roman" panose="02020603050405020304" pitchFamily="18" charset="0"/>
              </a:rPr>
              <a:t>.</a:t>
            </a:r>
            <a:endParaRPr lang="tr-TR" sz="1600" dirty="0">
              <a:solidFill>
                <a:srgbClr val="55565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247793"/>
            <a:ext cx="9601200" cy="633153"/>
          </a:xfrm>
        </p:spPr>
        <p:txBody>
          <a:bodyPr/>
          <a:lstStyle/>
          <a:p>
            <a:r>
              <a:rPr lang="tr-TR" dirty="0" smtClean="0"/>
              <a:t>TAHKİM</a:t>
            </a:r>
            <a:endParaRPr lang="tr-TR" dirty="0"/>
          </a:p>
        </p:txBody>
      </p:sp>
      <p:sp>
        <p:nvSpPr>
          <p:cNvPr id="3" name="İçerik Yer Tutucusu 2"/>
          <p:cNvSpPr>
            <a:spLocks noGrp="1"/>
          </p:cNvSpPr>
          <p:nvPr>
            <p:ph idx="1"/>
          </p:nvPr>
        </p:nvSpPr>
        <p:spPr>
          <a:xfrm>
            <a:off x="401445" y="880946"/>
            <a:ext cx="11619570" cy="5062654"/>
          </a:xfrm>
        </p:spPr>
        <p:txBody>
          <a:bodyPr>
            <a:noAutofit/>
          </a:bodyPr>
          <a:lstStyle/>
          <a:p>
            <a:r>
              <a:rPr lang="tr-TR" sz="1200" dirty="0">
                <a:latin typeface="Times New Roman" panose="02020603050405020304" pitchFamily="18" charset="0"/>
                <a:cs typeface="Times New Roman" panose="02020603050405020304" pitchFamily="18" charset="0"/>
              </a:rPr>
              <a:t>Tahkim, taraflar arasındaki uyuşmazlıkların devlet mahkemeleri yerine hakem adı verilen kimseler aracılığı ile nihai olarak çözümlenmesidir.</a:t>
            </a:r>
          </a:p>
          <a:p>
            <a:r>
              <a:rPr lang="tr-TR" sz="1200" dirty="0">
                <a:latin typeface="Times New Roman" panose="02020603050405020304" pitchFamily="18" charset="0"/>
                <a:cs typeface="Times New Roman" panose="02020603050405020304" pitchFamily="18" charset="0"/>
              </a:rPr>
              <a:t>İstanbul Tahkim Merkezi, gerek Türkiye’deki gerekse yurtdışındaki ticari aktörler arasındaki uyuşmazlıkların kurumsal tahkim yoluyla bağlayıcı, nihai ve icra edilebilir olarak çözümlenmesi için yargılama hizmeti sunmaktadır. Tarafların, aralarındaki doğmuş veya doğabilecek uyuşmazlıkların İstanbul Tahkim Merkezi Tahkim Kuralları uyarınca tahkimde çözümleneceği hakkında anlaşmaları yeterlidir.</a:t>
            </a:r>
          </a:p>
          <a:p>
            <a:r>
              <a:rPr lang="tr-TR" sz="1200" dirty="0">
                <a:latin typeface="Times New Roman" panose="02020603050405020304" pitchFamily="18" charset="0"/>
                <a:cs typeface="Times New Roman" panose="02020603050405020304" pitchFamily="18" charset="0"/>
              </a:rPr>
              <a:t>İstanbul Tahkim Merkezi,</a:t>
            </a:r>
            <a:r>
              <a:rPr lang="tr-TR" sz="1200" b="1" dirty="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ticari hayatın ihtiyaçlarına cevap </a:t>
            </a:r>
            <a:r>
              <a:rPr lang="tr-TR" sz="1200" dirty="0" smtClean="0">
                <a:latin typeface="Times New Roman" panose="02020603050405020304" pitchFamily="18" charset="0"/>
                <a:cs typeface="Times New Roman" panose="02020603050405020304" pitchFamily="18" charset="0"/>
              </a:rPr>
              <a:t>veren, hızlı, uzmanlaşmış, </a:t>
            </a:r>
            <a:r>
              <a:rPr lang="tr-TR" sz="1200" dirty="0" err="1" smtClean="0">
                <a:latin typeface="Times New Roman" panose="02020603050405020304" pitchFamily="18" charset="0"/>
                <a:cs typeface="Times New Roman" panose="02020603050405020304" pitchFamily="18" charset="0"/>
              </a:rPr>
              <a:t>esnek,devlet</a:t>
            </a:r>
            <a:r>
              <a:rPr lang="tr-TR" sz="1200" dirty="0" smtClean="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mahkemelerine göre çok daha az masraflı bir yargılama hizmeti sunmaktadır.</a:t>
            </a:r>
          </a:p>
          <a:p>
            <a:r>
              <a:rPr lang="tr-TR" sz="1200" dirty="0">
                <a:latin typeface="Times New Roman" panose="02020603050405020304" pitchFamily="18" charset="0"/>
                <a:cs typeface="Times New Roman" panose="02020603050405020304" pitchFamily="18" charset="0"/>
              </a:rPr>
              <a:t>İstanbul Tahkim Merkezi Tahkimi, uyuşmazlıkların devlet mahkemelerine göre daha hızlı ve etkin bir şekilde çözümlenmesini sağlar. İstanbul Tahkim Merkezi Tahkimi sonucunda verilen hakem kararları, tıpkı mahkeme kararları gibi icra daireleri vasıtasıyla icra edilirler. Hakem kararlarının, temyize gidilmeksizin derhal icrası söz konusudur.</a:t>
            </a:r>
          </a:p>
          <a:p>
            <a:r>
              <a:rPr lang="tr-TR" sz="1200" dirty="0">
                <a:latin typeface="Times New Roman" panose="02020603050405020304" pitchFamily="18" charset="0"/>
                <a:cs typeface="Times New Roman" panose="02020603050405020304" pitchFamily="18" charset="0"/>
              </a:rPr>
              <a:t>İstanbul Tahkim Merkezi Tahkimi, satım, dağıtım, inşaat, finans, şirketler hukuku gibi taraflar arasındaki uyuşmazlığın doğduğu alanda uzmanlaşmış, hakem adı verilen kişi veya kişilerce çözümlenmesini sağlamaktadır. Taraflar, uzman hakem veya hakemleri serbestçe seçebilirler.</a:t>
            </a:r>
          </a:p>
          <a:p>
            <a:r>
              <a:rPr lang="tr-TR" sz="1200" dirty="0">
                <a:latin typeface="Times New Roman" panose="02020603050405020304" pitchFamily="18" charset="0"/>
                <a:cs typeface="Times New Roman" panose="02020603050405020304" pitchFamily="18" charset="0"/>
              </a:rPr>
              <a:t>İstanbul Tahkim Merkezi Tahkimi, devlet mahkemelerinden daha esnek bir yargılama hizmeti sunmaktadır. Tahkim usulü, taraflarca ve hakemlerce, uyuşmazlığın özelliğine göre, tarafların adil yargılanma hakkı ihlal edilmeden şekillendirilebilir. Böylelikle uyuşmazlığın çok daha ayrıntılı bir şekilde ele alınarak, çok daha iyi bir şekilde açıklığa kavuşturulması sağlanabilir. İstanbul Tahkim Merkezi Tahkim Kuralları </a:t>
            </a:r>
            <a:r>
              <a:rPr lang="tr-TR" sz="1200" dirty="0" err="1">
                <a:latin typeface="Times New Roman" panose="02020603050405020304" pitchFamily="18" charset="0"/>
                <a:cs typeface="Times New Roman" panose="02020603050405020304" pitchFamily="18" charset="0"/>
              </a:rPr>
              <a:t>usuli</a:t>
            </a:r>
            <a:r>
              <a:rPr lang="tr-TR" sz="1200" dirty="0">
                <a:latin typeface="Times New Roman" panose="02020603050405020304" pitchFamily="18" charset="0"/>
                <a:cs typeface="Times New Roman" panose="02020603050405020304" pitchFamily="18" charset="0"/>
              </a:rPr>
              <a:t> zaman çizelgesi sayesinde taraflara her aşaması öngörülebilen bir yargılama sunar.</a:t>
            </a:r>
          </a:p>
          <a:p>
            <a:r>
              <a:rPr lang="tr-TR" sz="1200" dirty="0">
                <a:latin typeface="Times New Roman" panose="02020603050405020304" pitchFamily="18" charset="0"/>
                <a:cs typeface="Times New Roman" panose="02020603050405020304" pitchFamily="18" charset="0"/>
              </a:rPr>
              <a:t>İstanbul Tahkim Merkezi Tahkimi, devlet yargısından farklı olarak aleni değildir. Böylelikle tahkimle ilgisi olmayan kişilerin, uyuşmazlık ve uyuşmazlığın neticesi hakkında bilgi sahibi olmaları engellenebilir.</a:t>
            </a:r>
          </a:p>
          <a:p>
            <a:r>
              <a:rPr lang="tr-TR" sz="1200" dirty="0">
                <a:latin typeface="Times New Roman" panose="02020603050405020304" pitchFamily="18" charset="0"/>
                <a:cs typeface="Times New Roman" panose="02020603050405020304" pitchFamily="18" charset="0"/>
              </a:rPr>
              <a:t>İstanbul Tahkim Merkezi Tahkimi, uyuşmazlıkların devlet mahkemelerine göre çok daha az masrafla çözümlenmesini sağlar. İstanbul Tahkim Merkezi Tahkim Kurallarına göre verilen hakem kararları, İstanbul Tahkim Merkezi Tahkim Divanı’nın onayına sunulmaz.</a:t>
            </a:r>
          </a:p>
          <a:p>
            <a:r>
              <a:rPr lang="tr-TR" sz="1200" dirty="0">
                <a:latin typeface="Times New Roman" panose="02020603050405020304" pitchFamily="18" charset="0"/>
                <a:cs typeface="Times New Roman" panose="02020603050405020304" pitchFamily="18" charset="0"/>
              </a:rPr>
              <a:t>UNCITRAL Model Kanunu uyarınca hazırlanmış 4686 sayılı Milletlerarası Tahkim Kanunu ile 1958 tarihli New York Sözleşmesi ve 1961 tarihli Cenevre-Avrupa Sözleşmesi’ne taraf olan Türkiye, milletlerarası bir tahkim için gerekli tüm hukuki düzenlemelere sahiptir.</a:t>
            </a:r>
          </a:p>
        </p:txBody>
      </p:sp>
    </p:spTree>
    <p:extLst>
      <p:ext uri="{BB962C8B-B14F-4D97-AF65-F5344CB8AC3E}">
        <p14:creationId xmlns:p14="http://schemas.microsoft.com/office/powerpoint/2010/main" val="216378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381000"/>
            <a:ext cx="9601200" cy="856785"/>
          </a:xfrm>
        </p:spPr>
        <p:txBody>
          <a:bodyPr>
            <a:normAutofit fontScale="90000"/>
          </a:bodyPr>
          <a:lstStyle/>
          <a:p>
            <a:r>
              <a:rPr lang="tr-TR" dirty="0">
                <a:effectLst/>
              </a:rPr>
              <a:t>Arabuluculuk</a:t>
            </a:r>
            <a:br>
              <a:rPr lang="tr-TR" dirty="0">
                <a:effectLst/>
              </a:rPr>
            </a:br>
            <a:endParaRPr lang="tr-TR" dirty="0"/>
          </a:p>
        </p:txBody>
      </p:sp>
      <p:sp>
        <p:nvSpPr>
          <p:cNvPr id="3" name="İçerik Yer Tutucusu 2"/>
          <p:cNvSpPr>
            <a:spLocks noGrp="1"/>
          </p:cNvSpPr>
          <p:nvPr>
            <p:ph idx="1"/>
          </p:nvPr>
        </p:nvSpPr>
        <p:spPr>
          <a:xfrm>
            <a:off x="100361" y="814039"/>
            <a:ext cx="11731083" cy="5129561"/>
          </a:xfrm>
        </p:spPr>
        <p:txBody>
          <a:bodyPr/>
          <a:lstStyle/>
          <a:p>
            <a:r>
              <a:rPr lang="tr-TR" dirty="0"/>
              <a:t>Arabuluculuk, taraflar arasındaki uyuşmazlıkların dostane yollarla çözümlenmesini sağlayan alternatif uyuşmazlık çözüm yoludur.</a:t>
            </a:r>
            <a:br>
              <a:rPr lang="tr-TR" dirty="0"/>
            </a:br>
            <a:r>
              <a:rPr lang="tr-TR" dirty="0"/>
              <a:t>İstanbul Tahkim Merkezi, Arabuluculuk Kuralları uyarınca Merkez nezdinde arabuluculuk hizmeti sunmaktadır.</a:t>
            </a:r>
            <a:br>
              <a:rPr lang="tr-TR" dirty="0"/>
            </a:br>
            <a:r>
              <a:rPr lang="tr-TR" dirty="0"/>
              <a:t>İstanbul Tahkim Merkezi Arabuluculuk Kuralları gerek Türkiye’deki gerekse yurtdışında tarafların, devlet mahkemeleri veya tahkimden önce aralarındaki uyuşmazlıkları etkili bir şekilde, dostane yollarla çözüme kavuşturmalarını sağlar. Böylelikle daha kısa sürede, çok daha az masrafla taraflar arasındaki uyuşmazlıkların anlaşmayla çözümlenmesi mümkündür.</a:t>
            </a:r>
            <a:br>
              <a:rPr lang="tr-TR" dirty="0"/>
            </a:br>
            <a:r>
              <a:rPr lang="tr-TR" dirty="0"/>
              <a:t>İstanbul Tahkim Merkezi nezdinde arabuluculuk hizmetinden faydalanacak taraflar arasında İstanbul Tahkim Merkezi Arabuluculuk </a:t>
            </a:r>
            <a:r>
              <a:rPr lang="tr-TR" dirty="0" err="1"/>
              <a:t>Kuralları’na</a:t>
            </a:r>
            <a:r>
              <a:rPr lang="tr-TR" dirty="0"/>
              <a:t> atıf yapan bir arabuluculuk sözleşmesi bulunabileceği gibi; tarafların gönüllü olarak da Merkez nezdinden arabuluculuk sürecini başlatmaları mümkündür.</a:t>
            </a:r>
          </a:p>
        </p:txBody>
      </p:sp>
    </p:spTree>
    <p:extLst>
      <p:ext uri="{BB962C8B-B14F-4D97-AF65-F5344CB8AC3E}">
        <p14:creationId xmlns:p14="http://schemas.microsoft.com/office/powerpoint/2010/main" val="394138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effectLst/>
              </a:rPr>
              <a:t>Genç ISTAC</a:t>
            </a:r>
            <a:br>
              <a:rPr lang="tr-TR" dirty="0">
                <a:effectLst/>
              </a:rPr>
            </a:br>
            <a:endParaRPr lang="tr-TR" dirty="0"/>
          </a:p>
        </p:txBody>
      </p:sp>
      <p:sp>
        <p:nvSpPr>
          <p:cNvPr id="3" name="İçerik Yer Tutucusu 2"/>
          <p:cNvSpPr>
            <a:spLocks noGrp="1"/>
          </p:cNvSpPr>
          <p:nvPr>
            <p:ph idx="1"/>
          </p:nvPr>
        </p:nvSpPr>
        <p:spPr>
          <a:xfrm>
            <a:off x="1295400" y="1081668"/>
            <a:ext cx="9601200" cy="4861932"/>
          </a:xfrm>
        </p:spPr>
        <p:txBody>
          <a:bodyPr>
            <a:normAutofit fontScale="70000" lnSpcReduction="20000"/>
          </a:bodyPr>
          <a:lstStyle/>
          <a:p>
            <a:r>
              <a:rPr lang="tr-TR" b="1" dirty="0"/>
              <a:t>2015 yılında kurulan Genç ISTAC, Türkiye’de ve yurtdışında tahkim ve arabuluculuk alanlarında çalışan veya çalışmak isteyen, 40 yaş altı gençler arasında ulusal ve uluslararası alanda bir işbirliği ve iletişim platformudur.</a:t>
            </a:r>
          </a:p>
          <a:p>
            <a:r>
              <a:rPr lang="tr-TR" b="1" dirty="0"/>
              <a:t>Genç </a:t>
            </a:r>
            <a:r>
              <a:rPr lang="tr-TR" b="1" dirty="0" err="1"/>
              <a:t>ISTAC’ın</a:t>
            </a:r>
            <a:r>
              <a:rPr lang="tr-TR" b="1" dirty="0"/>
              <a:t> amaçları:</a:t>
            </a:r>
          </a:p>
          <a:p>
            <a:r>
              <a:rPr lang="tr-TR" b="1" dirty="0"/>
              <a:t>Tahkim ve arabuluculuğun etkin şekilde kavranması, tanıtılması ve yaygınlaştırılması</a:t>
            </a:r>
          </a:p>
          <a:p>
            <a:r>
              <a:rPr lang="tr-TR" b="1" dirty="0"/>
              <a:t>Genç uygulayıcılar arasında güçlü bir iletişim ağı oluşturulması, düzenlenecek aylık toplantılar ile üyeler arasındaki iletişimin kuvvetlendirilmesi</a:t>
            </a:r>
          </a:p>
          <a:p>
            <a:r>
              <a:rPr lang="tr-TR" b="1" dirty="0"/>
              <a:t>Alanında deneyimli avukat ve hakemler ile diğer uluslararası organizasyonların katılımıyla milli ve milletlerarası eğitim programları, konferanslar, sosyal etkinlikler düzenlenmesi</a:t>
            </a:r>
          </a:p>
          <a:p>
            <a:r>
              <a:rPr lang="tr-TR" b="1" dirty="0"/>
              <a:t>Kariyerlerinin başlangıcından itibaren üyelerini tahkim dünyasına hazırlaması ve kariyer fırsatları yaratması</a:t>
            </a:r>
          </a:p>
          <a:p>
            <a:r>
              <a:rPr lang="tr-TR" b="1" dirty="0"/>
              <a:t>İstanbul Tahkim Merkezi uyuşmazlık çözüm yöntemleri hakkında farkındalık yaratılması</a:t>
            </a:r>
          </a:p>
          <a:p>
            <a:r>
              <a:rPr lang="tr-TR" b="1" dirty="0"/>
              <a:t>Her yıl Türkçe ve İngilizce olmak üzere iki farklı farazi tahkim yarışması düzenlenerek tahkim uygulamasının teşvik edilmesidir.</a:t>
            </a:r>
          </a:p>
          <a:p>
            <a:r>
              <a:rPr lang="tr-TR" b="1" dirty="0"/>
              <a:t>Genç ISTAC, üyelik aidatı aranmaksızın tahkim veya arabuluculuk alanlarında faaliyette bulunmak isteyen Türk ve yabancı 40 yaş altı tüm gençlerin katılımına açıktır.</a:t>
            </a:r>
          </a:p>
          <a:p>
            <a:r>
              <a:rPr lang="tr-TR" b="1" dirty="0"/>
              <a:t>Genç ISTAC ile ilgili her türlü bilgiye, youngistac@istac.org.tr adresinden ulaşabilirsiniz.</a:t>
            </a:r>
          </a:p>
          <a:p>
            <a:endParaRPr lang="tr-TR" dirty="0"/>
          </a:p>
        </p:txBody>
      </p:sp>
    </p:spTree>
    <p:extLst>
      <p:ext uri="{BB962C8B-B14F-4D97-AF65-F5344CB8AC3E}">
        <p14:creationId xmlns:p14="http://schemas.microsoft.com/office/powerpoint/2010/main" val="274071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MEVZUAT</a:t>
            </a:r>
            <a:endParaRPr lang="tr-TR" dirty="0"/>
          </a:p>
        </p:txBody>
      </p:sp>
      <p:sp>
        <p:nvSpPr>
          <p:cNvPr id="3" name="İçerik Yer Tutucusu 2"/>
          <p:cNvSpPr>
            <a:spLocks noGrp="1"/>
          </p:cNvSpPr>
          <p:nvPr>
            <p:ph idx="1"/>
          </p:nvPr>
        </p:nvSpPr>
        <p:spPr/>
        <p:txBody>
          <a:bodyPr/>
          <a:lstStyle/>
          <a:p>
            <a:r>
              <a:rPr lang="tr-TR" dirty="0" smtClean="0"/>
              <a:t>6570 sayılı kanun</a:t>
            </a:r>
          </a:p>
          <a:p>
            <a:pPr marL="45720" indent="0">
              <a:buNone/>
            </a:pPr>
            <a:endParaRPr lang="tr-TR" dirty="0" smtClean="0"/>
          </a:p>
          <a:p>
            <a:pPr marL="45720" indent="0">
              <a:buNone/>
            </a:pPr>
            <a:endParaRPr lang="tr-TR" dirty="0"/>
          </a:p>
          <a:p>
            <a:pPr marL="45720" indent="0">
              <a:buNone/>
            </a:pPr>
            <a:endParaRPr lang="tr-TR" dirty="0"/>
          </a:p>
        </p:txBody>
      </p:sp>
      <p:sp>
        <p:nvSpPr>
          <p:cNvPr id="4" name="AutoShape 2" descr="https://istac.org.tr/wp-content/themes/istac/images/logo2.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Dikdörtgen 4"/>
          <p:cNvSpPr/>
          <p:nvPr/>
        </p:nvSpPr>
        <p:spPr>
          <a:xfrm>
            <a:off x="1464527" y="2405089"/>
            <a:ext cx="9432072" cy="2031325"/>
          </a:xfrm>
          <a:prstGeom prst="rect">
            <a:avLst/>
          </a:prstGeom>
        </p:spPr>
        <p:txBody>
          <a:bodyPr wrap="square">
            <a:spAutoFit/>
          </a:bodyPr>
          <a:lstStyle/>
          <a:p>
            <a:endParaRPr lang="tr-TR" dirty="0" smtClean="0"/>
          </a:p>
          <a:p>
            <a:endParaRPr lang="tr-TR" dirty="0"/>
          </a:p>
          <a:p>
            <a:endParaRPr lang="tr-TR" dirty="0" smtClean="0"/>
          </a:p>
          <a:p>
            <a:endParaRPr lang="tr-TR" b="1" dirty="0"/>
          </a:p>
          <a:p>
            <a:r>
              <a:rPr lang="tr-TR" b="1" dirty="0" smtClean="0"/>
              <a:t>Konu </a:t>
            </a:r>
            <a:r>
              <a:rPr lang="tr-TR" b="1" dirty="0"/>
              <a:t>: İstanbul Tahkim Merkezi (ISTAC)</a:t>
            </a:r>
          </a:p>
          <a:p>
            <a:r>
              <a:rPr lang="tr-TR" b="1" dirty="0" smtClean="0"/>
              <a:t>BAŞBAKANLIK GENELGESİ</a:t>
            </a:r>
            <a:endParaRPr lang="tr-TR" b="1" dirty="0"/>
          </a:p>
          <a:p>
            <a:r>
              <a:rPr lang="tr-TR" b="1" dirty="0" smtClean="0"/>
              <a:t>2016/25</a:t>
            </a:r>
            <a:endParaRPr lang="tr-TR" b="1" dirty="0"/>
          </a:p>
        </p:txBody>
      </p:sp>
      <p:graphicFrame>
        <p:nvGraphicFramePr>
          <p:cNvPr id="6" name="Tablo 5"/>
          <p:cNvGraphicFramePr>
            <a:graphicFrameLocks noGrp="1"/>
          </p:cNvGraphicFramePr>
          <p:nvPr>
            <p:extLst>
              <p:ext uri="{D42A27DB-BD31-4B8C-83A1-F6EECF244321}">
                <p14:modId xmlns:p14="http://schemas.microsoft.com/office/powerpoint/2010/main" val="1701235893"/>
              </p:ext>
            </p:extLst>
          </p:nvPr>
        </p:nvGraphicFramePr>
        <p:xfrm>
          <a:off x="1295400" y="2138547"/>
          <a:ext cx="9601199" cy="533095"/>
        </p:xfrm>
        <a:graphic>
          <a:graphicData uri="http://schemas.openxmlformats.org/drawingml/2006/table">
            <a:tbl>
              <a:tblPr firstRow="1" firstCol="1" bandRow="1">
                <a:tableStyleId>{9DCAF9ED-07DC-4A11-8D7F-57B35C25682E}</a:tableStyleId>
              </a:tblPr>
              <a:tblGrid>
                <a:gridCol w="3201856"/>
                <a:gridCol w="3201856"/>
                <a:gridCol w="3197487"/>
              </a:tblGrid>
              <a:tr h="201295">
                <a:tc>
                  <a:txBody>
                    <a:bodyPr/>
                    <a:lstStyle/>
                    <a:p>
                      <a:pPr>
                        <a:lnSpc>
                          <a:spcPct val="107000"/>
                        </a:lnSpc>
                        <a:spcAft>
                          <a:spcPts val="0"/>
                        </a:spcAft>
                      </a:pPr>
                      <a:r>
                        <a:rPr lang="tr-TR" sz="1400" dirty="0">
                          <a:effectLst/>
                        </a:rPr>
                        <a:t>29Kasım 2014  CUMARTESİ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Resmî Gazete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tr-TR" sz="1400">
                          <a:effectLst/>
                        </a:rPr>
                        <a:t>Sayı : 29190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4800">
                <a:tc gridSpan="3">
                  <a:txBody>
                    <a:bodyPr/>
                    <a:lstStyle/>
                    <a:p>
                      <a:pPr algn="ctr">
                        <a:lnSpc>
                          <a:spcPct val="107000"/>
                        </a:lnSpc>
                        <a:spcAft>
                          <a:spcPts val="0"/>
                        </a:spcAft>
                      </a:pPr>
                      <a:r>
                        <a:rPr lang="tr-TR" sz="1400" dirty="0">
                          <a:effectLst/>
                        </a:rPr>
                        <a:t>KANUN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r>
            </a:tbl>
          </a:graphicData>
        </a:graphic>
      </p:graphicFrame>
      <p:pic>
        <p:nvPicPr>
          <p:cNvPr id="7" name="Resim 6"/>
          <p:cNvPicPr>
            <a:picLocks noChangeAspect="1"/>
          </p:cNvPicPr>
          <p:nvPr/>
        </p:nvPicPr>
        <p:blipFill>
          <a:blip r:embed="rId2"/>
          <a:stretch>
            <a:fillRect/>
          </a:stretch>
        </p:blipFill>
        <p:spPr>
          <a:xfrm>
            <a:off x="1295400" y="4618040"/>
            <a:ext cx="9989664" cy="1143933"/>
          </a:xfrm>
          <a:prstGeom prst="rect">
            <a:avLst/>
          </a:prstGeom>
        </p:spPr>
      </p:pic>
    </p:spTree>
    <p:extLst>
      <p:ext uri="{BB962C8B-B14F-4D97-AF65-F5344CB8AC3E}">
        <p14:creationId xmlns:p14="http://schemas.microsoft.com/office/powerpoint/2010/main" val="376181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Tahkim dava süreleri</a:t>
            </a:r>
            <a:endParaRPr lang="tr-TR" dirty="0"/>
          </a:p>
        </p:txBody>
      </p:sp>
      <p:sp>
        <p:nvSpPr>
          <p:cNvPr id="3" name="İçerik Yer Tutucusu 2"/>
          <p:cNvSpPr>
            <a:spLocks noGrp="1"/>
          </p:cNvSpPr>
          <p:nvPr>
            <p:ph idx="1"/>
          </p:nvPr>
        </p:nvSpPr>
        <p:spPr/>
        <p:txBody>
          <a:bodyPr/>
          <a:lstStyle/>
          <a:p>
            <a:r>
              <a:rPr lang="tr-TR" dirty="0"/>
              <a:t>Uyuşmazlıkların çözümü :3 ayda çözülecek(300 </a:t>
            </a:r>
            <a:r>
              <a:rPr lang="tr-TR" dirty="0" smtClean="0"/>
              <a:t>bin TL’nin </a:t>
            </a:r>
            <a:r>
              <a:rPr lang="tr-TR" dirty="0"/>
              <a:t>altında ise)</a:t>
            </a:r>
          </a:p>
          <a:p>
            <a:r>
              <a:rPr lang="tr-TR" dirty="0"/>
              <a:t>Uyuşmazlıkların çözümü :6 ayda çözülecek(300 TL’nin üstünde ise)</a:t>
            </a:r>
          </a:p>
          <a:p>
            <a:endParaRPr lang="tr-TR" dirty="0"/>
          </a:p>
          <a:p>
            <a:endParaRPr lang="tr-TR" dirty="0"/>
          </a:p>
        </p:txBody>
      </p:sp>
    </p:spTree>
    <p:extLst>
      <p:ext uri="{BB962C8B-B14F-4D97-AF65-F5344CB8AC3E}">
        <p14:creationId xmlns:p14="http://schemas.microsoft.com/office/powerpoint/2010/main" val="71850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title" idx="4294967295"/>
          </p:nvPr>
        </p:nvSpPr>
        <p:spPr>
          <a:xfrm>
            <a:off x="1391477" y="182712"/>
            <a:ext cx="10561173" cy="1143000"/>
          </a:xfrm>
          <a:prstGeom prst="rect">
            <a:avLst/>
          </a:prstGeom>
        </p:spPr>
        <p:txBody>
          <a:bodyPr>
            <a:normAutofit/>
          </a:bodyPr>
          <a:lstStyle/>
          <a:p>
            <a:r>
              <a:rPr lang="tr-TR" sz="4500" b="1" dirty="0" smtClean="0"/>
              <a:t>Pahalı Olmayan Yargılama </a:t>
            </a:r>
            <a:endParaRPr sz="4500" b="1" dirty="0"/>
          </a:p>
        </p:txBody>
      </p:sp>
      <p:pic>
        <p:nvPicPr>
          <p:cNvPr id="5" name="Picture 4" descr="LOGO T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0256" y="5970486"/>
            <a:ext cx="3791744" cy="887514"/>
          </a:xfrm>
          <a:prstGeom prst="rect">
            <a:avLst/>
          </a:prstGeom>
        </p:spPr>
      </p:pic>
      <p:pic>
        <p:nvPicPr>
          <p:cNvPr id="3" name="Resim 2"/>
          <p:cNvPicPr>
            <a:picLocks noChangeAspect="1"/>
          </p:cNvPicPr>
          <p:nvPr/>
        </p:nvPicPr>
        <p:blipFill>
          <a:blip r:embed="rId3"/>
          <a:stretch>
            <a:fillRect/>
          </a:stretch>
        </p:blipFill>
        <p:spPr>
          <a:xfrm>
            <a:off x="1391477" y="1699122"/>
            <a:ext cx="8331377" cy="3352381"/>
          </a:xfrm>
          <a:prstGeom prst="rect">
            <a:avLst/>
          </a:prstGeom>
        </p:spPr>
      </p:pic>
    </p:spTree>
    <p:extLst>
      <p:ext uri="{BB962C8B-B14F-4D97-AF65-F5344CB8AC3E}">
        <p14:creationId xmlns:p14="http://schemas.microsoft.com/office/powerpoint/2010/main" val="391218386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title"/>
          </p:nvPr>
        </p:nvSpPr>
        <p:spPr>
          <a:xfrm>
            <a:off x="1295467" y="260649"/>
            <a:ext cx="10272889" cy="1171599"/>
          </a:xfrm>
          <a:prstGeom prst="rect">
            <a:avLst/>
          </a:prstGeom>
        </p:spPr>
        <p:txBody>
          <a:bodyPr>
            <a:normAutofit/>
          </a:bodyPr>
          <a:lstStyle/>
          <a:p>
            <a:r>
              <a:rPr lang="tr-TR" sz="4200" b="1" dirty="0" err="1" smtClean="0"/>
              <a:t>ISTAC’ta</a:t>
            </a:r>
            <a:r>
              <a:rPr lang="tr-TR" sz="4200" b="1" dirty="0" smtClean="0"/>
              <a:t> Yargılama Nasıl </a:t>
            </a:r>
            <a:r>
              <a:rPr lang="tr-TR" sz="4200" b="1" dirty="0"/>
              <a:t>B</a:t>
            </a:r>
            <a:r>
              <a:rPr lang="tr-TR" sz="4200" b="1" dirty="0" smtClean="0"/>
              <a:t>aşlar?</a:t>
            </a:r>
            <a:endParaRPr sz="4200" b="1" dirty="0"/>
          </a:p>
        </p:txBody>
      </p:sp>
      <p:sp>
        <p:nvSpPr>
          <p:cNvPr id="4" name="Rounded Rectangle 3"/>
          <p:cNvSpPr/>
          <p:nvPr/>
        </p:nvSpPr>
        <p:spPr>
          <a:xfrm>
            <a:off x="1725856" y="1484784"/>
            <a:ext cx="2208245" cy="25448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t>DAVACI</a:t>
            </a:r>
          </a:p>
          <a:p>
            <a:pPr marL="342900" indent="-342900">
              <a:buFont typeface="Arial" panose="020B0604020202020204" pitchFamily="34" charset="0"/>
              <a:buChar char="•"/>
            </a:pPr>
            <a:r>
              <a:rPr lang="tr-TR" sz="2000" dirty="0" smtClean="0"/>
              <a:t>Tahkim Talebi</a:t>
            </a:r>
          </a:p>
          <a:p>
            <a:pPr marL="342900" indent="-342900">
              <a:buFont typeface="Arial" panose="020B0604020202020204" pitchFamily="34" charset="0"/>
              <a:buChar char="•"/>
            </a:pPr>
            <a:r>
              <a:rPr lang="tr-TR" sz="2000" dirty="0" smtClean="0"/>
              <a:t>Hakem Seçimi</a:t>
            </a:r>
          </a:p>
          <a:p>
            <a:pPr marL="342900" indent="-342900">
              <a:buFont typeface="Arial" panose="020B0604020202020204" pitchFamily="34" charset="0"/>
              <a:buChar char="•"/>
            </a:pPr>
            <a:r>
              <a:rPr lang="tr-TR" sz="2000" dirty="0" smtClean="0"/>
              <a:t>Başvuru Harcı yatırır (300 TL)</a:t>
            </a:r>
            <a:endParaRPr lang="tr-TR" sz="2000" dirty="0"/>
          </a:p>
        </p:txBody>
      </p:sp>
      <p:sp>
        <p:nvSpPr>
          <p:cNvPr id="5" name="Rounded Rectangle 4"/>
          <p:cNvSpPr/>
          <p:nvPr/>
        </p:nvSpPr>
        <p:spPr>
          <a:xfrm>
            <a:off x="5231904" y="1700808"/>
            <a:ext cx="2304256" cy="172819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smtClean="0"/>
              <a:t>İSTANBUL TAHKİM MERKEZİ</a:t>
            </a:r>
            <a:endParaRPr lang="tr-TR" sz="2500" b="1" dirty="0"/>
          </a:p>
        </p:txBody>
      </p:sp>
      <p:sp>
        <p:nvSpPr>
          <p:cNvPr id="7" name="Rounded Rectangle 6"/>
          <p:cNvSpPr/>
          <p:nvPr/>
        </p:nvSpPr>
        <p:spPr>
          <a:xfrm>
            <a:off x="8976320" y="1484784"/>
            <a:ext cx="2208245" cy="2306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t>DAVALI</a:t>
            </a:r>
          </a:p>
          <a:p>
            <a:pPr marL="342900" indent="-342900">
              <a:buFont typeface="Arial" panose="020B0604020202020204" pitchFamily="34" charset="0"/>
              <a:buChar char="•"/>
            </a:pPr>
            <a:r>
              <a:rPr lang="tr-TR" sz="2000" dirty="0" smtClean="0"/>
              <a:t>Tahkim Talebine Cevap</a:t>
            </a:r>
          </a:p>
          <a:p>
            <a:pPr marL="342900" indent="-342900">
              <a:buFont typeface="Arial" panose="020B0604020202020204" pitchFamily="34" charset="0"/>
              <a:buChar char="•"/>
            </a:pPr>
            <a:r>
              <a:rPr lang="tr-TR" sz="2000" dirty="0" smtClean="0"/>
              <a:t>Hakem Seçimi</a:t>
            </a:r>
            <a:endParaRPr lang="tr-TR" sz="2000" dirty="0"/>
          </a:p>
        </p:txBody>
      </p:sp>
      <p:sp>
        <p:nvSpPr>
          <p:cNvPr id="8" name="Rounded Rectangle 7"/>
          <p:cNvSpPr/>
          <p:nvPr/>
        </p:nvSpPr>
        <p:spPr>
          <a:xfrm>
            <a:off x="4765768" y="4509120"/>
            <a:ext cx="3360373" cy="136815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HAKEM/HAKEM KURULUNUN</a:t>
            </a:r>
          </a:p>
          <a:p>
            <a:pPr algn="ctr"/>
            <a:r>
              <a:rPr lang="tr-TR" dirty="0" smtClean="0"/>
              <a:t>Göreve başlaması</a:t>
            </a:r>
          </a:p>
          <a:p>
            <a:pPr algn="ctr"/>
            <a:r>
              <a:rPr lang="tr-TR" dirty="0" smtClean="0"/>
              <a:t>Dosyanın hakem(</a:t>
            </a:r>
            <a:r>
              <a:rPr lang="tr-TR" dirty="0" err="1" smtClean="0"/>
              <a:t>lere</a:t>
            </a:r>
            <a:r>
              <a:rPr lang="tr-TR" dirty="0" smtClean="0"/>
              <a:t>)havalesi</a:t>
            </a:r>
            <a:endParaRPr lang="tr-TR" dirty="0"/>
          </a:p>
        </p:txBody>
      </p:sp>
      <p:sp>
        <p:nvSpPr>
          <p:cNvPr id="9" name="Right Arrow 8"/>
          <p:cNvSpPr/>
          <p:nvPr/>
        </p:nvSpPr>
        <p:spPr>
          <a:xfrm>
            <a:off x="4116985" y="2204864"/>
            <a:ext cx="98169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ight Arrow 9"/>
          <p:cNvSpPr/>
          <p:nvPr/>
        </p:nvSpPr>
        <p:spPr>
          <a:xfrm>
            <a:off x="7728182" y="2204864"/>
            <a:ext cx="1056117"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own Arrow 10"/>
          <p:cNvSpPr/>
          <p:nvPr/>
        </p:nvSpPr>
        <p:spPr>
          <a:xfrm>
            <a:off x="5999989" y="3645025"/>
            <a:ext cx="707131" cy="740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Picture 11" descr="LOGO T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4245" y="5948013"/>
            <a:ext cx="3887755" cy="909987"/>
          </a:xfrm>
          <a:prstGeom prst="rect">
            <a:avLst/>
          </a:prstGeom>
        </p:spPr>
      </p:pic>
      <p:sp>
        <p:nvSpPr>
          <p:cNvPr id="2" name="Left Arrow 1"/>
          <p:cNvSpPr/>
          <p:nvPr/>
        </p:nvSpPr>
        <p:spPr>
          <a:xfrm>
            <a:off x="7632171" y="2780928"/>
            <a:ext cx="1056117" cy="57606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90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Kurumsal kırmızı çizgi sunusu (geniş ekran)</Template>
  <TotalTime>0</TotalTime>
  <Words>728</Words>
  <Application>Microsoft Office PowerPoint</Application>
  <PresentationFormat>Geniş ekran</PresentationFormat>
  <Paragraphs>88</Paragraphs>
  <Slides>12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12</vt:i4>
      </vt:variant>
    </vt:vector>
  </HeadingPairs>
  <TitlesOfParts>
    <vt:vector size="17" baseType="lpstr">
      <vt:lpstr>Arial</vt:lpstr>
      <vt:lpstr>Calibri</vt:lpstr>
      <vt:lpstr>Cambria</vt:lpstr>
      <vt:lpstr>Times New Roman</vt:lpstr>
      <vt:lpstr>Red Line Business 16x9</vt:lpstr>
      <vt:lpstr>İstac İstanbul tahkim merkezi</vt:lpstr>
      <vt:lpstr>İSTAC HAKKINDA</vt:lpstr>
      <vt:lpstr>TAHKİM</vt:lpstr>
      <vt:lpstr>Arabuluculuk </vt:lpstr>
      <vt:lpstr>Genç ISTAC </vt:lpstr>
      <vt:lpstr>MEVZUAT</vt:lpstr>
      <vt:lpstr>Tahkim dava süreleri</vt:lpstr>
      <vt:lpstr>Pahalı Olmayan Yargılama </vt:lpstr>
      <vt:lpstr>ISTAC’ta Yargılama Nasıl Başlar?</vt:lpstr>
      <vt:lpstr>ISTAC’ta Yargılama Nasıl İlerler?</vt:lpstr>
      <vt:lpstr>Tahkim akışı-devam</vt:lpstr>
      <vt:lpstr>İLETİŞİM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2016-11-23T18:20:57Z</dcterms:created>
  <dcterms:modified xsi:type="dcterms:W3CDTF">2016-11-30T02:56:48Z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