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256" r:id="rId2"/>
    <p:sldId id="257" r:id="rId3"/>
    <p:sldId id="312" r:id="rId4"/>
    <p:sldId id="260" r:id="rId5"/>
    <p:sldId id="271" r:id="rId6"/>
    <p:sldId id="273" r:id="rId7"/>
    <p:sldId id="274" r:id="rId8"/>
    <p:sldId id="309" r:id="rId9"/>
    <p:sldId id="277" r:id="rId10"/>
    <p:sldId id="276" r:id="rId11"/>
    <p:sldId id="269" r:id="rId12"/>
    <p:sldId id="291" r:id="rId13"/>
    <p:sldId id="314" r:id="rId14"/>
    <p:sldId id="292" r:id="rId15"/>
    <p:sldId id="285" r:id="rId16"/>
    <p:sldId id="296" r:id="rId17"/>
    <p:sldId id="295" r:id="rId18"/>
    <p:sldId id="310" r:id="rId19"/>
    <p:sldId id="283" r:id="rId20"/>
    <p:sldId id="275" r:id="rId21"/>
    <p:sldId id="268" r:id="rId22"/>
    <p:sldId id="262" r:id="rId23"/>
    <p:sldId id="263" r:id="rId24"/>
    <p:sldId id="264" r:id="rId25"/>
    <p:sldId id="265" r:id="rId26"/>
    <p:sldId id="266" r:id="rId27"/>
    <p:sldId id="267" r:id="rId28"/>
    <p:sldId id="278" r:id="rId29"/>
    <p:sldId id="294" r:id="rId30"/>
    <p:sldId id="279" r:id="rId31"/>
    <p:sldId id="286" r:id="rId32"/>
    <p:sldId id="293" r:id="rId33"/>
    <p:sldId id="284" r:id="rId34"/>
    <p:sldId id="289" r:id="rId35"/>
    <p:sldId id="290" r:id="rId36"/>
    <p:sldId id="299" r:id="rId37"/>
    <p:sldId id="301" r:id="rId38"/>
    <p:sldId id="307" r:id="rId39"/>
    <p:sldId id="303" r:id="rId40"/>
    <p:sldId id="304" r:id="rId41"/>
    <p:sldId id="305" r:id="rId42"/>
    <p:sldId id="315" r:id="rId43"/>
    <p:sldId id="311" r:id="rId44"/>
    <p:sldId id="306" r:id="rId45"/>
    <p:sldId id="308" r:id="rId46"/>
    <p:sldId id="313" r:id="rId47"/>
    <p:sldId id="316" r:id="rId48"/>
  </p:sldIdLst>
  <p:sldSz cx="12192000" cy="6858000"/>
  <p:notesSz cx="6797675" cy="987425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ÇEM Vakfı" initials="İV" lastIdx="2" clrIdx="0">
    <p:extLst>
      <p:ext uri="{19B8F6BF-5375-455C-9EA6-DF929625EA0E}">
        <p15:presenceInfo xmlns:p15="http://schemas.microsoft.com/office/powerpoint/2012/main" xmlns="" userId="ac16da74c0c83f7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C66FF"/>
    <a:srgbClr val="00FFFF"/>
    <a:srgbClr val="7030A0"/>
    <a:srgbClr val="00CC00"/>
    <a:srgbClr val="008080"/>
    <a:srgbClr val="800080"/>
    <a:srgbClr val="CC3300"/>
    <a:srgbClr val="993366"/>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03" autoAdjust="0"/>
    <p:restoredTop sz="92838" autoAdjust="0"/>
  </p:normalViewPr>
  <p:slideViewPr>
    <p:cSldViewPr snapToGrid="0">
      <p:cViewPr>
        <p:scale>
          <a:sx n="58" d="100"/>
          <a:sy n="58" d="100"/>
        </p:scale>
        <p:origin x="-1314" y="-3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_al__ma_Sayfas_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_al__ma_Sayfas_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02313565918017"/>
          <c:y val="2.1950955809089776E-2"/>
          <c:w val="0.84464061425012327"/>
          <c:h val="0.78563109201849468"/>
        </c:manualLayout>
      </c:layout>
      <c:lineChart>
        <c:grouping val="standard"/>
        <c:varyColors val="0"/>
        <c:ser>
          <c:idx val="0"/>
          <c:order val="0"/>
          <c:tx>
            <c:strRef>
              <c:f>Sayfa1!$A$2</c:f>
              <c:strCache>
                <c:ptCount val="1"/>
                <c:pt idx="0">
                  <c:v>Banka Müfettişi</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Sayfa1!$B$1:$AC$1</c:f>
              <c:strCache>
                <c:ptCount val="28"/>
                <c:pt idx="0">
                  <c:v>Bilinmeyen</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strCache>
            </c:strRef>
          </c:cat>
          <c:val>
            <c:numRef>
              <c:f>Sayfa1!$B$2:$AC$2</c:f>
              <c:numCache>
                <c:formatCode>General</c:formatCode>
                <c:ptCount val="28"/>
                <c:pt idx="0">
                  <c:v>0</c:v>
                </c:pt>
                <c:pt idx="1">
                  <c:v>0</c:v>
                </c:pt>
                <c:pt idx="2">
                  <c:v>0</c:v>
                </c:pt>
                <c:pt idx="3">
                  <c:v>0</c:v>
                </c:pt>
                <c:pt idx="4">
                  <c:v>0</c:v>
                </c:pt>
                <c:pt idx="5">
                  <c:v>0</c:v>
                </c:pt>
                <c:pt idx="6">
                  <c:v>0</c:v>
                </c:pt>
                <c:pt idx="7">
                  <c:v>1</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1</c:v>
                </c:pt>
                <c:pt idx="23">
                  <c:v>0</c:v>
                </c:pt>
                <c:pt idx="24">
                  <c:v>0</c:v>
                </c:pt>
                <c:pt idx="25">
                  <c:v>0</c:v>
                </c:pt>
                <c:pt idx="26">
                  <c:v>0</c:v>
                </c:pt>
                <c:pt idx="27">
                  <c:v>0</c:v>
                </c:pt>
              </c:numCache>
            </c:numRef>
          </c:val>
          <c:smooth val="0"/>
          <c:extLst xmlns:c16r2="http://schemas.microsoft.com/office/drawing/2015/06/chart">
            <c:ext xmlns:c16="http://schemas.microsoft.com/office/drawing/2014/chart" uri="{C3380CC4-5D6E-409C-BE32-E72D297353CC}">
              <c16:uniqueId val="{00000000-C51D-4D5B-872D-C63385D40945}"/>
            </c:ext>
          </c:extLst>
        </c:ser>
        <c:ser>
          <c:idx val="1"/>
          <c:order val="1"/>
          <c:tx>
            <c:strRef>
              <c:f>Sayfa1!$A$3</c:f>
              <c:strCache>
                <c:ptCount val="1"/>
                <c:pt idx="0">
                  <c:v>Bankalar Yeminli Murakıbı</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Sayfa1!$B$1:$AC$1</c:f>
              <c:strCache>
                <c:ptCount val="28"/>
                <c:pt idx="0">
                  <c:v>Bilinmeyen</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strCache>
            </c:strRef>
          </c:cat>
          <c:val>
            <c:numRef>
              <c:f>Sayfa1!$B$3:$AC$3</c:f>
              <c:numCache>
                <c:formatCode>General</c:formatCode>
                <c:ptCount val="28"/>
                <c:pt idx="0">
                  <c:v>0</c:v>
                </c:pt>
                <c:pt idx="1">
                  <c:v>11</c:v>
                </c:pt>
                <c:pt idx="2">
                  <c:v>5</c:v>
                </c:pt>
                <c:pt idx="3">
                  <c:v>3</c:v>
                </c:pt>
                <c:pt idx="4">
                  <c:v>4</c:v>
                </c:pt>
                <c:pt idx="5">
                  <c:v>10</c:v>
                </c:pt>
                <c:pt idx="6">
                  <c:v>6</c:v>
                </c:pt>
                <c:pt idx="7">
                  <c:v>2</c:v>
                </c:pt>
                <c:pt idx="8">
                  <c:v>3</c:v>
                </c:pt>
                <c:pt idx="9">
                  <c:v>1</c:v>
                </c:pt>
                <c:pt idx="10">
                  <c:v>1</c:v>
                </c:pt>
                <c:pt idx="11">
                  <c:v>1</c:v>
                </c:pt>
                <c:pt idx="12">
                  <c:v>6</c:v>
                </c:pt>
                <c:pt idx="13">
                  <c:v>2</c:v>
                </c:pt>
                <c:pt idx="14">
                  <c:v>7</c:v>
                </c:pt>
                <c:pt idx="15">
                  <c:v>6</c:v>
                </c:pt>
                <c:pt idx="16">
                  <c:v>6</c:v>
                </c:pt>
                <c:pt idx="17">
                  <c:v>7</c:v>
                </c:pt>
                <c:pt idx="18">
                  <c:v>0</c:v>
                </c:pt>
                <c:pt idx="19">
                  <c:v>2</c:v>
                </c:pt>
                <c:pt idx="20">
                  <c:v>1</c:v>
                </c:pt>
                <c:pt idx="21">
                  <c:v>2</c:v>
                </c:pt>
                <c:pt idx="22">
                  <c:v>2</c:v>
                </c:pt>
                <c:pt idx="23">
                  <c:v>1</c:v>
                </c:pt>
                <c:pt idx="24">
                  <c:v>2</c:v>
                </c:pt>
                <c:pt idx="25">
                  <c:v>4</c:v>
                </c:pt>
                <c:pt idx="26">
                  <c:v>0</c:v>
                </c:pt>
                <c:pt idx="27">
                  <c:v>0</c:v>
                </c:pt>
              </c:numCache>
            </c:numRef>
          </c:val>
          <c:smooth val="0"/>
          <c:extLst xmlns:c16r2="http://schemas.microsoft.com/office/drawing/2015/06/chart">
            <c:ext xmlns:c16="http://schemas.microsoft.com/office/drawing/2014/chart" uri="{C3380CC4-5D6E-409C-BE32-E72D297353CC}">
              <c16:uniqueId val="{00000001-C51D-4D5B-872D-C63385D40945}"/>
            </c:ext>
          </c:extLst>
        </c:ser>
        <c:ser>
          <c:idx val="2"/>
          <c:order val="2"/>
          <c:tx>
            <c:strRef>
              <c:f>Sayfa1!$A$4</c:f>
              <c:strCache>
                <c:ptCount val="1"/>
                <c:pt idx="0">
                  <c:v>Başbakanlık Yük. Denetleme Kurulu</c:v>
                </c:pt>
              </c:strCache>
            </c:strRef>
          </c:tx>
          <c:spPr>
            <a:ln w="28575" cap="rnd">
              <a:solidFill>
                <a:schemeClr val="tx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Sayfa1!$B$1:$AC$1</c:f>
              <c:strCache>
                <c:ptCount val="28"/>
                <c:pt idx="0">
                  <c:v>Bilinmeyen</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strCache>
            </c:strRef>
          </c:cat>
          <c:val>
            <c:numRef>
              <c:f>Sayfa1!$B$4:$AC$4</c:f>
              <c:numCache>
                <c:formatCode>General</c:formatCode>
                <c:ptCount val="28"/>
                <c:pt idx="0">
                  <c:v>0</c:v>
                </c:pt>
                <c:pt idx="1">
                  <c:v>0</c:v>
                </c:pt>
                <c:pt idx="2">
                  <c:v>0</c:v>
                </c:pt>
                <c:pt idx="3">
                  <c:v>0</c:v>
                </c:pt>
                <c:pt idx="4">
                  <c:v>1</c:v>
                </c:pt>
                <c:pt idx="5">
                  <c:v>1</c:v>
                </c:pt>
                <c:pt idx="6">
                  <c:v>0</c:v>
                </c:pt>
                <c:pt idx="7">
                  <c:v>0</c:v>
                </c:pt>
                <c:pt idx="8">
                  <c:v>0</c:v>
                </c:pt>
                <c:pt idx="9">
                  <c:v>0</c:v>
                </c:pt>
                <c:pt idx="10">
                  <c:v>0</c:v>
                </c:pt>
                <c:pt idx="11">
                  <c:v>0</c:v>
                </c:pt>
                <c:pt idx="12">
                  <c:v>0</c:v>
                </c:pt>
                <c:pt idx="13">
                  <c:v>0</c:v>
                </c:pt>
                <c:pt idx="14">
                  <c:v>0</c:v>
                </c:pt>
                <c:pt idx="15">
                  <c:v>0</c:v>
                </c:pt>
                <c:pt idx="16">
                  <c:v>0</c:v>
                </c:pt>
                <c:pt idx="17">
                  <c:v>0</c:v>
                </c:pt>
                <c:pt idx="18">
                  <c:v>1</c:v>
                </c:pt>
                <c:pt idx="19">
                  <c:v>1</c:v>
                </c:pt>
                <c:pt idx="20">
                  <c:v>0</c:v>
                </c:pt>
                <c:pt idx="21">
                  <c:v>1</c:v>
                </c:pt>
                <c:pt idx="22">
                  <c:v>0</c:v>
                </c:pt>
                <c:pt idx="23">
                  <c:v>0</c:v>
                </c:pt>
                <c:pt idx="24">
                  <c:v>1</c:v>
                </c:pt>
                <c:pt idx="25">
                  <c:v>0</c:v>
                </c:pt>
                <c:pt idx="26">
                  <c:v>0</c:v>
                </c:pt>
                <c:pt idx="27">
                  <c:v>0</c:v>
                </c:pt>
              </c:numCache>
            </c:numRef>
          </c:val>
          <c:smooth val="0"/>
          <c:extLst xmlns:c16r2="http://schemas.microsoft.com/office/drawing/2015/06/chart">
            <c:ext xmlns:c16="http://schemas.microsoft.com/office/drawing/2014/chart" uri="{C3380CC4-5D6E-409C-BE32-E72D297353CC}">
              <c16:uniqueId val="{00000002-C51D-4D5B-872D-C63385D40945}"/>
            </c:ext>
          </c:extLst>
        </c:ser>
        <c:ser>
          <c:idx val="3"/>
          <c:order val="3"/>
          <c:tx>
            <c:strRef>
              <c:f>Sayfa1!$A$5</c:f>
              <c:strCache>
                <c:ptCount val="1"/>
                <c:pt idx="0">
                  <c:v>Bilanço</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Sayfa1!$B$1:$AC$1</c:f>
              <c:strCache>
                <c:ptCount val="28"/>
                <c:pt idx="0">
                  <c:v>Bilinmeyen</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strCache>
            </c:strRef>
          </c:cat>
          <c:val>
            <c:numRef>
              <c:f>Sayfa1!$B$5:$AC$5</c:f>
              <c:numCache>
                <c:formatCode>General</c:formatCode>
                <c:ptCount val="28"/>
                <c:pt idx="0">
                  <c:v>2</c:v>
                </c:pt>
                <c:pt idx="1">
                  <c:v>148</c:v>
                </c:pt>
                <c:pt idx="2">
                  <c:v>70</c:v>
                </c:pt>
                <c:pt idx="3">
                  <c:v>7</c:v>
                </c:pt>
                <c:pt idx="4">
                  <c:v>14</c:v>
                </c:pt>
                <c:pt idx="5">
                  <c:v>15</c:v>
                </c:pt>
                <c:pt idx="6">
                  <c:v>5</c:v>
                </c:pt>
                <c:pt idx="7">
                  <c:v>1</c:v>
                </c:pt>
                <c:pt idx="8">
                  <c:v>10</c:v>
                </c:pt>
                <c:pt idx="9">
                  <c:v>13</c:v>
                </c:pt>
                <c:pt idx="10">
                  <c:v>25</c:v>
                </c:pt>
                <c:pt idx="11">
                  <c:v>5</c:v>
                </c:pt>
                <c:pt idx="12">
                  <c:v>1</c:v>
                </c:pt>
                <c:pt idx="13">
                  <c:v>1</c:v>
                </c:pt>
                <c:pt idx="14">
                  <c:v>0</c:v>
                </c:pt>
                <c:pt idx="15">
                  <c:v>2</c:v>
                </c:pt>
                <c:pt idx="16">
                  <c:v>0</c:v>
                </c:pt>
                <c:pt idx="17">
                  <c:v>0</c:v>
                </c:pt>
                <c:pt idx="18">
                  <c:v>0</c:v>
                </c:pt>
                <c:pt idx="19">
                  <c:v>0</c:v>
                </c:pt>
                <c:pt idx="20">
                  <c:v>0</c:v>
                </c:pt>
                <c:pt idx="21">
                  <c:v>1</c:v>
                </c:pt>
                <c:pt idx="22">
                  <c:v>0</c:v>
                </c:pt>
                <c:pt idx="23">
                  <c:v>0</c:v>
                </c:pt>
                <c:pt idx="24">
                  <c:v>0</c:v>
                </c:pt>
                <c:pt idx="25">
                  <c:v>2</c:v>
                </c:pt>
                <c:pt idx="26">
                  <c:v>1</c:v>
                </c:pt>
                <c:pt idx="27">
                  <c:v>2</c:v>
                </c:pt>
              </c:numCache>
            </c:numRef>
          </c:val>
          <c:smooth val="0"/>
          <c:extLst xmlns:c16r2="http://schemas.microsoft.com/office/drawing/2015/06/chart">
            <c:ext xmlns:c16="http://schemas.microsoft.com/office/drawing/2014/chart" uri="{C3380CC4-5D6E-409C-BE32-E72D297353CC}">
              <c16:uniqueId val="{00000003-C51D-4D5B-872D-C63385D40945}"/>
            </c:ext>
          </c:extLst>
        </c:ser>
        <c:ser>
          <c:idx val="4"/>
          <c:order val="4"/>
          <c:tx>
            <c:strRef>
              <c:f>Sayfa1!$A$6</c:f>
              <c:strCache>
                <c:ptCount val="1"/>
                <c:pt idx="0">
                  <c:v>Gelirler Kontrolörü</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Sayfa1!$B$1:$AC$1</c:f>
              <c:strCache>
                <c:ptCount val="28"/>
                <c:pt idx="0">
                  <c:v>Bilinmeyen</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strCache>
            </c:strRef>
          </c:cat>
          <c:val>
            <c:numRef>
              <c:f>Sayfa1!$B$6:$AC$6</c:f>
              <c:numCache>
                <c:formatCode>General</c:formatCode>
                <c:ptCount val="28"/>
                <c:pt idx="0">
                  <c:v>5</c:v>
                </c:pt>
                <c:pt idx="1">
                  <c:v>182</c:v>
                </c:pt>
                <c:pt idx="2">
                  <c:v>73</c:v>
                </c:pt>
                <c:pt idx="3">
                  <c:v>15</c:v>
                </c:pt>
                <c:pt idx="4">
                  <c:v>38</c:v>
                </c:pt>
                <c:pt idx="5">
                  <c:v>28</c:v>
                </c:pt>
                <c:pt idx="6">
                  <c:v>41</c:v>
                </c:pt>
                <c:pt idx="7">
                  <c:v>24</c:v>
                </c:pt>
                <c:pt idx="8">
                  <c:v>26</c:v>
                </c:pt>
                <c:pt idx="9">
                  <c:v>4</c:v>
                </c:pt>
                <c:pt idx="10">
                  <c:v>6</c:v>
                </c:pt>
                <c:pt idx="11">
                  <c:v>11</c:v>
                </c:pt>
                <c:pt idx="12">
                  <c:v>4</c:v>
                </c:pt>
                <c:pt idx="13">
                  <c:v>13</c:v>
                </c:pt>
                <c:pt idx="14">
                  <c:v>22</c:v>
                </c:pt>
                <c:pt idx="15">
                  <c:v>14</c:v>
                </c:pt>
                <c:pt idx="16">
                  <c:v>15</c:v>
                </c:pt>
                <c:pt idx="17">
                  <c:v>7</c:v>
                </c:pt>
                <c:pt idx="18">
                  <c:v>37</c:v>
                </c:pt>
                <c:pt idx="19">
                  <c:v>3</c:v>
                </c:pt>
                <c:pt idx="20">
                  <c:v>4</c:v>
                </c:pt>
                <c:pt idx="21">
                  <c:v>26</c:v>
                </c:pt>
                <c:pt idx="22">
                  <c:v>33</c:v>
                </c:pt>
                <c:pt idx="23">
                  <c:v>23</c:v>
                </c:pt>
                <c:pt idx="24">
                  <c:v>18</c:v>
                </c:pt>
                <c:pt idx="25">
                  <c:v>10</c:v>
                </c:pt>
                <c:pt idx="26">
                  <c:v>1</c:v>
                </c:pt>
                <c:pt idx="27">
                  <c:v>0</c:v>
                </c:pt>
              </c:numCache>
            </c:numRef>
          </c:val>
          <c:smooth val="0"/>
          <c:extLst xmlns:c16r2="http://schemas.microsoft.com/office/drawing/2015/06/chart">
            <c:ext xmlns:c16="http://schemas.microsoft.com/office/drawing/2014/chart" uri="{C3380CC4-5D6E-409C-BE32-E72D297353CC}">
              <c16:uniqueId val="{00000004-C51D-4D5B-872D-C63385D40945}"/>
            </c:ext>
          </c:extLst>
        </c:ser>
        <c:ser>
          <c:idx val="5"/>
          <c:order val="5"/>
          <c:tx>
            <c:strRef>
              <c:f>Sayfa1!$A$7</c:f>
              <c:strCache>
                <c:ptCount val="1"/>
                <c:pt idx="0">
                  <c:v>Gümrük Müfettiş Kontr.</c:v>
                </c:pt>
              </c:strCache>
            </c:strRef>
          </c:tx>
          <c:spPr>
            <a:ln w="28575" cap="rnd">
              <a:solidFill>
                <a:srgbClr val="CC33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Sayfa1!$B$1:$AC$1</c:f>
              <c:strCache>
                <c:ptCount val="28"/>
                <c:pt idx="0">
                  <c:v>Bilinmeyen</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strCache>
            </c:strRef>
          </c:cat>
          <c:val>
            <c:numRef>
              <c:f>Sayfa1!$B$7:$AC$7</c:f>
              <c:numCache>
                <c:formatCode>General</c:formatCode>
                <c:ptCount val="28"/>
                <c:pt idx="0">
                  <c:v>3</c:v>
                </c:pt>
                <c:pt idx="1">
                  <c:v>0</c:v>
                </c:pt>
                <c:pt idx="2">
                  <c:v>0</c:v>
                </c:pt>
                <c:pt idx="3">
                  <c:v>0</c:v>
                </c:pt>
                <c:pt idx="4">
                  <c:v>0</c:v>
                </c:pt>
                <c:pt idx="5">
                  <c:v>0</c:v>
                </c:pt>
                <c:pt idx="6">
                  <c:v>1</c:v>
                </c:pt>
                <c:pt idx="7">
                  <c:v>9</c:v>
                </c:pt>
                <c:pt idx="8">
                  <c:v>11</c:v>
                </c:pt>
                <c:pt idx="9">
                  <c:v>6</c:v>
                </c:pt>
                <c:pt idx="10">
                  <c:v>6</c:v>
                </c:pt>
                <c:pt idx="11">
                  <c:v>3</c:v>
                </c:pt>
                <c:pt idx="12">
                  <c:v>2</c:v>
                </c:pt>
                <c:pt idx="13">
                  <c:v>2</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numCache>
            </c:numRef>
          </c:val>
          <c:smooth val="0"/>
          <c:extLst xmlns:c16r2="http://schemas.microsoft.com/office/drawing/2015/06/chart">
            <c:ext xmlns:c16="http://schemas.microsoft.com/office/drawing/2014/chart" uri="{C3380CC4-5D6E-409C-BE32-E72D297353CC}">
              <c16:uniqueId val="{00000005-C51D-4D5B-872D-C63385D40945}"/>
            </c:ext>
          </c:extLst>
        </c:ser>
        <c:ser>
          <c:idx val="6"/>
          <c:order val="6"/>
          <c:tx>
            <c:strRef>
              <c:f>Sayfa1!$A$8</c:f>
              <c:strCache>
                <c:ptCount val="1"/>
                <c:pt idx="0">
                  <c:v>Hesap Uzmanı</c:v>
                </c:pt>
              </c:strCache>
            </c:strRef>
          </c:tx>
          <c:spPr>
            <a:ln w="28575" cap="rnd">
              <a:solidFill>
                <a:srgbClr val="80008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Sayfa1!$B$1:$AC$1</c:f>
              <c:strCache>
                <c:ptCount val="28"/>
                <c:pt idx="0">
                  <c:v>Bilinmeyen</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strCache>
            </c:strRef>
          </c:cat>
          <c:val>
            <c:numRef>
              <c:f>Sayfa1!$B$8:$AC$8</c:f>
              <c:numCache>
                <c:formatCode>General</c:formatCode>
                <c:ptCount val="28"/>
                <c:pt idx="0">
                  <c:v>10</c:v>
                </c:pt>
                <c:pt idx="1">
                  <c:v>219</c:v>
                </c:pt>
                <c:pt idx="2">
                  <c:v>85</c:v>
                </c:pt>
                <c:pt idx="3">
                  <c:v>44</c:v>
                </c:pt>
                <c:pt idx="4">
                  <c:v>33</c:v>
                </c:pt>
                <c:pt idx="5">
                  <c:v>36</c:v>
                </c:pt>
                <c:pt idx="6">
                  <c:v>24</c:v>
                </c:pt>
                <c:pt idx="7">
                  <c:v>25</c:v>
                </c:pt>
                <c:pt idx="8">
                  <c:v>7</c:v>
                </c:pt>
                <c:pt idx="9">
                  <c:v>3</c:v>
                </c:pt>
                <c:pt idx="10">
                  <c:v>11</c:v>
                </c:pt>
                <c:pt idx="11">
                  <c:v>6</c:v>
                </c:pt>
                <c:pt idx="12">
                  <c:v>36</c:v>
                </c:pt>
                <c:pt idx="13">
                  <c:v>25</c:v>
                </c:pt>
                <c:pt idx="14">
                  <c:v>11</c:v>
                </c:pt>
                <c:pt idx="15">
                  <c:v>8</c:v>
                </c:pt>
                <c:pt idx="16">
                  <c:v>13</c:v>
                </c:pt>
                <c:pt idx="17">
                  <c:v>24</c:v>
                </c:pt>
                <c:pt idx="18">
                  <c:v>27</c:v>
                </c:pt>
                <c:pt idx="19">
                  <c:v>11</c:v>
                </c:pt>
                <c:pt idx="20">
                  <c:v>7</c:v>
                </c:pt>
                <c:pt idx="21">
                  <c:v>35</c:v>
                </c:pt>
                <c:pt idx="22">
                  <c:v>37</c:v>
                </c:pt>
                <c:pt idx="23">
                  <c:v>18</c:v>
                </c:pt>
                <c:pt idx="24">
                  <c:v>17</c:v>
                </c:pt>
                <c:pt idx="25">
                  <c:v>21</c:v>
                </c:pt>
                <c:pt idx="26">
                  <c:v>5</c:v>
                </c:pt>
                <c:pt idx="27">
                  <c:v>6</c:v>
                </c:pt>
              </c:numCache>
            </c:numRef>
          </c:val>
          <c:smooth val="0"/>
          <c:extLst xmlns:c16r2="http://schemas.microsoft.com/office/drawing/2015/06/chart">
            <c:ext xmlns:c16="http://schemas.microsoft.com/office/drawing/2014/chart" uri="{C3380CC4-5D6E-409C-BE32-E72D297353CC}">
              <c16:uniqueId val="{00000006-C51D-4D5B-872D-C63385D40945}"/>
            </c:ext>
          </c:extLst>
        </c:ser>
        <c:ser>
          <c:idx val="7"/>
          <c:order val="7"/>
          <c:tx>
            <c:strRef>
              <c:f>Sayfa1!$A$9</c:f>
              <c:strCache>
                <c:ptCount val="1"/>
                <c:pt idx="0">
                  <c:v>Maliye Müfettişi</c:v>
                </c:pt>
              </c:strCache>
            </c:strRef>
          </c:tx>
          <c:spPr>
            <a:ln w="28575" cap="rnd">
              <a:solidFill>
                <a:schemeClr val="accent2">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Sayfa1!$B$1:$AC$1</c:f>
              <c:strCache>
                <c:ptCount val="28"/>
                <c:pt idx="0">
                  <c:v>Bilinmeyen</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strCache>
            </c:strRef>
          </c:cat>
          <c:val>
            <c:numRef>
              <c:f>Sayfa1!$B$9:$AC$9</c:f>
              <c:numCache>
                <c:formatCode>General</c:formatCode>
                <c:ptCount val="28"/>
                <c:pt idx="0">
                  <c:v>3</c:v>
                </c:pt>
                <c:pt idx="1">
                  <c:v>36</c:v>
                </c:pt>
                <c:pt idx="2">
                  <c:v>22</c:v>
                </c:pt>
                <c:pt idx="3">
                  <c:v>2</c:v>
                </c:pt>
                <c:pt idx="4">
                  <c:v>12</c:v>
                </c:pt>
                <c:pt idx="5">
                  <c:v>23</c:v>
                </c:pt>
                <c:pt idx="6">
                  <c:v>12</c:v>
                </c:pt>
                <c:pt idx="7">
                  <c:v>10</c:v>
                </c:pt>
                <c:pt idx="8">
                  <c:v>9</c:v>
                </c:pt>
                <c:pt idx="9">
                  <c:v>2</c:v>
                </c:pt>
                <c:pt idx="10">
                  <c:v>5</c:v>
                </c:pt>
                <c:pt idx="11">
                  <c:v>2</c:v>
                </c:pt>
                <c:pt idx="12">
                  <c:v>3</c:v>
                </c:pt>
                <c:pt idx="13">
                  <c:v>2</c:v>
                </c:pt>
                <c:pt idx="14">
                  <c:v>4</c:v>
                </c:pt>
                <c:pt idx="15">
                  <c:v>1</c:v>
                </c:pt>
                <c:pt idx="16">
                  <c:v>4</c:v>
                </c:pt>
                <c:pt idx="17">
                  <c:v>0</c:v>
                </c:pt>
                <c:pt idx="18">
                  <c:v>30</c:v>
                </c:pt>
                <c:pt idx="19">
                  <c:v>0</c:v>
                </c:pt>
                <c:pt idx="20">
                  <c:v>2</c:v>
                </c:pt>
                <c:pt idx="21">
                  <c:v>16</c:v>
                </c:pt>
                <c:pt idx="22">
                  <c:v>17</c:v>
                </c:pt>
                <c:pt idx="23">
                  <c:v>4</c:v>
                </c:pt>
                <c:pt idx="24">
                  <c:v>5</c:v>
                </c:pt>
                <c:pt idx="25">
                  <c:v>2</c:v>
                </c:pt>
                <c:pt idx="26">
                  <c:v>0</c:v>
                </c:pt>
                <c:pt idx="27">
                  <c:v>3</c:v>
                </c:pt>
              </c:numCache>
            </c:numRef>
          </c:val>
          <c:smooth val="0"/>
          <c:extLst xmlns:c16r2="http://schemas.microsoft.com/office/drawing/2015/06/chart">
            <c:ext xmlns:c16="http://schemas.microsoft.com/office/drawing/2014/chart" uri="{C3380CC4-5D6E-409C-BE32-E72D297353CC}">
              <c16:uniqueId val="{00000007-C51D-4D5B-872D-C63385D40945}"/>
            </c:ext>
          </c:extLst>
        </c:ser>
        <c:ser>
          <c:idx val="8"/>
          <c:order val="8"/>
          <c:tx>
            <c:strRef>
              <c:f>Sayfa1!$A$10</c:f>
              <c:strCache>
                <c:ptCount val="1"/>
                <c:pt idx="0">
                  <c:v>Öğretim Görevlisi</c:v>
                </c:pt>
              </c:strCache>
            </c:strRef>
          </c:tx>
          <c:spPr>
            <a:ln w="28575" cap="rnd">
              <a:solidFill>
                <a:schemeClr val="accent3">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Sayfa1!$B$1:$AC$1</c:f>
              <c:strCache>
                <c:ptCount val="28"/>
                <c:pt idx="0">
                  <c:v>Bilinmeyen</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strCache>
            </c:strRef>
          </c:cat>
          <c:val>
            <c:numRef>
              <c:f>Sayfa1!$B$10:$AC$10</c:f>
              <c:numCache>
                <c:formatCode>General</c:formatCode>
                <c:ptCount val="28"/>
                <c:pt idx="0">
                  <c:v>0</c:v>
                </c:pt>
                <c:pt idx="1">
                  <c:v>0</c:v>
                </c:pt>
                <c:pt idx="2">
                  <c:v>0</c:v>
                </c:pt>
                <c:pt idx="3">
                  <c:v>0</c:v>
                </c:pt>
                <c:pt idx="4">
                  <c:v>0</c:v>
                </c:pt>
                <c:pt idx="5">
                  <c:v>0</c:v>
                </c:pt>
                <c:pt idx="6">
                  <c:v>0</c:v>
                </c:pt>
                <c:pt idx="7">
                  <c:v>0</c:v>
                </c:pt>
                <c:pt idx="8">
                  <c:v>0</c:v>
                </c:pt>
                <c:pt idx="9">
                  <c:v>0</c:v>
                </c:pt>
                <c:pt idx="10">
                  <c:v>1</c:v>
                </c:pt>
                <c:pt idx="11">
                  <c:v>0</c:v>
                </c:pt>
                <c:pt idx="12">
                  <c:v>0</c:v>
                </c:pt>
                <c:pt idx="13">
                  <c:v>1</c:v>
                </c:pt>
                <c:pt idx="14">
                  <c:v>0</c:v>
                </c:pt>
                <c:pt idx="15">
                  <c:v>0</c:v>
                </c:pt>
                <c:pt idx="16">
                  <c:v>0</c:v>
                </c:pt>
                <c:pt idx="17">
                  <c:v>0</c:v>
                </c:pt>
                <c:pt idx="18">
                  <c:v>0</c:v>
                </c:pt>
                <c:pt idx="19">
                  <c:v>0</c:v>
                </c:pt>
                <c:pt idx="20">
                  <c:v>0</c:v>
                </c:pt>
                <c:pt idx="21">
                  <c:v>0</c:v>
                </c:pt>
                <c:pt idx="22">
                  <c:v>0</c:v>
                </c:pt>
                <c:pt idx="23">
                  <c:v>0</c:v>
                </c:pt>
                <c:pt idx="24">
                  <c:v>0</c:v>
                </c:pt>
                <c:pt idx="25">
                  <c:v>0</c:v>
                </c:pt>
                <c:pt idx="26">
                  <c:v>0</c:v>
                </c:pt>
                <c:pt idx="27">
                  <c:v>1</c:v>
                </c:pt>
              </c:numCache>
            </c:numRef>
          </c:val>
          <c:smooth val="0"/>
          <c:extLst xmlns:c16r2="http://schemas.microsoft.com/office/drawing/2015/06/chart">
            <c:ext xmlns:c16="http://schemas.microsoft.com/office/drawing/2014/chart" uri="{C3380CC4-5D6E-409C-BE32-E72D297353CC}">
              <c16:uniqueId val="{00000008-C51D-4D5B-872D-C63385D40945}"/>
            </c:ext>
          </c:extLst>
        </c:ser>
        <c:ser>
          <c:idx val="9"/>
          <c:order val="9"/>
          <c:tx>
            <c:strRef>
              <c:f>Sayfa1!$A$11</c:f>
              <c:strCache>
                <c:ptCount val="1"/>
                <c:pt idx="0">
                  <c:v>Profesör</c:v>
                </c:pt>
              </c:strCache>
            </c:strRef>
          </c:tx>
          <c:spPr>
            <a:ln w="28575" cap="rnd">
              <a:solidFill>
                <a:schemeClr val="accent4">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Sayfa1!$B$1:$AC$1</c:f>
              <c:strCache>
                <c:ptCount val="28"/>
                <c:pt idx="0">
                  <c:v>Bilinmeyen</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strCache>
            </c:strRef>
          </c:cat>
          <c:val>
            <c:numRef>
              <c:f>Sayfa1!$B$11:$AC$11</c:f>
              <c:numCache>
                <c:formatCode>General</c:formatCode>
                <c:ptCount val="28"/>
                <c:pt idx="0">
                  <c:v>6</c:v>
                </c:pt>
                <c:pt idx="1">
                  <c:v>63</c:v>
                </c:pt>
                <c:pt idx="2">
                  <c:v>22</c:v>
                </c:pt>
                <c:pt idx="3">
                  <c:v>11</c:v>
                </c:pt>
                <c:pt idx="4">
                  <c:v>13</c:v>
                </c:pt>
                <c:pt idx="5">
                  <c:v>19</c:v>
                </c:pt>
                <c:pt idx="6">
                  <c:v>15</c:v>
                </c:pt>
                <c:pt idx="7">
                  <c:v>16</c:v>
                </c:pt>
                <c:pt idx="8">
                  <c:v>21</c:v>
                </c:pt>
                <c:pt idx="9">
                  <c:v>21</c:v>
                </c:pt>
                <c:pt idx="10">
                  <c:v>7</c:v>
                </c:pt>
                <c:pt idx="11">
                  <c:v>10</c:v>
                </c:pt>
                <c:pt idx="12">
                  <c:v>6</c:v>
                </c:pt>
                <c:pt idx="13">
                  <c:v>10</c:v>
                </c:pt>
                <c:pt idx="14">
                  <c:v>8</c:v>
                </c:pt>
                <c:pt idx="15">
                  <c:v>17</c:v>
                </c:pt>
                <c:pt idx="16">
                  <c:v>16</c:v>
                </c:pt>
                <c:pt idx="17">
                  <c:v>11</c:v>
                </c:pt>
                <c:pt idx="18">
                  <c:v>21</c:v>
                </c:pt>
                <c:pt idx="19">
                  <c:v>11</c:v>
                </c:pt>
                <c:pt idx="20">
                  <c:v>4</c:v>
                </c:pt>
                <c:pt idx="21">
                  <c:v>7</c:v>
                </c:pt>
                <c:pt idx="22">
                  <c:v>6</c:v>
                </c:pt>
                <c:pt idx="23">
                  <c:v>8</c:v>
                </c:pt>
                <c:pt idx="24">
                  <c:v>4</c:v>
                </c:pt>
                <c:pt idx="25">
                  <c:v>0</c:v>
                </c:pt>
                <c:pt idx="26">
                  <c:v>0</c:v>
                </c:pt>
                <c:pt idx="27">
                  <c:v>1</c:v>
                </c:pt>
              </c:numCache>
            </c:numRef>
          </c:val>
          <c:smooth val="0"/>
          <c:extLst xmlns:c16r2="http://schemas.microsoft.com/office/drawing/2015/06/chart">
            <c:ext xmlns:c16="http://schemas.microsoft.com/office/drawing/2014/chart" uri="{C3380CC4-5D6E-409C-BE32-E72D297353CC}">
              <c16:uniqueId val="{00000009-C51D-4D5B-872D-C63385D40945}"/>
            </c:ext>
          </c:extLst>
        </c:ser>
        <c:ser>
          <c:idx val="10"/>
          <c:order val="10"/>
          <c:tx>
            <c:strRef>
              <c:f>Sayfa1!$A$12</c:f>
              <c:strCache>
                <c:ptCount val="1"/>
                <c:pt idx="0">
                  <c:v>Sayıştay</c:v>
                </c:pt>
              </c:strCache>
            </c:strRef>
          </c:tx>
          <c:spPr>
            <a:ln w="28575" cap="rnd">
              <a:solidFill>
                <a:schemeClr val="accent5">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Sayfa1!$B$1:$AC$1</c:f>
              <c:strCache>
                <c:ptCount val="28"/>
                <c:pt idx="0">
                  <c:v>Bilinmeyen</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strCache>
            </c:strRef>
          </c:cat>
          <c:val>
            <c:numRef>
              <c:f>Sayfa1!$B$12:$AC$12</c:f>
              <c:numCache>
                <c:formatCode>General</c:formatCode>
                <c:ptCount val="28"/>
                <c:pt idx="0">
                  <c:v>3</c:v>
                </c:pt>
                <c:pt idx="1">
                  <c:v>15</c:v>
                </c:pt>
                <c:pt idx="2">
                  <c:v>59</c:v>
                </c:pt>
                <c:pt idx="3">
                  <c:v>11</c:v>
                </c:pt>
                <c:pt idx="4">
                  <c:v>5</c:v>
                </c:pt>
                <c:pt idx="5">
                  <c:v>5</c:v>
                </c:pt>
                <c:pt idx="6">
                  <c:v>4</c:v>
                </c:pt>
                <c:pt idx="7">
                  <c:v>6</c:v>
                </c:pt>
                <c:pt idx="8">
                  <c:v>26</c:v>
                </c:pt>
                <c:pt idx="9">
                  <c:v>8</c:v>
                </c:pt>
                <c:pt idx="10">
                  <c:v>2</c:v>
                </c:pt>
                <c:pt idx="11">
                  <c:v>27</c:v>
                </c:pt>
                <c:pt idx="12">
                  <c:v>18</c:v>
                </c:pt>
                <c:pt idx="13">
                  <c:v>8</c:v>
                </c:pt>
                <c:pt idx="14">
                  <c:v>1</c:v>
                </c:pt>
                <c:pt idx="15">
                  <c:v>5</c:v>
                </c:pt>
                <c:pt idx="16">
                  <c:v>4</c:v>
                </c:pt>
                <c:pt idx="17">
                  <c:v>1</c:v>
                </c:pt>
                <c:pt idx="18">
                  <c:v>19</c:v>
                </c:pt>
                <c:pt idx="19">
                  <c:v>2</c:v>
                </c:pt>
                <c:pt idx="20">
                  <c:v>1</c:v>
                </c:pt>
                <c:pt idx="21">
                  <c:v>0</c:v>
                </c:pt>
                <c:pt idx="22">
                  <c:v>5</c:v>
                </c:pt>
                <c:pt idx="23">
                  <c:v>22</c:v>
                </c:pt>
                <c:pt idx="24">
                  <c:v>52</c:v>
                </c:pt>
                <c:pt idx="25">
                  <c:v>6</c:v>
                </c:pt>
                <c:pt idx="26">
                  <c:v>3</c:v>
                </c:pt>
                <c:pt idx="27">
                  <c:v>1</c:v>
                </c:pt>
              </c:numCache>
            </c:numRef>
          </c:val>
          <c:smooth val="0"/>
          <c:extLst xmlns:c16r2="http://schemas.microsoft.com/office/drawing/2015/06/chart">
            <c:ext xmlns:c16="http://schemas.microsoft.com/office/drawing/2014/chart" uri="{C3380CC4-5D6E-409C-BE32-E72D297353CC}">
              <c16:uniqueId val="{0000000A-C51D-4D5B-872D-C63385D40945}"/>
            </c:ext>
          </c:extLst>
        </c:ser>
        <c:ser>
          <c:idx val="11"/>
          <c:order val="11"/>
          <c:tx>
            <c:strRef>
              <c:f>Sayfa1!$A$13</c:f>
              <c:strCache>
                <c:ptCount val="1"/>
                <c:pt idx="0">
                  <c:v>SMMM(Sınav)</c:v>
                </c:pt>
              </c:strCache>
            </c:strRef>
          </c:tx>
          <c:spPr>
            <a:ln w="28575" cap="rnd">
              <a:solidFill>
                <a:schemeClr val="accent6">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Sayfa1!$B$1:$AC$1</c:f>
              <c:strCache>
                <c:ptCount val="28"/>
                <c:pt idx="0">
                  <c:v>Bilinmeyen</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strCache>
            </c:strRef>
          </c:cat>
          <c:val>
            <c:numRef>
              <c:f>Sayfa1!$B$13:$AC$13</c:f>
              <c:numCache>
                <c:formatCode>General</c:formatCode>
                <c:ptCount val="28"/>
                <c:pt idx="0">
                  <c:v>1</c:v>
                </c:pt>
                <c:pt idx="1">
                  <c:v>1</c:v>
                </c:pt>
                <c:pt idx="2">
                  <c:v>3</c:v>
                </c:pt>
                <c:pt idx="3">
                  <c:v>16</c:v>
                </c:pt>
                <c:pt idx="4">
                  <c:v>40</c:v>
                </c:pt>
                <c:pt idx="5">
                  <c:v>38</c:v>
                </c:pt>
                <c:pt idx="6">
                  <c:v>25</c:v>
                </c:pt>
                <c:pt idx="7">
                  <c:v>36</c:v>
                </c:pt>
                <c:pt idx="8">
                  <c:v>87</c:v>
                </c:pt>
                <c:pt idx="9">
                  <c:v>78</c:v>
                </c:pt>
                <c:pt idx="10">
                  <c:v>76</c:v>
                </c:pt>
                <c:pt idx="11">
                  <c:v>25</c:v>
                </c:pt>
                <c:pt idx="12">
                  <c:v>28</c:v>
                </c:pt>
                <c:pt idx="13">
                  <c:v>31</c:v>
                </c:pt>
                <c:pt idx="14">
                  <c:v>30</c:v>
                </c:pt>
                <c:pt idx="15">
                  <c:v>17</c:v>
                </c:pt>
                <c:pt idx="16">
                  <c:v>44</c:v>
                </c:pt>
                <c:pt idx="17">
                  <c:v>27</c:v>
                </c:pt>
                <c:pt idx="18">
                  <c:v>39</c:v>
                </c:pt>
                <c:pt idx="19">
                  <c:v>20</c:v>
                </c:pt>
                <c:pt idx="20">
                  <c:v>15</c:v>
                </c:pt>
                <c:pt idx="21">
                  <c:v>10</c:v>
                </c:pt>
                <c:pt idx="22">
                  <c:v>6</c:v>
                </c:pt>
                <c:pt idx="23">
                  <c:v>22</c:v>
                </c:pt>
                <c:pt idx="24">
                  <c:v>31</c:v>
                </c:pt>
                <c:pt idx="25">
                  <c:v>118</c:v>
                </c:pt>
                <c:pt idx="26">
                  <c:v>85</c:v>
                </c:pt>
                <c:pt idx="27">
                  <c:v>54</c:v>
                </c:pt>
              </c:numCache>
            </c:numRef>
          </c:val>
          <c:smooth val="0"/>
          <c:extLst xmlns:c16r2="http://schemas.microsoft.com/office/drawing/2015/06/chart">
            <c:ext xmlns:c16="http://schemas.microsoft.com/office/drawing/2014/chart" uri="{C3380CC4-5D6E-409C-BE32-E72D297353CC}">
              <c16:uniqueId val="{0000000B-C51D-4D5B-872D-C63385D40945}"/>
            </c:ext>
          </c:extLst>
        </c:ser>
        <c:ser>
          <c:idx val="12"/>
          <c:order val="12"/>
          <c:tx>
            <c:strRef>
              <c:f>Sayfa1!$A$14</c:f>
              <c:strCache>
                <c:ptCount val="1"/>
                <c:pt idx="0">
                  <c:v>Vergi Dairesi müdürü</c:v>
                </c:pt>
              </c:strCache>
            </c:strRef>
          </c:tx>
          <c:spPr>
            <a:ln w="28575" cap="rnd">
              <a:solidFill>
                <a:srgbClr val="00808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Sayfa1!$B$1:$AC$1</c:f>
              <c:strCache>
                <c:ptCount val="28"/>
                <c:pt idx="0">
                  <c:v>Bilinmeyen</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strCache>
            </c:strRef>
          </c:cat>
          <c:val>
            <c:numRef>
              <c:f>Sayfa1!$B$14:$AC$14</c:f>
              <c:numCache>
                <c:formatCode>General</c:formatCode>
                <c:ptCount val="28"/>
                <c:pt idx="0">
                  <c:v>0</c:v>
                </c:pt>
                <c:pt idx="1">
                  <c:v>0</c:v>
                </c:pt>
                <c:pt idx="2">
                  <c:v>0</c:v>
                </c:pt>
                <c:pt idx="3">
                  <c:v>1</c:v>
                </c:pt>
                <c:pt idx="4">
                  <c:v>0</c:v>
                </c:pt>
                <c:pt idx="5">
                  <c:v>2</c:v>
                </c:pt>
                <c:pt idx="6">
                  <c:v>1</c:v>
                </c:pt>
                <c:pt idx="7">
                  <c:v>1</c:v>
                </c:pt>
                <c:pt idx="8">
                  <c:v>4</c:v>
                </c:pt>
                <c:pt idx="9">
                  <c:v>0</c:v>
                </c:pt>
                <c:pt idx="10">
                  <c:v>2</c:v>
                </c:pt>
                <c:pt idx="11">
                  <c:v>2</c:v>
                </c:pt>
                <c:pt idx="12">
                  <c:v>0</c:v>
                </c:pt>
                <c:pt idx="13">
                  <c:v>1</c:v>
                </c:pt>
                <c:pt idx="14">
                  <c:v>0</c:v>
                </c:pt>
                <c:pt idx="15">
                  <c:v>1</c:v>
                </c:pt>
                <c:pt idx="16">
                  <c:v>3</c:v>
                </c:pt>
                <c:pt idx="17">
                  <c:v>1</c:v>
                </c:pt>
                <c:pt idx="18">
                  <c:v>0</c:v>
                </c:pt>
                <c:pt idx="19">
                  <c:v>2</c:v>
                </c:pt>
                <c:pt idx="20">
                  <c:v>0</c:v>
                </c:pt>
                <c:pt idx="21">
                  <c:v>0</c:v>
                </c:pt>
                <c:pt idx="22">
                  <c:v>0</c:v>
                </c:pt>
                <c:pt idx="23">
                  <c:v>1</c:v>
                </c:pt>
                <c:pt idx="24">
                  <c:v>1</c:v>
                </c:pt>
                <c:pt idx="25">
                  <c:v>3</c:v>
                </c:pt>
                <c:pt idx="26">
                  <c:v>1</c:v>
                </c:pt>
                <c:pt idx="27">
                  <c:v>0</c:v>
                </c:pt>
              </c:numCache>
            </c:numRef>
          </c:val>
          <c:smooth val="0"/>
          <c:extLst xmlns:c16r2="http://schemas.microsoft.com/office/drawing/2015/06/chart">
            <c:ext xmlns:c16="http://schemas.microsoft.com/office/drawing/2014/chart" uri="{C3380CC4-5D6E-409C-BE32-E72D297353CC}">
              <c16:uniqueId val="{0000000C-C51D-4D5B-872D-C63385D40945}"/>
            </c:ext>
          </c:extLst>
        </c:ser>
        <c:ser>
          <c:idx val="13"/>
          <c:order val="13"/>
          <c:tx>
            <c:strRef>
              <c:f>Sayfa1!$A$15</c:f>
              <c:strCache>
                <c:ptCount val="1"/>
                <c:pt idx="0">
                  <c:v>Vergi Denetmeni</c:v>
                </c:pt>
              </c:strCache>
            </c:strRef>
          </c:tx>
          <c:spPr>
            <a:ln w="28575" cap="rnd">
              <a:solidFill>
                <a:srgbClr val="00CC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Sayfa1!$B$1:$AC$1</c:f>
              <c:strCache>
                <c:ptCount val="28"/>
                <c:pt idx="0">
                  <c:v>Bilinmeyen</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strCache>
            </c:strRef>
          </c:cat>
          <c:val>
            <c:numRef>
              <c:f>Sayfa1!$B$15:$AC$15</c:f>
              <c:numCache>
                <c:formatCode>General</c:formatCode>
                <c:ptCount val="28"/>
                <c:pt idx="0">
                  <c:v>0</c:v>
                </c:pt>
                <c:pt idx="1">
                  <c:v>0</c:v>
                </c:pt>
                <c:pt idx="2">
                  <c:v>0</c:v>
                </c:pt>
                <c:pt idx="3">
                  <c:v>0</c:v>
                </c:pt>
                <c:pt idx="4">
                  <c:v>5</c:v>
                </c:pt>
                <c:pt idx="5">
                  <c:v>5</c:v>
                </c:pt>
                <c:pt idx="6">
                  <c:v>5</c:v>
                </c:pt>
                <c:pt idx="7">
                  <c:v>5</c:v>
                </c:pt>
                <c:pt idx="8">
                  <c:v>14</c:v>
                </c:pt>
                <c:pt idx="9">
                  <c:v>8</c:v>
                </c:pt>
                <c:pt idx="10">
                  <c:v>26</c:v>
                </c:pt>
                <c:pt idx="11">
                  <c:v>28</c:v>
                </c:pt>
                <c:pt idx="12">
                  <c:v>18</c:v>
                </c:pt>
                <c:pt idx="13">
                  <c:v>12</c:v>
                </c:pt>
                <c:pt idx="14">
                  <c:v>15</c:v>
                </c:pt>
                <c:pt idx="15">
                  <c:v>5</c:v>
                </c:pt>
                <c:pt idx="16">
                  <c:v>6</c:v>
                </c:pt>
                <c:pt idx="17">
                  <c:v>18</c:v>
                </c:pt>
                <c:pt idx="18">
                  <c:v>17</c:v>
                </c:pt>
                <c:pt idx="19">
                  <c:v>7</c:v>
                </c:pt>
                <c:pt idx="20">
                  <c:v>1</c:v>
                </c:pt>
                <c:pt idx="21">
                  <c:v>101</c:v>
                </c:pt>
                <c:pt idx="22">
                  <c:v>73</c:v>
                </c:pt>
                <c:pt idx="23">
                  <c:v>132</c:v>
                </c:pt>
                <c:pt idx="24">
                  <c:v>243</c:v>
                </c:pt>
                <c:pt idx="25">
                  <c:v>36</c:v>
                </c:pt>
                <c:pt idx="26">
                  <c:v>12</c:v>
                </c:pt>
                <c:pt idx="27">
                  <c:v>9</c:v>
                </c:pt>
              </c:numCache>
            </c:numRef>
          </c:val>
          <c:smooth val="0"/>
          <c:extLst xmlns:c16r2="http://schemas.microsoft.com/office/drawing/2015/06/chart">
            <c:ext xmlns:c16="http://schemas.microsoft.com/office/drawing/2014/chart" uri="{C3380CC4-5D6E-409C-BE32-E72D297353CC}">
              <c16:uniqueId val="{0000000D-C51D-4D5B-872D-C63385D40945}"/>
            </c:ext>
          </c:extLst>
        </c:ser>
        <c:ser>
          <c:idx val="14"/>
          <c:order val="14"/>
          <c:tx>
            <c:strRef>
              <c:f>Sayfa1!$A$16</c:f>
              <c:strCache>
                <c:ptCount val="1"/>
                <c:pt idx="0">
                  <c:v>Vergi Hakimi</c:v>
                </c:pt>
              </c:strCache>
            </c:strRef>
          </c:tx>
          <c:spPr>
            <a:ln w="28575" cap="rnd">
              <a:solidFill>
                <a:srgbClr val="CC66FF"/>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Sayfa1!$B$1:$AC$1</c:f>
              <c:strCache>
                <c:ptCount val="28"/>
                <c:pt idx="0">
                  <c:v>Bilinmeyen</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strCache>
            </c:strRef>
          </c:cat>
          <c:val>
            <c:numRef>
              <c:f>Sayfa1!$B$16:$AC$16</c:f>
              <c:numCache>
                <c:formatCode>General</c:formatCode>
                <c:ptCount val="28"/>
                <c:pt idx="0">
                  <c:v>0</c:v>
                </c:pt>
                <c:pt idx="1">
                  <c:v>2</c:v>
                </c:pt>
                <c:pt idx="2">
                  <c:v>1</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numCache>
            </c:numRef>
          </c:val>
          <c:smooth val="0"/>
          <c:extLst xmlns:c16r2="http://schemas.microsoft.com/office/drawing/2015/06/chart">
            <c:ext xmlns:c16="http://schemas.microsoft.com/office/drawing/2014/chart" uri="{C3380CC4-5D6E-409C-BE32-E72D297353CC}">
              <c16:uniqueId val="{0000000E-C51D-4D5B-872D-C63385D40945}"/>
            </c:ext>
          </c:extLst>
        </c:ser>
        <c:ser>
          <c:idx val="15"/>
          <c:order val="15"/>
          <c:tx>
            <c:strRef>
              <c:f>Sayfa1!$A$17</c:f>
              <c:strCache>
                <c:ptCount val="1"/>
                <c:pt idx="0">
                  <c:v>Yüksek Denetleme Kurulu Denetçi</c:v>
                </c:pt>
              </c:strCache>
            </c:strRef>
          </c:tx>
          <c:spPr>
            <a:ln w="28575" cap="rnd">
              <a:solidFill>
                <a:srgbClr val="00FFFF"/>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Sayfa1!$B$1:$AC$1</c:f>
              <c:strCache>
                <c:ptCount val="28"/>
                <c:pt idx="0">
                  <c:v>Bilinmeyen</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strCache>
            </c:strRef>
          </c:cat>
          <c:val>
            <c:numRef>
              <c:f>Sayfa1!$B$17:$AC$17</c:f>
              <c:numCache>
                <c:formatCode>General</c:formatCode>
                <c:ptCount val="28"/>
                <c:pt idx="0">
                  <c:v>1</c:v>
                </c:pt>
                <c:pt idx="1">
                  <c:v>0</c:v>
                </c:pt>
                <c:pt idx="2">
                  <c:v>3</c:v>
                </c:pt>
                <c:pt idx="3">
                  <c:v>3</c:v>
                </c:pt>
                <c:pt idx="4">
                  <c:v>8</c:v>
                </c:pt>
                <c:pt idx="5">
                  <c:v>6</c:v>
                </c:pt>
                <c:pt idx="6">
                  <c:v>6</c:v>
                </c:pt>
                <c:pt idx="7">
                  <c:v>8</c:v>
                </c:pt>
                <c:pt idx="8">
                  <c:v>3</c:v>
                </c:pt>
                <c:pt idx="9">
                  <c:v>0</c:v>
                </c:pt>
                <c:pt idx="10">
                  <c:v>0</c:v>
                </c:pt>
                <c:pt idx="11">
                  <c:v>1</c:v>
                </c:pt>
                <c:pt idx="12">
                  <c:v>0</c:v>
                </c:pt>
                <c:pt idx="13">
                  <c:v>0</c:v>
                </c:pt>
                <c:pt idx="14">
                  <c:v>0</c:v>
                </c:pt>
                <c:pt idx="15">
                  <c:v>1</c:v>
                </c:pt>
                <c:pt idx="16">
                  <c:v>1</c:v>
                </c:pt>
                <c:pt idx="17">
                  <c:v>2</c:v>
                </c:pt>
                <c:pt idx="18">
                  <c:v>5</c:v>
                </c:pt>
                <c:pt idx="19">
                  <c:v>1</c:v>
                </c:pt>
                <c:pt idx="20">
                  <c:v>0</c:v>
                </c:pt>
                <c:pt idx="21">
                  <c:v>0</c:v>
                </c:pt>
                <c:pt idx="22">
                  <c:v>0</c:v>
                </c:pt>
                <c:pt idx="23">
                  <c:v>0</c:v>
                </c:pt>
                <c:pt idx="24">
                  <c:v>0</c:v>
                </c:pt>
                <c:pt idx="25">
                  <c:v>0</c:v>
                </c:pt>
                <c:pt idx="26">
                  <c:v>0</c:v>
                </c:pt>
                <c:pt idx="27">
                  <c:v>0</c:v>
                </c:pt>
              </c:numCache>
            </c:numRef>
          </c:val>
          <c:smooth val="0"/>
          <c:extLst xmlns:c16r2="http://schemas.microsoft.com/office/drawing/2015/06/chart">
            <c:ext xmlns:c16="http://schemas.microsoft.com/office/drawing/2014/chart" uri="{C3380CC4-5D6E-409C-BE32-E72D297353CC}">
              <c16:uniqueId val="{0000000F-C51D-4D5B-872D-C63385D40945}"/>
            </c:ext>
          </c:extLst>
        </c:ser>
        <c:dLbls>
          <c:dLblPos val="t"/>
          <c:showLegendKey val="0"/>
          <c:showVal val="1"/>
          <c:showCatName val="0"/>
          <c:showSerName val="0"/>
          <c:showPercent val="0"/>
          <c:showBubbleSize val="0"/>
        </c:dLbls>
        <c:marker val="1"/>
        <c:smooth val="0"/>
        <c:axId val="39261312"/>
        <c:axId val="39262848"/>
      </c:lineChart>
      <c:catAx>
        <c:axId val="39261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39262848"/>
        <c:crosses val="autoZero"/>
        <c:auto val="1"/>
        <c:lblAlgn val="ctr"/>
        <c:lblOffset val="50"/>
        <c:tickMarkSkip val="1"/>
        <c:noMultiLvlLbl val="0"/>
      </c:catAx>
      <c:valAx>
        <c:axId val="39262848"/>
        <c:scaling>
          <c:orientation val="minMax"/>
          <c:max val="2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39261312"/>
        <c:crossesAt val="1"/>
        <c:crossBetween val="midCat"/>
      </c:valAx>
      <c:spPr>
        <a:noFill/>
        <a:ln>
          <a:noFill/>
        </a:ln>
        <a:effectLst/>
      </c:spPr>
    </c:plotArea>
    <c:legend>
      <c:legendPos val="r"/>
      <c:layout>
        <c:manualLayout>
          <c:xMode val="edge"/>
          <c:yMode val="edge"/>
          <c:x val="0.51984916016720317"/>
          <c:y val="5.688929892985968E-2"/>
          <c:w val="0.15001929307015621"/>
          <c:h val="0.4392655848519638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zero"/>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tr-T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Sayfa1!$B$1</c:f>
              <c:strCache>
                <c:ptCount val="1"/>
                <c:pt idx="0">
                  <c:v>Banka Müfettişi</c:v>
                </c:pt>
              </c:strCache>
            </c:strRef>
          </c:tx>
          <c:spPr>
            <a:solidFill>
              <a:schemeClr val="accent1"/>
            </a:solidFill>
            <a:ln>
              <a:noFill/>
            </a:ln>
            <a:effectLst/>
          </c:spPr>
          <c:invertIfNegative val="0"/>
          <c:cat>
            <c:strRef>
              <c:f>Sayfa1!$A$2:$A$30</c:f>
              <c:strCache>
                <c:ptCount val="28"/>
                <c:pt idx="0">
                  <c:v>Bilinmeyen</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strCache>
            </c:strRef>
          </c:cat>
          <c:val>
            <c:numRef>
              <c:f>Sayfa1!$B$2:$B$30</c:f>
              <c:numCache>
                <c:formatCode>General</c:formatCode>
                <c:ptCount val="29"/>
                <c:pt idx="0">
                  <c:v>0</c:v>
                </c:pt>
                <c:pt idx="1">
                  <c:v>0</c:v>
                </c:pt>
                <c:pt idx="2">
                  <c:v>0</c:v>
                </c:pt>
                <c:pt idx="3">
                  <c:v>0</c:v>
                </c:pt>
                <c:pt idx="4">
                  <c:v>0</c:v>
                </c:pt>
                <c:pt idx="5">
                  <c:v>0</c:v>
                </c:pt>
                <c:pt idx="6">
                  <c:v>0</c:v>
                </c:pt>
                <c:pt idx="7">
                  <c:v>1</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1</c:v>
                </c:pt>
                <c:pt idx="23">
                  <c:v>0</c:v>
                </c:pt>
                <c:pt idx="24">
                  <c:v>0</c:v>
                </c:pt>
                <c:pt idx="25">
                  <c:v>0</c:v>
                </c:pt>
                <c:pt idx="26">
                  <c:v>0</c:v>
                </c:pt>
                <c:pt idx="27">
                  <c:v>0</c:v>
                </c:pt>
              </c:numCache>
            </c:numRef>
          </c:val>
          <c:extLst xmlns:c16r2="http://schemas.microsoft.com/office/drawing/2015/06/chart">
            <c:ext xmlns:c16="http://schemas.microsoft.com/office/drawing/2014/chart" uri="{C3380CC4-5D6E-409C-BE32-E72D297353CC}">
              <c16:uniqueId val="{00000000-556E-4011-B1B8-1F8B10F10FC4}"/>
            </c:ext>
          </c:extLst>
        </c:ser>
        <c:ser>
          <c:idx val="1"/>
          <c:order val="1"/>
          <c:tx>
            <c:strRef>
              <c:f>Sayfa1!$C$1</c:f>
              <c:strCache>
                <c:ptCount val="1"/>
                <c:pt idx="0">
                  <c:v>Bankalar Yeminli Murakıbı</c:v>
                </c:pt>
              </c:strCache>
            </c:strRef>
          </c:tx>
          <c:spPr>
            <a:solidFill>
              <a:schemeClr val="accent2"/>
            </a:solidFill>
            <a:ln>
              <a:noFill/>
            </a:ln>
            <a:effectLst/>
          </c:spPr>
          <c:invertIfNegative val="0"/>
          <c:cat>
            <c:strRef>
              <c:f>Sayfa1!$A$2:$A$30</c:f>
              <c:strCache>
                <c:ptCount val="28"/>
                <c:pt idx="0">
                  <c:v>Bilinmeyen</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strCache>
            </c:strRef>
          </c:cat>
          <c:val>
            <c:numRef>
              <c:f>Sayfa1!$C$2:$C$30</c:f>
              <c:numCache>
                <c:formatCode>General</c:formatCode>
                <c:ptCount val="29"/>
                <c:pt idx="0">
                  <c:v>0</c:v>
                </c:pt>
                <c:pt idx="1">
                  <c:v>11</c:v>
                </c:pt>
                <c:pt idx="2">
                  <c:v>5</c:v>
                </c:pt>
                <c:pt idx="3">
                  <c:v>3</c:v>
                </c:pt>
                <c:pt idx="4">
                  <c:v>4</c:v>
                </c:pt>
                <c:pt idx="5">
                  <c:v>10</c:v>
                </c:pt>
                <c:pt idx="6">
                  <c:v>6</c:v>
                </c:pt>
                <c:pt idx="7">
                  <c:v>2</c:v>
                </c:pt>
                <c:pt idx="8">
                  <c:v>3</c:v>
                </c:pt>
                <c:pt idx="9">
                  <c:v>1</c:v>
                </c:pt>
                <c:pt idx="10">
                  <c:v>1</c:v>
                </c:pt>
                <c:pt idx="11">
                  <c:v>1</c:v>
                </c:pt>
                <c:pt idx="12">
                  <c:v>6</c:v>
                </c:pt>
                <c:pt idx="13">
                  <c:v>2</c:v>
                </c:pt>
                <c:pt idx="14">
                  <c:v>7</c:v>
                </c:pt>
                <c:pt idx="15">
                  <c:v>6</c:v>
                </c:pt>
                <c:pt idx="16">
                  <c:v>6</c:v>
                </c:pt>
                <c:pt idx="17">
                  <c:v>7</c:v>
                </c:pt>
                <c:pt idx="18">
                  <c:v>0</c:v>
                </c:pt>
                <c:pt idx="19">
                  <c:v>2</c:v>
                </c:pt>
                <c:pt idx="20">
                  <c:v>1</c:v>
                </c:pt>
                <c:pt idx="21">
                  <c:v>2</c:v>
                </c:pt>
                <c:pt idx="22">
                  <c:v>2</c:v>
                </c:pt>
                <c:pt idx="23">
                  <c:v>1</c:v>
                </c:pt>
                <c:pt idx="24">
                  <c:v>2</c:v>
                </c:pt>
                <c:pt idx="25">
                  <c:v>4</c:v>
                </c:pt>
                <c:pt idx="26">
                  <c:v>0</c:v>
                </c:pt>
                <c:pt idx="27">
                  <c:v>0</c:v>
                </c:pt>
              </c:numCache>
            </c:numRef>
          </c:val>
          <c:extLst xmlns:c16r2="http://schemas.microsoft.com/office/drawing/2015/06/chart">
            <c:ext xmlns:c16="http://schemas.microsoft.com/office/drawing/2014/chart" uri="{C3380CC4-5D6E-409C-BE32-E72D297353CC}">
              <c16:uniqueId val="{00000001-556E-4011-B1B8-1F8B10F10FC4}"/>
            </c:ext>
          </c:extLst>
        </c:ser>
        <c:ser>
          <c:idx val="2"/>
          <c:order val="2"/>
          <c:tx>
            <c:strRef>
              <c:f>Sayfa1!$D$1</c:f>
              <c:strCache>
                <c:ptCount val="1"/>
                <c:pt idx="0">
                  <c:v>Başbakanlık Yük. Denetleme Kurulu</c:v>
                </c:pt>
              </c:strCache>
            </c:strRef>
          </c:tx>
          <c:spPr>
            <a:solidFill>
              <a:schemeClr val="tx1"/>
            </a:solidFill>
            <a:ln>
              <a:noFill/>
            </a:ln>
            <a:effectLst/>
          </c:spPr>
          <c:invertIfNegative val="0"/>
          <c:cat>
            <c:strRef>
              <c:f>Sayfa1!$A$2:$A$30</c:f>
              <c:strCache>
                <c:ptCount val="28"/>
                <c:pt idx="0">
                  <c:v>Bilinmeyen</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strCache>
            </c:strRef>
          </c:cat>
          <c:val>
            <c:numRef>
              <c:f>Sayfa1!$D$2:$D$30</c:f>
              <c:numCache>
                <c:formatCode>General</c:formatCode>
                <c:ptCount val="29"/>
                <c:pt idx="0">
                  <c:v>0</c:v>
                </c:pt>
                <c:pt idx="1">
                  <c:v>0</c:v>
                </c:pt>
                <c:pt idx="2">
                  <c:v>0</c:v>
                </c:pt>
                <c:pt idx="3">
                  <c:v>0</c:v>
                </c:pt>
                <c:pt idx="4">
                  <c:v>1</c:v>
                </c:pt>
                <c:pt idx="5">
                  <c:v>1</c:v>
                </c:pt>
                <c:pt idx="6">
                  <c:v>0</c:v>
                </c:pt>
                <c:pt idx="7">
                  <c:v>0</c:v>
                </c:pt>
                <c:pt idx="8">
                  <c:v>0</c:v>
                </c:pt>
                <c:pt idx="9">
                  <c:v>0</c:v>
                </c:pt>
                <c:pt idx="10">
                  <c:v>0</c:v>
                </c:pt>
                <c:pt idx="11">
                  <c:v>0</c:v>
                </c:pt>
                <c:pt idx="12">
                  <c:v>0</c:v>
                </c:pt>
                <c:pt idx="13">
                  <c:v>0</c:v>
                </c:pt>
                <c:pt idx="14">
                  <c:v>0</c:v>
                </c:pt>
                <c:pt idx="15">
                  <c:v>0</c:v>
                </c:pt>
                <c:pt idx="16">
                  <c:v>0</c:v>
                </c:pt>
                <c:pt idx="17">
                  <c:v>0</c:v>
                </c:pt>
                <c:pt idx="18">
                  <c:v>1</c:v>
                </c:pt>
                <c:pt idx="19">
                  <c:v>1</c:v>
                </c:pt>
                <c:pt idx="20">
                  <c:v>0</c:v>
                </c:pt>
                <c:pt idx="21">
                  <c:v>1</c:v>
                </c:pt>
                <c:pt idx="22">
                  <c:v>0</c:v>
                </c:pt>
                <c:pt idx="23">
                  <c:v>0</c:v>
                </c:pt>
                <c:pt idx="24">
                  <c:v>1</c:v>
                </c:pt>
                <c:pt idx="25">
                  <c:v>0</c:v>
                </c:pt>
                <c:pt idx="26">
                  <c:v>0</c:v>
                </c:pt>
                <c:pt idx="27">
                  <c:v>0</c:v>
                </c:pt>
              </c:numCache>
            </c:numRef>
          </c:val>
          <c:extLst xmlns:c16r2="http://schemas.microsoft.com/office/drawing/2015/06/chart">
            <c:ext xmlns:c16="http://schemas.microsoft.com/office/drawing/2014/chart" uri="{C3380CC4-5D6E-409C-BE32-E72D297353CC}">
              <c16:uniqueId val="{00000002-556E-4011-B1B8-1F8B10F10FC4}"/>
            </c:ext>
          </c:extLst>
        </c:ser>
        <c:ser>
          <c:idx val="3"/>
          <c:order val="3"/>
          <c:tx>
            <c:strRef>
              <c:f>Sayfa1!$E$1</c:f>
              <c:strCache>
                <c:ptCount val="1"/>
                <c:pt idx="0">
                  <c:v>Bilanço</c:v>
                </c:pt>
              </c:strCache>
            </c:strRef>
          </c:tx>
          <c:spPr>
            <a:solidFill>
              <a:schemeClr val="accent4"/>
            </a:solidFill>
            <a:ln>
              <a:noFill/>
            </a:ln>
            <a:effectLst/>
          </c:spPr>
          <c:invertIfNegative val="0"/>
          <c:cat>
            <c:strRef>
              <c:f>Sayfa1!$A$2:$A$30</c:f>
              <c:strCache>
                <c:ptCount val="28"/>
                <c:pt idx="0">
                  <c:v>Bilinmeyen</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strCache>
            </c:strRef>
          </c:cat>
          <c:val>
            <c:numRef>
              <c:f>Sayfa1!$E$2:$E$30</c:f>
              <c:numCache>
                <c:formatCode>General</c:formatCode>
                <c:ptCount val="29"/>
                <c:pt idx="0">
                  <c:v>2</c:v>
                </c:pt>
                <c:pt idx="1">
                  <c:v>148</c:v>
                </c:pt>
                <c:pt idx="2">
                  <c:v>70</c:v>
                </c:pt>
                <c:pt idx="3">
                  <c:v>7</c:v>
                </c:pt>
                <c:pt idx="4">
                  <c:v>14</c:v>
                </c:pt>
                <c:pt idx="5">
                  <c:v>15</c:v>
                </c:pt>
                <c:pt idx="6">
                  <c:v>5</c:v>
                </c:pt>
                <c:pt idx="7">
                  <c:v>1</c:v>
                </c:pt>
                <c:pt idx="8">
                  <c:v>10</c:v>
                </c:pt>
                <c:pt idx="9">
                  <c:v>13</c:v>
                </c:pt>
                <c:pt idx="10">
                  <c:v>25</c:v>
                </c:pt>
                <c:pt idx="11">
                  <c:v>5</c:v>
                </c:pt>
                <c:pt idx="12">
                  <c:v>1</c:v>
                </c:pt>
                <c:pt idx="13">
                  <c:v>1</c:v>
                </c:pt>
                <c:pt idx="14">
                  <c:v>0</c:v>
                </c:pt>
                <c:pt idx="15">
                  <c:v>2</c:v>
                </c:pt>
                <c:pt idx="16">
                  <c:v>0</c:v>
                </c:pt>
                <c:pt idx="17">
                  <c:v>0</c:v>
                </c:pt>
                <c:pt idx="18">
                  <c:v>0</c:v>
                </c:pt>
                <c:pt idx="19">
                  <c:v>0</c:v>
                </c:pt>
                <c:pt idx="20">
                  <c:v>0</c:v>
                </c:pt>
                <c:pt idx="21">
                  <c:v>1</c:v>
                </c:pt>
                <c:pt idx="22">
                  <c:v>0</c:v>
                </c:pt>
                <c:pt idx="23">
                  <c:v>0</c:v>
                </c:pt>
                <c:pt idx="24">
                  <c:v>0</c:v>
                </c:pt>
                <c:pt idx="25">
                  <c:v>2</c:v>
                </c:pt>
                <c:pt idx="26">
                  <c:v>1</c:v>
                </c:pt>
                <c:pt idx="27">
                  <c:v>2</c:v>
                </c:pt>
              </c:numCache>
            </c:numRef>
          </c:val>
          <c:extLst xmlns:c16r2="http://schemas.microsoft.com/office/drawing/2015/06/chart">
            <c:ext xmlns:c16="http://schemas.microsoft.com/office/drawing/2014/chart" uri="{C3380CC4-5D6E-409C-BE32-E72D297353CC}">
              <c16:uniqueId val="{00000003-556E-4011-B1B8-1F8B10F10FC4}"/>
            </c:ext>
          </c:extLst>
        </c:ser>
        <c:ser>
          <c:idx val="4"/>
          <c:order val="4"/>
          <c:tx>
            <c:strRef>
              <c:f>Sayfa1!$F$1</c:f>
              <c:strCache>
                <c:ptCount val="1"/>
                <c:pt idx="0">
                  <c:v>Gelirler Kontrolörü</c:v>
                </c:pt>
              </c:strCache>
            </c:strRef>
          </c:tx>
          <c:spPr>
            <a:solidFill>
              <a:schemeClr val="accent5"/>
            </a:solidFill>
            <a:ln>
              <a:noFill/>
            </a:ln>
            <a:effectLst/>
          </c:spPr>
          <c:invertIfNegative val="0"/>
          <c:cat>
            <c:strRef>
              <c:f>Sayfa1!$A$2:$A$30</c:f>
              <c:strCache>
                <c:ptCount val="28"/>
                <c:pt idx="0">
                  <c:v>Bilinmeyen</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strCache>
            </c:strRef>
          </c:cat>
          <c:val>
            <c:numRef>
              <c:f>Sayfa1!$F$2:$F$30</c:f>
              <c:numCache>
                <c:formatCode>General</c:formatCode>
                <c:ptCount val="29"/>
                <c:pt idx="0">
                  <c:v>5</c:v>
                </c:pt>
                <c:pt idx="1">
                  <c:v>182</c:v>
                </c:pt>
                <c:pt idx="2">
                  <c:v>73</c:v>
                </c:pt>
                <c:pt idx="3">
                  <c:v>15</c:v>
                </c:pt>
                <c:pt idx="4">
                  <c:v>38</c:v>
                </c:pt>
                <c:pt idx="5">
                  <c:v>28</c:v>
                </c:pt>
                <c:pt idx="6">
                  <c:v>41</c:v>
                </c:pt>
                <c:pt idx="7">
                  <c:v>24</c:v>
                </c:pt>
                <c:pt idx="8">
                  <c:v>26</c:v>
                </c:pt>
                <c:pt idx="9">
                  <c:v>4</c:v>
                </c:pt>
                <c:pt idx="10">
                  <c:v>6</c:v>
                </c:pt>
                <c:pt idx="11">
                  <c:v>11</c:v>
                </c:pt>
                <c:pt idx="12">
                  <c:v>4</c:v>
                </c:pt>
                <c:pt idx="13">
                  <c:v>13</c:v>
                </c:pt>
                <c:pt idx="14">
                  <c:v>22</c:v>
                </c:pt>
                <c:pt idx="15">
                  <c:v>14</c:v>
                </c:pt>
                <c:pt idx="16">
                  <c:v>15</c:v>
                </c:pt>
                <c:pt idx="17">
                  <c:v>7</c:v>
                </c:pt>
                <c:pt idx="18">
                  <c:v>37</c:v>
                </c:pt>
                <c:pt idx="19">
                  <c:v>3</c:v>
                </c:pt>
                <c:pt idx="20">
                  <c:v>4</c:v>
                </c:pt>
                <c:pt idx="21">
                  <c:v>26</c:v>
                </c:pt>
                <c:pt idx="22">
                  <c:v>33</c:v>
                </c:pt>
                <c:pt idx="23">
                  <c:v>23</c:v>
                </c:pt>
                <c:pt idx="24">
                  <c:v>18</c:v>
                </c:pt>
                <c:pt idx="25">
                  <c:v>10</c:v>
                </c:pt>
                <c:pt idx="26">
                  <c:v>1</c:v>
                </c:pt>
                <c:pt idx="27">
                  <c:v>0</c:v>
                </c:pt>
              </c:numCache>
            </c:numRef>
          </c:val>
          <c:extLst xmlns:c16r2="http://schemas.microsoft.com/office/drawing/2015/06/chart">
            <c:ext xmlns:c16="http://schemas.microsoft.com/office/drawing/2014/chart" uri="{C3380CC4-5D6E-409C-BE32-E72D297353CC}">
              <c16:uniqueId val="{00000004-556E-4011-B1B8-1F8B10F10FC4}"/>
            </c:ext>
          </c:extLst>
        </c:ser>
        <c:ser>
          <c:idx val="5"/>
          <c:order val="5"/>
          <c:tx>
            <c:strRef>
              <c:f>Sayfa1!$G$1</c:f>
              <c:strCache>
                <c:ptCount val="1"/>
                <c:pt idx="0">
                  <c:v>Gümrük Müfettiş Kontr.</c:v>
                </c:pt>
              </c:strCache>
            </c:strRef>
          </c:tx>
          <c:spPr>
            <a:solidFill>
              <a:srgbClr val="CC3300"/>
            </a:solidFill>
            <a:ln>
              <a:noFill/>
            </a:ln>
            <a:effectLst/>
          </c:spPr>
          <c:invertIfNegative val="0"/>
          <c:cat>
            <c:strRef>
              <c:f>Sayfa1!$A$2:$A$30</c:f>
              <c:strCache>
                <c:ptCount val="28"/>
                <c:pt idx="0">
                  <c:v>Bilinmeyen</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strCache>
            </c:strRef>
          </c:cat>
          <c:val>
            <c:numRef>
              <c:f>Sayfa1!$G$2:$G$30</c:f>
              <c:numCache>
                <c:formatCode>General</c:formatCode>
                <c:ptCount val="29"/>
                <c:pt idx="0">
                  <c:v>3</c:v>
                </c:pt>
                <c:pt idx="1">
                  <c:v>0</c:v>
                </c:pt>
                <c:pt idx="2">
                  <c:v>0</c:v>
                </c:pt>
                <c:pt idx="3">
                  <c:v>0</c:v>
                </c:pt>
                <c:pt idx="4">
                  <c:v>0</c:v>
                </c:pt>
                <c:pt idx="5">
                  <c:v>0</c:v>
                </c:pt>
                <c:pt idx="6">
                  <c:v>1</c:v>
                </c:pt>
                <c:pt idx="7">
                  <c:v>9</c:v>
                </c:pt>
                <c:pt idx="8">
                  <c:v>11</c:v>
                </c:pt>
                <c:pt idx="9">
                  <c:v>6</c:v>
                </c:pt>
                <c:pt idx="10">
                  <c:v>6</c:v>
                </c:pt>
                <c:pt idx="11">
                  <c:v>3</c:v>
                </c:pt>
                <c:pt idx="12">
                  <c:v>2</c:v>
                </c:pt>
                <c:pt idx="13">
                  <c:v>2</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numCache>
            </c:numRef>
          </c:val>
          <c:extLst xmlns:c16r2="http://schemas.microsoft.com/office/drawing/2015/06/chart">
            <c:ext xmlns:c16="http://schemas.microsoft.com/office/drawing/2014/chart" uri="{C3380CC4-5D6E-409C-BE32-E72D297353CC}">
              <c16:uniqueId val="{00000005-556E-4011-B1B8-1F8B10F10FC4}"/>
            </c:ext>
          </c:extLst>
        </c:ser>
        <c:ser>
          <c:idx val="6"/>
          <c:order val="6"/>
          <c:tx>
            <c:strRef>
              <c:f>Sayfa1!$H$1</c:f>
              <c:strCache>
                <c:ptCount val="1"/>
                <c:pt idx="0">
                  <c:v>Hesap Uzmanı</c:v>
                </c:pt>
              </c:strCache>
            </c:strRef>
          </c:tx>
          <c:spPr>
            <a:solidFill>
              <a:srgbClr val="800080"/>
            </a:solidFill>
            <a:ln>
              <a:noFill/>
            </a:ln>
            <a:effectLst/>
          </c:spPr>
          <c:invertIfNegative val="0"/>
          <c:cat>
            <c:strRef>
              <c:f>Sayfa1!$A$2:$A$30</c:f>
              <c:strCache>
                <c:ptCount val="28"/>
                <c:pt idx="0">
                  <c:v>Bilinmeyen</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strCache>
            </c:strRef>
          </c:cat>
          <c:val>
            <c:numRef>
              <c:f>Sayfa1!$H$2:$H$30</c:f>
              <c:numCache>
                <c:formatCode>General</c:formatCode>
                <c:ptCount val="29"/>
                <c:pt idx="0">
                  <c:v>10</c:v>
                </c:pt>
                <c:pt idx="1">
                  <c:v>219</c:v>
                </c:pt>
                <c:pt idx="2">
                  <c:v>85</c:v>
                </c:pt>
                <c:pt idx="3">
                  <c:v>44</c:v>
                </c:pt>
                <c:pt idx="4">
                  <c:v>33</c:v>
                </c:pt>
                <c:pt idx="5">
                  <c:v>36</c:v>
                </c:pt>
                <c:pt idx="6">
                  <c:v>24</c:v>
                </c:pt>
                <c:pt idx="7">
                  <c:v>25</c:v>
                </c:pt>
                <c:pt idx="8">
                  <c:v>7</c:v>
                </c:pt>
                <c:pt idx="9">
                  <c:v>3</c:v>
                </c:pt>
                <c:pt idx="10">
                  <c:v>11</c:v>
                </c:pt>
                <c:pt idx="11">
                  <c:v>6</c:v>
                </c:pt>
                <c:pt idx="12">
                  <c:v>36</c:v>
                </c:pt>
                <c:pt idx="13">
                  <c:v>25</c:v>
                </c:pt>
                <c:pt idx="14">
                  <c:v>11</c:v>
                </c:pt>
                <c:pt idx="15">
                  <c:v>8</c:v>
                </c:pt>
                <c:pt idx="16">
                  <c:v>13</c:v>
                </c:pt>
                <c:pt idx="17">
                  <c:v>24</c:v>
                </c:pt>
                <c:pt idx="18">
                  <c:v>27</c:v>
                </c:pt>
                <c:pt idx="19">
                  <c:v>11</c:v>
                </c:pt>
                <c:pt idx="20">
                  <c:v>7</c:v>
                </c:pt>
                <c:pt idx="21">
                  <c:v>35</c:v>
                </c:pt>
                <c:pt idx="22">
                  <c:v>37</c:v>
                </c:pt>
                <c:pt idx="23">
                  <c:v>18</c:v>
                </c:pt>
                <c:pt idx="24">
                  <c:v>17</c:v>
                </c:pt>
                <c:pt idx="25">
                  <c:v>21</c:v>
                </c:pt>
                <c:pt idx="26">
                  <c:v>5</c:v>
                </c:pt>
                <c:pt idx="27">
                  <c:v>6</c:v>
                </c:pt>
              </c:numCache>
            </c:numRef>
          </c:val>
          <c:extLst xmlns:c16r2="http://schemas.microsoft.com/office/drawing/2015/06/chart">
            <c:ext xmlns:c16="http://schemas.microsoft.com/office/drawing/2014/chart" uri="{C3380CC4-5D6E-409C-BE32-E72D297353CC}">
              <c16:uniqueId val="{00000006-556E-4011-B1B8-1F8B10F10FC4}"/>
            </c:ext>
          </c:extLst>
        </c:ser>
        <c:ser>
          <c:idx val="7"/>
          <c:order val="7"/>
          <c:tx>
            <c:strRef>
              <c:f>Sayfa1!$I$1</c:f>
              <c:strCache>
                <c:ptCount val="1"/>
                <c:pt idx="0">
                  <c:v>Maliye Müfettişi</c:v>
                </c:pt>
              </c:strCache>
            </c:strRef>
          </c:tx>
          <c:spPr>
            <a:solidFill>
              <a:schemeClr val="accent2">
                <a:lumMod val="60000"/>
              </a:schemeClr>
            </a:solidFill>
            <a:ln>
              <a:noFill/>
            </a:ln>
            <a:effectLst/>
          </c:spPr>
          <c:invertIfNegative val="0"/>
          <c:cat>
            <c:strRef>
              <c:f>Sayfa1!$A$2:$A$30</c:f>
              <c:strCache>
                <c:ptCount val="28"/>
                <c:pt idx="0">
                  <c:v>Bilinmeyen</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strCache>
            </c:strRef>
          </c:cat>
          <c:val>
            <c:numRef>
              <c:f>Sayfa1!$I$2:$I$30</c:f>
              <c:numCache>
                <c:formatCode>General</c:formatCode>
                <c:ptCount val="29"/>
                <c:pt idx="0">
                  <c:v>3</c:v>
                </c:pt>
                <c:pt idx="1">
                  <c:v>36</c:v>
                </c:pt>
                <c:pt idx="2">
                  <c:v>22</c:v>
                </c:pt>
                <c:pt idx="3">
                  <c:v>2</c:v>
                </c:pt>
                <c:pt idx="4">
                  <c:v>12</c:v>
                </c:pt>
                <c:pt idx="5">
                  <c:v>23</c:v>
                </c:pt>
                <c:pt idx="6">
                  <c:v>12</c:v>
                </c:pt>
                <c:pt idx="7">
                  <c:v>10</c:v>
                </c:pt>
                <c:pt idx="8">
                  <c:v>9</c:v>
                </c:pt>
                <c:pt idx="9">
                  <c:v>2</c:v>
                </c:pt>
                <c:pt idx="10">
                  <c:v>5</c:v>
                </c:pt>
                <c:pt idx="11">
                  <c:v>2</c:v>
                </c:pt>
                <c:pt idx="12">
                  <c:v>3</c:v>
                </c:pt>
                <c:pt idx="13">
                  <c:v>2</c:v>
                </c:pt>
                <c:pt idx="14">
                  <c:v>4</c:v>
                </c:pt>
                <c:pt idx="15">
                  <c:v>1</c:v>
                </c:pt>
                <c:pt idx="16">
                  <c:v>4</c:v>
                </c:pt>
                <c:pt idx="17">
                  <c:v>0</c:v>
                </c:pt>
                <c:pt idx="18">
                  <c:v>30</c:v>
                </c:pt>
                <c:pt idx="19">
                  <c:v>0</c:v>
                </c:pt>
                <c:pt idx="20">
                  <c:v>2</c:v>
                </c:pt>
                <c:pt idx="21">
                  <c:v>16</c:v>
                </c:pt>
                <c:pt idx="22">
                  <c:v>17</c:v>
                </c:pt>
                <c:pt idx="23">
                  <c:v>4</c:v>
                </c:pt>
                <c:pt idx="24">
                  <c:v>5</c:v>
                </c:pt>
                <c:pt idx="25">
                  <c:v>2</c:v>
                </c:pt>
                <c:pt idx="26">
                  <c:v>0</c:v>
                </c:pt>
                <c:pt idx="27">
                  <c:v>3</c:v>
                </c:pt>
              </c:numCache>
            </c:numRef>
          </c:val>
          <c:extLst xmlns:c16r2="http://schemas.microsoft.com/office/drawing/2015/06/chart">
            <c:ext xmlns:c16="http://schemas.microsoft.com/office/drawing/2014/chart" uri="{C3380CC4-5D6E-409C-BE32-E72D297353CC}">
              <c16:uniqueId val="{00000007-556E-4011-B1B8-1F8B10F10FC4}"/>
            </c:ext>
          </c:extLst>
        </c:ser>
        <c:ser>
          <c:idx val="8"/>
          <c:order val="8"/>
          <c:tx>
            <c:strRef>
              <c:f>Sayfa1!$J$1</c:f>
              <c:strCache>
                <c:ptCount val="1"/>
                <c:pt idx="0">
                  <c:v>Öğretim Görevlisi</c:v>
                </c:pt>
              </c:strCache>
            </c:strRef>
          </c:tx>
          <c:spPr>
            <a:solidFill>
              <a:schemeClr val="accent3">
                <a:lumMod val="60000"/>
              </a:schemeClr>
            </a:solidFill>
            <a:ln>
              <a:noFill/>
            </a:ln>
            <a:effectLst/>
          </c:spPr>
          <c:invertIfNegative val="0"/>
          <c:cat>
            <c:strRef>
              <c:f>Sayfa1!$A$2:$A$30</c:f>
              <c:strCache>
                <c:ptCount val="28"/>
                <c:pt idx="0">
                  <c:v>Bilinmeyen</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strCache>
            </c:strRef>
          </c:cat>
          <c:val>
            <c:numRef>
              <c:f>Sayfa1!$J$2:$J$30</c:f>
              <c:numCache>
                <c:formatCode>General</c:formatCode>
                <c:ptCount val="29"/>
                <c:pt idx="0">
                  <c:v>0</c:v>
                </c:pt>
                <c:pt idx="1">
                  <c:v>0</c:v>
                </c:pt>
                <c:pt idx="2">
                  <c:v>0</c:v>
                </c:pt>
                <c:pt idx="3">
                  <c:v>0</c:v>
                </c:pt>
                <c:pt idx="4">
                  <c:v>0</c:v>
                </c:pt>
                <c:pt idx="5">
                  <c:v>0</c:v>
                </c:pt>
                <c:pt idx="6">
                  <c:v>0</c:v>
                </c:pt>
                <c:pt idx="7">
                  <c:v>0</c:v>
                </c:pt>
                <c:pt idx="8">
                  <c:v>0</c:v>
                </c:pt>
                <c:pt idx="9">
                  <c:v>0</c:v>
                </c:pt>
                <c:pt idx="10">
                  <c:v>1</c:v>
                </c:pt>
                <c:pt idx="11">
                  <c:v>0</c:v>
                </c:pt>
                <c:pt idx="12">
                  <c:v>0</c:v>
                </c:pt>
                <c:pt idx="13">
                  <c:v>1</c:v>
                </c:pt>
                <c:pt idx="14">
                  <c:v>0</c:v>
                </c:pt>
                <c:pt idx="15">
                  <c:v>0</c:v>
                </c:pt>
                <c:pt idx="16">
                  <c:v>0</c:v>
                </c:pt>
                <c:pt idx="17">
                  <c:v>0</c:v>
                </c:pt>
                <c:pt idx="18">
                  <c:v>0</c:v>
                </c:pt>
                <c:pt idx="19">
                  <c:v>0</c:v>
                </c:pt>
                <c:pt idx="20">
                  <c:v>0</c:v>
                </c:pt>
                <c:pt idx="21">
                  <c:v>0</c:v>
                </c:pt>
                <c:pt idx="22">
                  <c:v>0</c:v>
                </c:pt>
                <c:pt idx="23">
                  <c:v>0</c:v>
                </c:pt>
                <c:pt idx="24">
                  <c:v>0</c:v>
                </c:pt>
                <c:pt idx="25">
                  <c:v>0</c:v>
                </c:pt>
                <c:pt idx="26">
                  <c:v>0</c:v>
                </c:pt>
                <c:pt idx="27">
                  <c:v>1</c:v>
                </c:pt>
              </c:numCache>
            </c:numRef>
          </c:val>
          <c:extLst xmlns:c16r2="http://schemas.microsoft.com/office/drawing/2015/06/chart">
            <c:ext xmlns:c16="http://schemas.microsoft.com/office/drawing/2014/chart" uri="{C3380CC4-5D6E-409C-BE32-E72D297353CC}">
              <c16:uniqueId val="{00000008-556E-4011-B1B8-1F8B10F10FC4}"/>
            </c:ext>
          </c:extLst>
        </c:ser>
        <c:ser>
          <c:idx val="9"/>
          <c:order val="9"/>
          <c:tx>
            <c:strRef>
              <c:f>Sayfa1!$K$1</c:f>
              <c:strCache>
                <c:ptCount val="1"/>
                <c:pt idx="0">
                  <c:v>Profesör</c:v>
                </c:pt>
              </c:strCache>
            </c:strRef>
          </c:tx>
          <c:spPr>
            <a:solidFill>
              <a:schemeClr val="accent4">
                <a:lumMod val="60000"/>
              </a:schemeClr>
            </a:solidFill>
            <a:ln>
              <a:noFill/>
            </a:ln>
            <a:effectLst/>
          </c:spPr>
          <c:invertIfNegative val="0"/>
          <c:cat>
            <c:strRef>
              <c:f>Sayfa1!$A$2:$A$30</c:f>
              <c:strCache>
                <c:ptCount val="28"/>
                <c:pt idx="0">
                  <c:v>Bilinmeyen</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strCache>
            </c:strRef>
          </c:cat>
          <c:val>
            <c:numRef>
              <c:f>Sayfa1!$K$2:$K$30</c:f>
              <c:numCache>
                <c:formatCode>General</c:formatCode>
                <c:ptCount val="29"/>
                <c:pt idx="0">
                  <c:v>6</c:v>
                </c:pt>
                <c:pt idx="1">
                  <c:v>63</c:v>
                </c:pt>
                <c:pt idx="2">
                  <c:v>22</c:v>
                </c:pt>
                <c:pt idx="3">
                  <c:v>11</c:v>
                </c:pt>
                <c:pt idx="4">
                  <c:v>13</c:v>
                </c:pt>
                <c:pt idx="5">
                  <c:v>19</c:v>
                </c:pt>
                <c:pt idx="6">
                  <c:v>15</c:v>
                </c:pt>
                <c:pt idx="7">
                  <c:v>16</c:v>
                </c:pt>
                <c:pt idx="8">
                  <c:v>21</c:v>
                </c:pt>
                <c:pt idx="9">
                  <c:v>21</c:v>
                </c:pt>
                <c:pt idx="10">
                  <c:v>7</c:v>
                </c:pt>
                <c:pt idx="11">
                  <c:v>10</c:v>
                </c:pt>
                <c:pt idx="12">
                  <c:v>6</c:v>
                </c:pt>
                <c:pt idx="13">
                  <c:v>10</c:v>
                </c:pt>
                <c:pt idx="14">
                  <c:v>8</c:v>
                </c:pt>
                <c:pt idx="15">
                  <c:v>17</c:v>
                </c:pt>
                <c:pt idx="16">
                  <c:v>16</c:v>
                </c:pt>
                <c:pt idx="17">
                  <c:v>11</c:v>
                </c:pt>
                <c:pt idx="18">
                  <c:v>21</c:v>
                </c:pt>
                <c:pt idx="19">
                  <c:v>11</c:v>
                </c:pt>
                <c:pt idx="20">
                  <c:v>4</c:v>
                </c:pt>
                <c:pt idx="21">
                  <c:v>7</c:v>
                </c:pt>
                <c:pt idx="22">
                  <c:v>6</c:v>
                </c:pt>
                <c:pt idx="23">
                  <c:v>8</c:v>
                </c:pt>
                <c:pt idx="24">
                  <c:v>4</c:v>
                </c:pt>
                <c:pt idx="25">
                  <c:v>0</c:v>
                </c:pt>
                <c:pt idx="26">
                  <c:v>0</c:v>
                </c:pt>
                <c:pt idx="27">
                  <c:v>1</c:v>
                </c:pt>
              </c:numCache>
            </c:numRef>
          </c:val>
          <c:extLst xmlns:c16r2="http://schemas.microsoft.com/office/drawing/2015/06/chart">
            <c:ext xmlns:c16="http://schemas.microsoft.com/office/drawing/2014/chart" uri="{C3380CC4-5D6E-409C-BE32-E72D297353CC}">
              <c16:uniqueId val="{00000009-556E-4011-B1B8-1F8B10F10FC4}"/>
            </c:ext>
          </c:extLst>
        </c:ser>
        <c:ser>
          <c:idx val="10"/>
          <c:order val="10"/>
          <c:tx>
            <c:strRef>
              <c:f>Sayfa1!$L$1</c:f>
              <c:strCache>
                <c:ptCount val="1"/>
                <c:pt idx="0">
                  <c:v>Sayıştay</c:v>
                </c:pt>
              </c:strCache>
            </c:strRef>
          </c:tx>
          <c:spPr>
            <a:solidFill>
              <a:schemeClr val="accent5">
                <a:lumMod val="60000"/>
              </a:schemeClr>
            </a:solidFill>
            <a:ln>
              <a:noFill/>
            </a:ln>
            <a:effectLst/>
          </c:spPr>
          <c:invertIfNegative val="0"/>
          <c:cat>
            <c:strRef>
              <c:f>Sayfa1!$A$2:$A$30</c:f>
              <c:strCache>
                <c:ptCount val="28"/>
                <c:pt idx="0">
                  <c:v>Bilinmeyen</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strCache>
            </c:strRef>
          </c:cat>
          <c:val>
            <c:numRef>
              <c:f>Sayfa1!$L$2:$L$30</c:f>
              <c:numCache>
                <c:formatCode>General</c:formatCode>
                <c:ptCount val="29"/>
                <c:pt idx="0">
                  <c:v>3</c:v>
                </c:pt>
                <c:pt idx="1">
                  <c:v>15</c:v>
                </c:pt>
                <c:pt idx="2">
                  <c:v>59</c:v>
                </c:pt>
                <c:pt idx="3">
                  <c:v>11</c:v>
                </c:pt>
                <c:pt idx="4">
                  <c:v>5</c:v>
                </c:pt>
                <c:pt idx="5">
                  <c:v>5</c:v>
                </c:pt>
                <c:pt idx="6">
                  <c:v>4</c:v>
                </c:pt>
                <c:pt idx="7">
                  <c:v>6</c:v>
                </c:pt>
                <c:pt idx="8">
                  <c:v>26</c:v>
                </c:pt>
                <c:pt idx="9">
                  <c:v>8</c:v>
                </c:pt>
                <c:pt idx="10">
                  <c:v>2</c:v>
                </c:pt>
                <c:pt idx="11">
                  <c:v>27</c:v>
                </c:pt>
                <c:pt idx="12">
                  <c:v>18</c:v>
                </c:pt>
                <c:pt idx="13">
                  <c:v>8</c:v>
                </c:pt>
                <c:pt idx="14">
                  <c:v>1</c:v>
                </c:pt>
                <c:pt idx="15">
                  <c:v>5</c:v>
                </c:pt>
                <c:pt idx="16">
                  <c:v>4</c:v>
                </c:pt>
                <c:pt idx="17">
                  <c:v>1</c:v>
                </c:pt>
                <c:pt idx="18">
                  <c:v>19</c:v>
                </c:pt>
                <c:pt idx="19">
                  <c:v>2</c:v>
                </c:pt>
                <c:pt idx="20">
                  <c:v>1</c:v>
                </c:pt>
                <c:pt idx="21">
                  <c:v>0</c:v>
                </c:pt>
                <c:pt idx="22">
                  <c:v>5</c:v>
                </c:pt>
                <c:pt idx="23">
                  <c:v>22</c:v>
                </c:pt>
                <c:pt idx="24">
                  <c:v>52</c:v>
                </c:pt>
                <c:pt idx="25">
                  <c:v>6</c:v>
                </c:pt>
                <c:pt idx="26">
                  <c:v>3</c:v>
                </c:pt>
                <c:pt idx="27">
                  <c:v>1</c:v>
                </c:pt>
              </c:numCache>
            </c:numRef>
          </c:val>
          <c:extLst xmlns:c16r2="http://schemas.microsoft.com/office/drawing/2015/06/chart">
            <c:ext xmlns:c16="http://schemas.microsoft.com/office/drawing/2014/chart" uri="{C3380CC4-5D6E-409C-BE32-E72D297353CC}">
              <c16:uniqueId val="{0000000A-556E-4011-B1B8-1F8B10F10FC4}"/>
            </c:ext>
          </c:extLst>
        </c:ser>
        <c:ser>
          <c:idx val="11"/>
          <c:order val="11"/>
          <c:tx>
            <c:strRef>
              <c:f>Sayfa1!$M$1</c:f>
              <c:strCache>
                <c:ptCount val="1"/>
                <c:pt idx="0">
                  <c:v>SMMM(Sınav)</c:v>
                </c:pt>
              </c:strCache>
            </c:strRef>
          </c:tx>
          <c:spPr>
            <a:solidFill>
              <a:schemeClr val="accent6">
                <a:lumMod val="75000"/>
              </a:schemeClr>
            </a:solidFill>
            <a:ln>
              <a:noFill/>
            </a:ln>
            <a:effectLst/>
          </c:spPr>
          <c:invertIfNegative val="0"/>
          <c:cat>
            <c:strRef>
              <c:f>Sayfa1!$A$2:$A$30</c:f>
              <c:strCache>
                <c:ptCount val="28"/>
                <c:pt idx="0">
                  <c:v>Bilinmeyen</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strCache>
            </c:strRef>
          </c:cat>
          <c:val>
            <c:numRef>
              <c:f>Sayfa1!$M$2:$M$30</c:f>
              <c:numCache>
                <c:formatCode>General</c:formatCode>
                <c:ptCount val="29"/>
                <c:pt idx="0">
                  <c:v>1</c:v>
                </c:pt>
                <c:pt idx="1">
                  <c:v>1</c:v>
                </c:pt>
                <c:pt idx="2">
                  <c:v>3</c:v>
                </c:pt>
                <c:pt idx="3">
                  <c:v>16</c:v>
                </c:pt>
                <c:pt idx="4">
                  <c:v>40</c:v>
                </c:pt>
                <c:pt idx="5">
                  <c:v>38</c:v>
                </c:pt>
                <c:pt idx="6">
                  <c:v>25</c:v>
                </c:pt>
                <c:pt idx="7">
                  <c:v>36</c:v>
                </c:pt>
                <c:pt idx="8">
                  <c:v>87</c:v>
                </c:pt>
                <c:pt idx="9">
                  <c:v>78</c:v>
                </c:pt>
                <c:pt idx="10">
                  <c:v>76</c:v>
                </c:pt>
                <c:pt idx="11">
                  <c:v>25</c:v>
                </c:pt>
                <c:pt idx="12">
                  <c:v>28</c:v>
                </c:pt>
                <c:pt idx="13">
                  <c:v>31</c:v>
                </c:pt>
                <c:pt idx="14">
                  <c:v>30</c:v>
                </c:pt>
                <c:pt idx="15">
                  <c:v>17</c:v>
                </c:pt>
                <c:pt idx="16">
                  <c:v>44</c:v>
                </c:pt>
                <c:pt idx="17">
                  <c:v>27</c:v>
                </c:pt>
                <c:pt idx="18">
                  <c:v>39</c:v>
                </c:pt>
                <c:pt idx="19">
                  <c:v>20</c:v>
                </c:pt>
                <c:pt idx="20">
                  <c:v>15</c:v>
                </c:pt>
                <c:pt idx="21">
                  <c:v>10</c:v>
                </c:pt>
                <c:pt idx="22">
                  <c:v>6</c:v>
                </c:pt>
                <c:pt idx="23">
                  <c:v>22</c:v>
                </c:pt>
                <c:pt idx="24">
                  <c:v>31</c:v>
                </c:pt>
                <c:pt idx="25">
                  <c:v>118</c:v>
                </c:pt>
                <c:pt idx="26">
                  <c:v>85</c:v>
                </c:pt>
                <c:pt idx="27">
                  <c:v>54</c:v>
                </c:pt>
              </c:numCache>
            </c:numRef>
          </c:val>
          <c:extLst xmlns:c16r2="http://schemas.microsoft.com/office/drawing/2015/06/chart">
            <c:ext xmlns:c16="http://schemas.microsoft.com/office/drawing/2014/chart" uri="{C3380CC4-5D6E-409C-BE32-E72D297353CC}">
              <c16:uniqueId val="{0000000B-556E-4011-B1B8-1F8B10F10FC4}"/>
            </c:ext>
          </c:extLst>
        </c:ser>
        <c:ser>
          <c:idx val="12"/>
          <c:order val="12"/>
          <c:tx>
            <c:strRef>
              <c:f>Sayfa1!$N$1</c:f>
              <c:strCache>
                <c:ptCount val="1"/>
                <c:pt idx="0">
                  <c:v>Vergi Dairesi müdürü</c:v>
                </c:pt>
              </c:strCache>
            </c:strRef>
          </c:tx>
          <c:spPr>
            <a:solidFill>
              <a:srgbClr val="008080"/>
            </a:solidFill>
            <a:ln>
              <a:noFill/>
            </a:ln>
            <a:effectLst/>
          </c:spPr>
          <c:invertIfNegative val="0"/>
          <c:cat>
            <c:strRef>
              <c:f>Sayfa1!$A$2:$A$30</c:f>
              <c:strCache>
                <c:ptCount val="28"/>
                <c:pt idx="0">
                  <c:v>Bilinmeyen</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strCache>
            </c:strRef>
          </c:cat>
          <c:val>
            <c:numRef>
              <c:f>Sayfa1!$N$2:$N$30</c:f>
              <c:numCache>
                <c:formatCode>General</c:formatCode>
                <c:ptCount val="29"/>
                <c:pt idx="0">
                  <c:v>0</c:v>
                </c:pt>
                <c:pt idx="1">
                  <c:v>0</c:v>
                </c:pt>
                <c:pt idx="2">
                  <c:v>0</c:v>
                </c:pt>
                <c:pt idx="3">
                  <c:v>1</c:v>
                </c:pt>
                <c:pt idx="4">
                  <c:v>0</c:v>
                </c:pt>
                <c:pt idx="5">
                  <c:v>2</c:v>
                </c:pt>
                <c:pt idx="6">
                  <c:v>1</c:v>
                </c:pt>
                <c:pt idx="7">
                  <c:v>1</c:v>
                </c:pt>
                <c:pt idx="8">
                  <c:v>4</c:v>
                </c:pt>
                <c:pt idx="9">
                  <c:v>0</c:v>
                </c:pt>
                <c:pt idx="10">
                  <c:v>2</c:v>
                </c:pt>
                <c:pt idx="11">
                  <c:v>2</c:v>
                </c:pt>
                <c:pt idx="12">
                  <c:v>0</c:v>
                </c:pt>
                <c:pt idx="13">
                  <c:v>1</c:v>
                </c:pt>
                <c:pt idx="14">
                  <c:v>0</c:v>
                </c:pt>
                <c:pt idx="15">
                  <c:v>1</c:v>
                </c:pt>
                <c:pt idx="16">
                  <c:v>3</c:v>
                </c:pt>
                <c:pt idx="17">
                  <c:v>1</c:v>
                </c:pt>
                <c:pt idx="18">
                  <c:v>0</c:v>
                </c:pt>
                <c:pt idx="19">
                  <c:v>2</c:v>
                </c:pt>
                <c:pt idx="20">
                  <c:v>0</c:v>
                </c:pt>
                <c:pt idx="21">
                  <c:v>0</c:v>
                </c:pt>
                <c:pt idx="22">
                  <c:v>0</c:v>
                </c:pt>
                <c:pt idx="23">
                  <c:v>1</c:v>
                </c:pt>
                <c:pt idx="24">
                  <c:v>1</c:v>
                </c:pt>
                <c:pt idx="25">
                  <c:v>3</c:v>
                </c:pt>
                <c:pt idx="26">
                  <c:v>1</c:v>
                </c:pt>
                <c:pt idx="27">
                  <c:v>0</c:v>
                </c:pt>
              </c:numCache>
            </c:numRef>
          </c:val>
          <c:extLst xmlns:c16r2="http://schemas.microsoft.com/office/drawing/2015/06/chart">
            <c:ext xmlns:c16="http://schemas.microsoft.com/office/drawing/2014/chart" uri="{C3380CC4-5D6E-409C-BE32-E72D297353CC}">
              <c16:uniqueId val="{0000000C-556E-4011-B1B8-1F8B10F10FC4}"/>
            </c:ext>
          </c:extLst>
        </c:ser>
        <c:ser>
          <c:idx val="13"/>
          <c:order val="13"/>
          <c:tx>
            <c:strRef>
              <c:f>Sayfa1!$O$1</c:f>
              <c:strCache>
                <c:ptCount val="1"/>
                <c:pt idx="0">
                  <c:v>Vergi Denetmeni</c:v>
                </c:pt>
              </c:strCache>
            </c:strRef>
          </c:tx>
          <c:spPr>
            <a:solidFill>
              <a:srgbClr val="00CC00"/>
            </a:solidFill>
            <a:ln>
              <a:noFill/>
            </a:ln>
            <a:effectLst/>
          </c:spPr>
          <c:invertIfNegative val="0"/>
          <c:cat>
            <c:strRef>
              <c:f>Sayfa1!$A$2:$A$30</c:f>
              <c:strCache>
                <c:ptCount val="28"/>
                <c:pt idx="0">
                  <c:v>Bilinmeyen</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strCache>
            </c:strRef>
          </c:cat>
          <c:val>
            <c:numRef>
              <c:f>Sayfa1!$O$2:$O$30</c:f>
              <c:numCache>
                <c:formatCode>General</c:formatCode>
                <c:ptCount val="29"/>
                <c:pt idx="0">
                  <c:v>0</c:v>
                </c:pt>
                <c:pt idx="1">
                  <c:v>0</c:v>
                </c:pt>
                <c:pt idx="2">
                  <c:v>0</c:v>
                </c:pt>
                <c:pt idx="3">
                  <c:v>0</c:v>
                </c:pt>
                <c:pt idx="4">
                  <c:v>5</c:v>
                </c:pt>
                <c:pt idx="5">
                  <c:v>5</c:v>
                </c:pt>
                <c:pt idx="6">
                  <c:v>5</c:v>
                </c:pt>
                <c:pt idx="7">
                  <c:v>5</c:v>
                </c:pt>
                <c:pt idx="8">
                  <c:v>14</c:v>
                </c:pt>
                <c:pt idx="9">
                  <c:v>8</c:v>
                </c:pt>
                <c:pt idx="10">
                  <c:v>26</c:v>
                </c:pt>
                <c:pt idx="11">
                  <c:v>28</c:v>
                </c:pt>
                <c:pt idx="12">
                  <c:v>18</c:v>
                </c:pt>
                <c:pt idx="13">
                  <c:v>12</c:v>
                </c:pt>
                <c:pt idx="14">
                  <c:v>15</c:v>
                </c:pt>
                <c:pt idx="15">
                  <c:v>5</c:v>
                </c:pt>
                <c:pt idx="16">
                  <c:v>6</c:v>
                </c:pt>
                <c:pt idx="17">
                  <c:v>18</c:v>
                </c:pt>
                <c:pt idx="18">
                  <c:v>17</c:v>
                </c:pt>
                <c:pt idx="19">
                  <c:v>7</c:v>
                </c:pt>
                <c:pt idx="20">
                  <c:v>1</c:v>
                </c:pt>
                <c:pt idx="21">
                  <c:v>101</c:v>
                </c:pt>
                <c:pt idx="22">
                  <c:v>73</c:v>
                </c:pt>
                <c:pt idx="23">
                  <c:v>132</c:v>
                </c:pt>
                <c:pt idx="24">
                  <c:v>243</c:v>
                </c:pt>
                <c:pt idx="25">
                  <c:v>36</c:v>
                </c:pt>
                <c:pt idx="26">
                  <c:v>12</c:v>
                </c:pt>
                <c:pt idx="27">
                  <c:v>9</c:v>
                </c:pt>
              </c:numCache>
            </c:numRef>
          </c:val>
          <c:extLst xmlns:c16r2="http://schemas.microsoft.com/office/drawing/2015/06/chart">
            <c:ext xmlns:c16="http://schemas.microsoft.com/office/drawing/2014/chart" uri="{C3380CC4-5D6E-409C-BE32-E72D297353CC}">
              <c16:uniqueId val="{0000000D-556E-4011-B1B8-1F8B10F10FC4}"/>
            </c:ext>
          </c:extLst>
        </c:ser>
        <c:ser>
          <c:idx val="14"/>
          <c:order val="14"/>
          <c:tx>
            <c:strRef>
              <c:f>Sayfa1!$P$1</c:f>
              <c:strCache>
                <c:ptCount val="1"/>
                <c:pt idx="0">
                  <c:v>Vergi Hakimi</c:v>
                </c:pt>
              </c:strCache>
            </c:strRef>
          </c:tx>
          <c:spPr>
            <a:solidFill>
              <a:srgbClr val="CC66FF"/>
            </a:solidFill>
            <a:ln>
              <a:noFill/>
            </a:ln>
            <a:effectLst/>
          </c:spPr>
          <c:invertIfNegative val="0"/>
          <c:cat>
            <c:strRef>
              <c:f>Sayfa1!$A$2:$A$30</c:f>
              <c:strCache>
                <c:ptCount val="28"/>
                <c:pt idx="0">
                  <c:v>Bilinmeyen</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strCache>
            </c:strRef>
          </c:cat>
          <c:val>
            <c:numRef>
              <c:f>Sayfa1!$P$2:$P$30</c:f>
              <c:numCache>
                <c:formatCode>General</c:formatCode>
                <c:ptCount val="29"/>
                <c:pt idx="0">
                  <c:v>0</c:v>
                </c:pt>
                <c:pt idx="1">
                  <c:v>2</c:v>
                </c:pt>
                <c:pt idx="2">
                  <c:v>1</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numCache>
            </c:numRef>
          </c:val>
          <c:extLst xmlns:c16r2="http://schemas.microsoft.com/office/drawing/2015/06/chart">
            <c:ext xmlns:c16="http://schemas.microsoft.com/office/drawing/2014/chart" uri="{C3380CC4-5D6E-409C-BE32-E72D297353CC}">
              <c16:uniqueId val="{0000000E-556E-4011-B1B8-1F8B10F10FC4}"/>
            </c:ext>
          </c:extLst>
        </c:ser>
        <c:ser>
          <c:idx val="15"/>
          <c:order val="15"/>
          <c:tx>
            <c:strRef>
              <c:f>Sayfa1!$Q$1</c:f>
              <c:strCache>
                <c:ptCount val="1"/>
                <c:pt idx="0">
                  <c:v>Yüksek Denetleme Kurulu Denetçi</c:v>
                </c:pt>
              </c:strCache>
            </c:strRef>
          </c:tx>
          <c:spPr>
            <a:solidFill>
              <a:srgbClr val="00FFFF"/>
            </a:solidFill>
            <a:ln>
              <a:noFill/>
            </a:ln>
            <a:effectLst/>
          </c:spPr>
          <c:invertIfNegative val="0"/>
          <c:cat>
            <c:strRef>
              <c:f>Sayfa1!$A$2:$A$30</c:f>
              <c:strCache>
                <c:ptCount val="28"/>
                <c:pt idx="0">
                  <c:v>Bilinmeyen</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strCache>
            </c:strRef>
          </c:cat>
          <c:val>
            <c:numRef>
              <c:f>Sayfa1!$Q$2:$Q$30</c:f>
              <c:numCache>
                <c:formatCode>General</c:formatCode>
                <c:ptCount val="29"/>
                <c:pt idx="0">
                  <c:v>1</c:v>
                </c:pt>
                <c:pt idx="1">
                  <c:v>0</c:v>
                </c:pt>
                <c:pt idx="2">
                  <c:v>3</c:v>
                </c:pt>
                <c:pt idx="3">
                  <c:v>3</c:v>
                </c:pt>
                <c:pt idx="4">
                  <c:v>8</c:v>
                </c:pt>
                <c:pt idx="5">
                  <c:v>6</c:v>
                </c:pt>
                <c:pt idx="6">
                  <c:v>6</c:v>
                </c:pt>
                <c:pt idx="7">
                  <c:v>8</c:v>
                </c:pt>
                <c:pt idx="8">
                  <c:v>3</c:v>
                </c:pt>
                <c:pt idx="9">
                  <c:v>0</c:v>
                </c:pt>
                <c:pt idx="10">
                  <c:v>0</c:v>
                </c:pt>
                <c:pt idx="11">
                  <c:v>1</c:v>
                </c:pt>
                <c:pt idx="12">
                  <c:v>0</c:v>
                </c:pt>
                <c:pt idx="13">
                  <c:v>0</c:v>
                </c:pt>
                <c:pt idx="14">
                  <c:v>0</c:v>
                </c:pt>
                <c:pt idx="15">
                  <c:v>1</c:v>
                </c:pt>
                <c:pt idx="16">
                  <c:v>1</c:v>
                </c:pt>
                <c:pt idx="17">
                  <c:v>2</c:v>
                </c:pt>
                <c:pt idx="18">
                  <c:v>5</c:v>
                </c:pt>
                <c:pt idx="19">
                  <c:v>1</c:v>
                </c:pt>
                <c:pt idx="20">
                  <c:v>0</c:v>
                </c:pt>
                <c:pt idx="21">
                  <c:v>0</c:v>
                </c:pt>
                <c:pt idx="22">
                  <c:v>0</c:v>
                </c:pt>
                <c:pt idx="23">
                  <c:v>0</c:v>
                </c:pt>
                <c:pt idx="24">
                  <c:v>0</c:v>
                </c:pt>
                <c:pt idx="25">
                  <c:v>0</c:v>
                </c:pt>
                <c:pt idx="26">
                  <c:v>0</c:v>
                </c:pt>
                <c:pt idx="27">
                  <c:v>0</c:v>
                </c:pt>
              </c:numCache>
            </c:numRef>
          </c:val>
          <c:extLst xmlns:c16r2="http://schemas.microsoft.com/office/drawing/2015/06/chart">
            <c:ext xmlns:c16="http://schemas.microsoft.com/office/drawing/2014/chart" uri="{C3380CC4-5D6E-409C-BE32-E72D297353CC}">
              <c16:uniqueId val="{0000000F-556E-4011-B1B8-1F8B10F10FC4}"/>
            </c:ext>
          </c:extLst>
        </c:ser>
        <c:ser>
          <c:idx val="16"/>
          <c:order val="16"/>
          <c:tx>
            <c:strRef>
              <c:f>Sayfa1!$R$1</c:f>
              <c:strCache>
                <c:ptCount val="1"/>
                <c:pt idx="0">
                  <c:v>Toplam</c:v>
                </c:pt>
              </c:strCache>
            </c:strRef>
          </c:tx>
          <c:spPr>
            <a:solidFill>
              <a:srgbClr val="CC66FF"/>
            </a:solidFill>
            <a:ln>
              <a:noFill/>
            </a:ln>
            <a:effectLst/>
          </c:spPr>
          <c:invertIfNegative val="0"/>
          <c:cat>
            <c:strRef>
              <c:f>Sayfa1!$A$2:$A$30</c:f>
              <c:strCache>
                <c:ptCount val="28"/>
                <c:pt idx="0">
                  <c:v>Bilinmeyen</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strCache>
            </c:strRef>
          </c:cat>
          <c:val>
            <c:numRef>
              <c:f>Sayfa1!$R$2:$R$30</c:f>
              <c:numCache>
                <c:formatCode>General</c:formatCode>
                <c:ptCount val="29"/>
              </c:numCache>
            </c:numRef>
          </c:val>
          <c:extLst xmlns:c16r2="http://schemas.microsoft.com/office/drawing/2015/06/chart">
            <c:ext xmlns:c16="http://schemas.microsoft.com/office/drawing/2014/chart" uri="{C3380CC4-5D6E-409C-BE32-E72D297353CC}">
              <c16:uniqueId val="{00000010-556E-4011-B1B8-1F8B10F10FC4}"/>
            </c:ext>
          </c:extLst>
        </c:ser>
        <c:dLbls>
          <c:showLegendKey val="0"/>
          <c:showVal val="0"/>
          <c:showCatName val="0"/>
          <c:showSerName val="0"/>
          <c:showPercent val="0"/>
          <c:showBubbleSize val="0"/>
        </c:dLbls>
        <c:gapWidth val="150"/>
        <c:overlap val="100"/>
        <c:axId val="39412096"/>
        <c:axId val="39413632"/>
      </c:barChart>
      <c:catAx>
        <c:axId val="39412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39413632"/>
        <c:crosses val="autoZero"/>
        <c:auto val="1"/>
        <c:lblAlgn val="ctr"/>
        <c:lblOffset val="100"/>
        <c:noMultiLvlLbl val="0"/>
      </c:catAx>
      <c:valAx>
        <c:axId val="39413632"/>
        <c:scaling>
          <c:orientation val="minMax"/>
          <c:max val="677"/>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39412096"/>
        <c:crosses val="autoZero"/>
        <c:crossBetween val="between"/>
      </c:valAx>
      <c:spPr>
        <a:noFill/>
        <a:ln>
          <a:noFill/>
        </a:ln>
        <a:effectLst/>
      </c:spPr>
    </c:plotArea>
    <c:legend>
      <c:legendPos val="b"/>
      <c:legendEntry>
        <c:idx val="16"/>
        <c:delete val="1"/>
      </c:legendEntry>
      <c:layout>
        <c:manualLayout>
          <c:xMode val="edge"/>
          <c:yMode val="edge"/>
          <c:x val="2.0308062610533421E-2"/>
          <c:y val="0.86530638398476312"/>
          <c:w val="0.97103336366504978"/>
          <c:h val="0.1234692216648487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tr-T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xmlns="" id="{76E9D555-43D9-422F-A36D-3DA79A502AE7}"/>
              </a:ext>
            </a:extLst>
          </p:cNvPr>
          <p:cNvSpPr>
            <a:spLocks noGrp="1"/>
          </p:cNvSpPr>
          <p:nvPr>
            <p:ph type="hdr" sz="quarter"/>
          </p:nvPr>
        </p:nvSpPr>
        <p:spPr>
          <a:xfrm>
            <a:off x="1" y="0"/>
            <a:ext cx="2946247" cy="495698"/>
          </a:xfrm>
          <a:prstGeom prst="rect">
            <a:avLst/>
          </a:prstGeom>
        </p:spPr>
        <p:txBody>
          <a:bodyPr vert="horz" lIns="91440" tIns="45720" rIns="91440" bIns="45720" rtlCol="0"/>
          <a:lstStyle>
            <a:lvl1pPr algn="l">
              <a:defRPr sz="1200"/>
            </a:lvl1pPr>
          </a:lstStyle>
          <a:p>
            <a:endParaRPr lang="tr-TR"/>
          </a:p>
        </p:txBody>
      </p:sp>
      <p:sp>
        <p:nvSpPr>
          <p:cNvPr id="3" name="Veri Yer Tutucusu 2">
            <a:extLst>
              <a:ext uri="{FF2B5EF4-FFF2-40B4-BE49-F238E27FC236}">
                <a16:creationId xmlns:a16="http://schemas.microsoft.com/office/drawing/2014/main" xmlns="" id="{8FFA1418-6FEB-4BC7-9C0C-9A5AD6C1C696}"/>
              </a:ext>
            </a:extLst>
          </p:cNvPr>
          <p:cNvSpPr>
            <a:spLocks noGrp="1"/>
          </p:cNvSpPr>
          <p:nvPr>
            <p:ph type="dt" sz="quarter" idx="1"/>
          </p:nvPr>
        </p:nvSpPr>
        <p:spPr>
          <a:xfrm>
            <a:off x="3849827" y="0"/>
            <a:ext cx="2946246" cy="495698"/>
          </a:xfrm>
          <a:prstGeom prst="rect">
            <a:avLst/>
          </a:prstGeom>
        </p:spPr>
        <p:txBody>
          <a:bodyPr vert="horz" lIns="91440" tIns="45720" rIns="91440" bIns="45720" rtlCol="0"/>
          <a:lstStyle>
            <a:lvl1pPr algn="r">
              <a:defRPr sz="1200"/>
            </a:lvl1pPr>
          </a:lstStyle>
          <a:p>
            <a:fld id="{9BD18A33-687A-4686-8FAC-D86419196A6B}" type="datetimeFigureOut">
              <a:rPr lang="tr-TR" smtClean="0"/>
              <a:t>01.11.2017</a:t>
            </a:fld>
            <a:endParaRPr lang="tr-TR"/>
          </a:p>
        </p:txBody>
      </p:sp>
      <p:sp>
        <p:nvSpPr>
          <p:cNvPr id="4" name="Alt Bilgi Yer Tutucusu 3">
            <a:extLst>
              <a:ext uri="{FF2B5EF4-FFF2-40B4-BE49-F238E27FC236}">
                <a16:creationId xmlns:a16="http://schemas.microsoft.com/office/drawing/2014/main" xmlns="" id="{17CE1FC3-F796-41AF-B97A-329B762B1F8E}"/>
              </a:ext>
            </a:extLst>
          </p:cNvPr>
          <p:cNvSpPr>
            <a:spLocks noGrp="1"/>
          </p:cNvSpPr>
          <p:nvPr>
            <p:ph type="ftr" sz="quarter" idx="2"/>
          </p:nvPr>
        </p:nvSpPr>
        <p:spPr>
          <a:xfrm>
            <a:off x="1" y="9378552"/>
            <a:ext cx="2946247" cy="495698"/>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a:extLst>
              <a:ext uri="{FF2B5EF4-FFF2-40B4-BE49-F238E27FC236}">
                <a16:creationId xmlns:a16="http://schemas.microsoft.com/office/drawing/2014/main" xmlns="" id="{A70FBD87-B71A-4584-9E20-D20DE7BE6CE4}"/>
              </a:ext>
            </a:extLst>
          </p:cNvPr>
          <p:cNvSpPr>
            <a:spLocks noGrp="1"/>
          </p:cNvSpPr>
          <p:nvPr>
            <p:ph type="sldNum" sz="quarter" idx="3"/>
          </p:nvPr>
        </p:nvSpPr>
        <p:spPr>
          <a:xfrm>
            <a:off x="3849827" y="9378552"/>
            <a:ext cx="2946246" cy="495698"/>
          </a:xfrm>
          <a:prstGeom prst="rect">
            <a:avLst/>
          </a:prstGeom>
        </p:spPr>
        <p:txBody>
          <a:bodyPr vert="horz" lIns="91440" tIns="45720" rIns="91440" bIns="45720" rtlCol="0" anchor="b"/>
          <a:lstStyle>
            <a:lvl1pPr algn="r">
              <a:defRPr sz="1200"/>
            </a:lvl1pPr>
          </a:lstStyle>
          <a:p>
            <a:fld id="{B0183E10-8CE7-42D5-805F-0F9ECA88D371}" type="slidenum">
              <a:rPr lang="tr-TR" smtClean="0"/>
              <a:t>‹#›</a:t>
            </a:fld>
            <a:endParaRPr lang="tr-TR"/>
          </a:p>
        </p:txBody>
      </p:sp>
    </p:spTree>
    <p:extLst>
      <p:ext uri="{BB962C8B-B14F-4D97-AF65-F5344CB8AC3E}">
        <p14:creationId xmlns:p14="http://schemas.microsoft.com/office/powerpoint/2010/main" val="29832274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1" y="1"/>
            <a:ext cx="2945659" cy="495427"/>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0443" y="1"/>
            <a:ext cx="2945659" cy="495427"/>
          </a:xfrm>
          <a:prstGeom prst="rect">
            <a:avLst/>
          </a:prstGeom>
        </p:spPr>
        <p:txBody>
          <a:bodyPr vert="horz" lIns="91440" tIns="45720" rIns="91440" bIns="45720" rtlCol="0"/>
          <a:lstStyle>
            <a:lvl1pPr algn="r">
              <a:defRPr sz="1200"/>
            </a:lvl1pPr>
          </a:lstStyle>
          <a:p>
            <a:fld id="{0F74F8AB-8D62-401D-96F0-3E59D16F8B65}" type="datetimeFigureOut">
              <a:rPr lang="tr-TR" smtClean="0"/>
              <a:t>01.11.2017</a:t>
            </a:fld>
            <a:endParaRPr lang="tr-TR"/>
          </a:p>
        </p:txBody>
      </p:sp>
      <p:sp>
        <p:nvSpPr>
          <p:cNvPr id="4" name="Slayt Resmi Yer Tutucusu 3"/>
          <p:cNvSpPr>
            <a:spLocks noGrp="1" noRot="1" noChangeAspect="1"/>
          </p:cNvSpPr>
          <p:nvPr>
            <p:ph type="sldImg" idx="2"/>
          </p:nvPr>
        </p:nvSpPr>
        <p:spPr>
          <a:xfrm>
            <a:off x="438150" y="1235075"/>
            <a:ext cx="5921375" cy="333057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768" y="4751984"/>
            <a:ext cx="5438140" cy="3887986"/>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1" y="9378825"/>
            <a:ext cx="2945659" cy="495426"/>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3" y="9378825"/>
            <a:ext cx="2945659" cy="495426"/>
          </a:xfrm>
          <a:prstGeom prst="rect">
            <a:avLst/>
          </a:prstGeom>
        </p:spPr>
        <p:txBody>
          <a:bodyPr vert="horz" lIns="91440" tIns="45720" rIns="91440" bIns="45720" rtlCol="0" anchor="b"/>
          <a:lstStyle>
            <a:lvl1pPr algn="r">
              <a:defRPr sz="1200"/>
            </a:lvl1pPr>
          </a:lstStyle>
          <a:p>
            <a:fld id="{E9D9E946-59BF-43D5-8C49-AFE987B237C0}" type="slidenum">
              <a:rPr lang="tr-TR" smtClean="0"/>
              <a:t>‹#›</a:t>
            </a:fld>
            <a:endParaRPr lang="tr-TR"/>
          </a:p>
        </p:txBody>
      </p:sp>
    </p:spTree>
    <p:extLst>
      <p:ext uri="{BB962C8B-B14F-4D97-AF65-F5344CB8AC3E}">
        <p14:creationId xmlns:p14="http://schemas.microsoft.com/office/powerpoint/2010/main" val="11918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9D9E946-59BF-43D5-8C49-AFE987B237C0}" type="slidenum">
              <a:rPr lang="tr-TR" smtClean="0"/>
              <a:t>1</a:t>
            </a:fld>
            <a:endParaRPr lang="tr-TR"/>
          </a:p>
        </p:txBody>
      </p:sp>
    </p:spTree>
    <p:extLst>
      <p:ext uri="{BB962C8B-B14F-4D97-AF65-F5344CB8AC3E}">
        <p14:creationId xmlns:p14="http://schemas.microsoft.com/office/powerpoint/2010/main" val="1615436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9D9E946-59BF-43D5-8C49-AFE987B237C0}" type="slidenum">
              <a:rPr lang="tr-TR" smtClean="0"/>
              <a:t>31</a:t>
            </a:fld>
            <a:endParaRPr lang="tr-TR"/>
          </a:p>
        </p:txBody>
      </p:sp>
    </p:spTree>
    <p:extLst>
      <p:ext uri="{BB962C8B-B14F-4D97-AF65-F5344CB8AC3E}">
        <p14:creationId xmlns:p14="http://schemas.microsoft.com/office/powerpoint/2010/main" val="3586483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9D9E946-59BF-43D5-8C49-AFE987B237C0}" type="slidenum">
              <a:rPr lang="tr-TR" smtClean="0"/>
              <a:t>32</a:t>
            </a:fld>
            <a:endParaRPr lang="tr-TR"/>
          </a:p>
        </p:txBody>
      </p:sp>
    </p:spTree>
    <p:extLst>
      <p:ext uri="{BB962C8B-B14F-4D97-AF65-F5344CB8AC3E}">
        <p14:creationId xmlns:p14="http://schemas.microsoft.com/office/powerpoint/2010/main" val="796205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7BEAC9C4-1410-4D0E-9ECD-B93AB1D69DF2}"/>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xmlns="" id="{504AD069-6215-4353-BAC5-15EEB460E3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xmlns="" id="{75396A3F-CBE6-4EEA-BE8D-F7E27F5CD87E}"/>
              </a:ext>
            </a:extLst>
          </p:cNvPr>
          <p:cNvSpPr>
            <a:spLocks noGrp="1"/>
          </p:cNvSpPr>
          <p:nvPr>
            <p:ph type="dt" sz="half" idx="10"/>
          </p:nvPr>
        </p:nvSpPr>
        <p:spPr/>
        <p:txBody>
          <a:bodyPr/>
          <a:lstStyle/>
          <a:p>
            <a:fld id="{6390268C-3879-4C77-8F48-30851837F547}" type="datetimeFigureOut">
              <a:rPr lang="tr-TR" smtClean="0"/>
              <a:t>01.11.2017</a:t>
            </a:fld>
            <a:endParaRPr lang="tr-TR"/>
          </a:p>
        </p:txBody>
      </p:sp>
      <p:sp>
        <p:nvSpPr>
          <p:cNvPr id="5" name="Alt Bilgi Yer Tutucusu 4">
            <a:extLst>
              <a:ext uri="{FF2B5EF4-FFF2-40B4-BE49-F238E27FC236}">
                <a16:creationId xmlns:a16="http://schemas.microsoft.com/office/drawing/2014/main" xmlns="" id="{5C031A13-5357-4E9E-BF49-E6837D9096D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317E0897-0326-4AFA-AA48-5D075482536C}"/>
              </a:ext>
            </a:extLst>
          </p:cNvPr>
          <p:cNvSpPr>
            <a:spLocks noGrp="1"/>
          </p:cNvSpPr>
          <p:nvPr>
            <p:ph type="sldNum" sz="quarter" idx="12"/>
          </p:nvPr>
        </p:nvSpPr>
        <p:spPr/>
        <p:txBody>
          <a:bodyPr/>
          <a:lstStyle/>
          <a:p>
            <a:fld id="{B9B865BA-735C-4C86-9E54-849994CA1BB7}" type="slidenum">
              <a:rPr lang="tr-TR" smtClean="0"/>
              <a:t>‹#›</a:t>
            </a:fld>
            <a:endParaRPr lang="tr-TR"/>
          </a:p>
        </p:txBody>
      </p:sp>
    </p:spTree>
    <p:extLst>
      <p:ext uri="{BB962C8B-B14F-4D97-AF65-F5344CB8AC3E}">
        <p14:creationId xmlns:p14="http://schemas.microsoft.com/office/powerpoint/2010/main" val="1718558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0E070991-63E8-47B4-8981-6F1F30B80A46}"/>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xmlns="" id="{CADE63F7-81BD-400A-881D-8995CCFC3D30}"/>
              </a:ext>
            </a:extLst>
          </p:cNvPr>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64F1E0F2-FA22-433C-83EF-76E8AC26822F}"/>
              </a:ext>
            </a:extLst>
          </p:cNvPr>
          <p:cNvSpPr>
            <a:spLocks noGrp="1"/>
          </p:cNvSpPr>
          <p:nvPr>
            <p:ph type="dt" sz="half" idx="10"/>
          </p:nvPr>
        </p:nvSpPr>
        <p:spPr/>
        <p:txBody>
          <a:bodyPr/>
          <a:lstStyle/>
          <a:p>
            <a:fld id="{6390268C-3879-4C77-8F48-30851837F547}" type="datetimeFigureOut">
              <a:rPr lang="tr-TR" smtClean="0"/>
              <a:t>01.11.2017</a:t>
            </a:fld>
            <a:endParaRPr lang="tr-TR"/>
          </a:p>
        </p:txBody>
      </p:sp>
      <p:sp>
        <p:nvSpPr>
          <p:cNvPr id="5" name="Alt Bilgi Yer Tutucusu 4">
            <a:extLst>
              <a:ext uri="{FF2B5EF4-FFF2-40B4-BE49-F238E27FC236}">
                <a16:creationId xmlns:a16="http://schemas.microsoft.com/office/drawing/2014/main" xmlns="" id="{5C1D8C42-1078-4151-A7D4-BBB261BAD6E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D80B7122-FB29-427C-AF39-D8316B5550B1}"/>
              </a:ext>
            </a:extLst>
          </p:cNvPr>
          <p:cNvSpPr>
            <a:spLocks noGrp="1"/>
          </p:cNvSpPr>
          <p:nvPr>
            <p:ph type="sldNum" sz="quarter" idx="12"/>
          </p:nvPr>
        </p:nvSpPr>
        <p:spPr/>
        <p:txBody>
          <a:bodyPr/>
          <a:lstStyle/>
          <a:p>
            <a:fld id="{B9B865BA-735C-4C86-9E54-849994CA1BB7}" type="slidenum">
              <a:rPr lang="tr-TR" smtClean="0"/>
              <a:t>‹#›</a:t>
            </a:fld>
            <a:endParaRPr lang="tr-TR"/>
          </a:p>
        </p:txBody>
      </p:sp>
    </p:spTree>
    <p:extLst>
      <p:ext uri="{BB962C8B-B14F-4D97-AF65-F5344CB8AC3E}">
        <p14:creationId xmlns:p14="http://schemas.microsoft.com/office/powerpoint/2010/main" val="2298145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xmlns="" id="{6DF7B997-195C-497C-A96A-1BD08EBE71B5}"/>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xmlns="" id="{D6687FB5-2B58-4BAC-B786-D2503153023E}"/>
              </a:ext>
            </a:extLst>
          </p:cNvPr>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C720A340-18C5-4AE8-8748-F1492C01CE7C}"/>
              </a:ext>
            </a:extLst>
          </p:cNvPr>
          <p:cNvSpPr>
            <a:spLocks noGrp="1"/>
          </p:cNvSpPr>
          <p:nvPr>
            <p:ph type="dt" sz="half" idx="10"/>
          </p:nvPr>
        </p:nvSpPr>
        <p:spPr/>
        <p:txBody>
          <a:bodyPr/>
          <a:lstStyle/>
          <a:p>
            <a:fld id="{6390268C-3879-4C77-8F48-30851837F547}" type="datetimeFigureOut">
              <a:rPr lang="tr-TR" smtClean="0"/>
              <a:t>01.11.2017</a:t>
            </a:fld>
            <a:endParaRPr lang="tr-TR"/>
          </a:p>
        </p:txBody>
      </p:sp>
      <p:sp>
        <p:nvSpPr>
          <p:cNvPr id="5" name="Alt Bilgi Yer Tutucusu 4">
            <a:extLst>
              <a:ext uri="{FF2B5EF4-FFF2-40B4-BE49-F238E27FC236}">
                <a16:creationId xmlns:a16="http://schemas.microsoft.com/office/drawing/2014/main" xmlns="" id="{06974BD8-AB81-4CAD-AA2F-985FA6E4006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E7FC8669-B90A-45A6-A0B9-A83E4DC10CDE}"/>
              </a:ext>
            </a:extLst>
          </p:cNvPr>
          <p:cNvSpPr>
            <a:spLocks noGrp="1"/>
          </p:cNvSpPr>
          <p:nvPr>
            <p:ph type="sldNum" sz="quarter" idx="12"/>
          </p:nvPr>
        </p:nvSpPr>
        <p:spPr/>
        <p:txBody>
          <a:bodyPr/>
          <a:lstStyle/>
          <a:p>
            <a:fld id="{B9B865BA-735C-4C86-9E54-849994CA1BB7}" type="slidenum">
              <a:rPr lang="tr-TR" smtClean="0"/>
              <a:t>‹#›</a:t>
            </a:fld>
            <a:endParaRPr lang="tr-TR"/>
          </a:p>
        </p:txBody>
      </p:sp>
    </p:spTree>
    <p:extLst>
      <p:ext uri="{BB962C8B-B14F-4D97-AF65-F5344CB8AC3E}">
        <p14:creationId xmlns:p14="http://schemas.microsoft.com/office/powerpoint/2010/main" val="778970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09317625-F07F-44DF-BA4F-2B1583CF05B8}"/>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648503B0-095A-412A-9D4E-D2A0D81D584E}"/>
              </a:ext>
            </a:extLst>
          </p:cNvPr>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F420033F-D733-4703-AD6F-33CAFBBB59A3}"/>
              </a:ext>
            </a:extLst>
          </p:cNvPr>
          <p:cNvSpPr>
            <a:spLocks noGrp="1"/>
          </p:cNvSpPr>
          <p:nvPr>
            <p:ph type="dt" sz="half" idx="10"/>
          </p:nvPr>
        </p:nvSpPr>
        <p:spPr/>
        <p:txBody>
          <a:bodyPr/>
          <a:lstStyle/>
          <a:p>
            <a:fld id="{6390268C-3879-4C77-8F48-30851837F547}" type="datetimeFigureOut">
              <a:rPr lang="tr-TR" smtClean="0"/>
              <a:t>01.11.2017</a:t>
            </a:fld>
            <a:endParaRPr lang="tr-TR"/>
          </a:p>
        </p:txBody>
      </p:sp>
      <p:sp>
        <p:nvSpPr>
          <p:cNvPr id="5" name="Alt Bilgi Yer Tutucusu 4">
            <a:extLst>
              <a:ext uri="{FF2B5EF4-FFF2-40B4-BE49-F238E27FC236}">
                <a16:creationId xmlns:a16="http://schemas.microsoft.com/office/drawing/2014/main" xmlns="" id="{62968CCF-8A5D-437F-9754-3B27D2BFE3F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319E01BE-4126-469A-BEF7-463A5CC08A06}"/>
              </a:ext>
            </a:extLst>
          </p:cNvPr>
          <p:cNvSpPr>
            <a:spLocks noGrp="1"/>
          </p:cNvSpPr>
          <p:nvPr>
            <p:ph type="sldNum" sz="quarter" idx="12"/>
          </p:nvPr>
        </p:nvSpPr>
        <p:spPr/>
        <p:txBody>
          <a:bodyPr/>
          <a:lstStyle/>
          <a:p>
            <a:fld id="{B9B865BA-735C-4C86-9E54-849994CA1BB7}" type="slidenum">
              <a:rPr lang="tr-TR" smtClean="0"/>
              <a:t>‹#›</a:t>
            </a:fld>
            <a:endParaRPr lang="tr-TR"/>
          </a:p>
        </p:txBody>
      </p:sp>
    </p:spTree>
    <p:extLst>
      <p:ext uri="{BB962C8B-B14F-4D97-AF65-F5344CB8AC3E}">
        <p14:creationId xmlns:p14="http://schemas.microsoft.com/office/powerpoint/2010/main" val="1661462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3511D29A-9FA3-4F67-8C96-E9487BB6FAB7}"/>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xmlns="" id="{9C04211A-8715-492B-BFA4-C66CA4D257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a16="http://schemas.microsoft.com/office/drawing/2014/main" xmlns="" id="{241CDBE0-19E6-4CD4-A0EA-A5083ADD93EA}"/>
              </a:ext>
            </a:extLst>
          </p:cNvPr>
          <p:cNvSpPr>
            <a:spLocks noGrp="1"/>
          </p:cNvSpPr>
          <p:nvPr>
            <p:ph type="dt" sz="half" idx="10"/>
          </p:nvPr>
        </p:nvSpPr>
        <p:spPr/>
        <p:txBody>
          <a:bodyPr/>
          <a:lstStyle/>
          <a:p>
            <a:fld id="{6390268C-3879-4C77-8F48-30851837F547}" type="datetimeFigureOut">
              <a:rPr lang="tr-TR" smtClean="0"/>
              <a:t>01.11.2017</a:t>
            </a:fld>
            <a:endParaRPr lang="tr-TR"/>
          </a:p>
        </p:txBody>
      </p:sp>
      <p:sp>
        <p:nvSpPr>
          <p:cNvPr id="5" name="Alt Bilgi Yer Tutucusu 4">
            <a:extLst>
              <a:ext uri="{FF2B5EF4-FFF2-40B4-BE49-F238E27FC236}">
                <a16:creationId xmlns:a16="http://schemas.microsoft.com/office/drawing/2014/main" xmlns="" id="{F31D59B1-F819-4CC4-88BF-48CEC0753C7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609713E1-BFE0-4DCA-B9E3-CC15E6A08891}"/>
              </a:ext>
            </a:extLst>
          </p:cNvPr>
          <p:cNvSpPr>
            <a:spLocks noGrp="1"/>
          </p:cNvSpPr>
          <p:nvPr>
            <p:ph type="sldNum" sz="quarter" idx="12"/>
          </p:nvPr>
        </p:nvSpPr>
        <p:spPr/>
        <p:txBody>
          <a:bodyPr/>
          <a:lstStyle/>
          <a:p>
            <a:fld id="{B9B865BA-735C-4C86-9E54-849994CA1BB7}" type="slidenum">
              <a:rPr lang="tr-TR" smtClean="0"/>
              <a:t>‹#›</a:t>
            </a:fld>
            <a:endParaRPr lang="tr-TR"/>
          </a:p>
        </p:txBody>
      </p:sp>
    </p:spTree>
    <p:extLst>
      <p:ext uri="{BB962C8B-B14F-4D97-AF65-F5344CB8AC3E}">
        <p14:creationId xmlns:p14="http://schemas.microsoft.com/office/powerpoint/2010/main" val="7819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30605D5A-062F-4AE3-839A-DB55A38EA08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102533D1-A889-4976-88B1-AB1E153C5C2F}"/>
              </a:ext>
            </a:extLst>
          </p:cNvPr>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xmlns="" id="{686176FC-4B54-4DB5-9BA3-A8C7B6CB1E31}"/>
              </a:ext>
            </a:extLst>
          </p:cNvPr>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xmlns="" id="{64639359-B8CC-4B1C-903A-D27761086CD0}"/>
              </a:ext>
            </a:extLst>
          </p:cNvPr>
          <p:cNvSpPr>
            <a:spLocks noGrp="1"/>
          </p:cNvSpPr>
          <p:nvPr>
            <p:ph type="dt" sz="half" idx="10"/>
          </p:nvPr>
        </p:nvSpPr>
        <p:spPr/>
        <p:txBody>
          <a:bodyPr/>
          <a:lstStyle/>
          <a:p>
            <a:fld id="{6390268C-3879-4C77-8F48-30851837F547}" type="datetimeFigureOut">
              <a:rPr lang="tr-TR" smtClean="0"/>
              <a:t>01.11.2017</a:t>
            </a:fld>
            <a:endParaRPr lang="tr-TR"/>
          </a:p>
        </p:txBody>
      </p:sp>
      <p:sp>
        <p:nvSpPr>
          <p:cNvPr id="6" name="Alt Bilgi Yer Tutucusu 5">
            <a:extLst>
              <a:ext uri="{FF2B5EF4-FFF2-40B4-BE49-F238E27FC236}">
                <a16:creationId xmlns:a16="http://schemas.microsoft.com/office/drawing/2014/main" xmlns="" id="{C7E6DB79-E2CC-4833-8ABF-C6DF72F1A62B}"/>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28EF2B56-A6AF-4CD1-83BE-68DA35B805EA}"/>
              </a:ext>
            </a:extLst>
          </p:cNvPr>
          <p:cNvSpPr>
            <a:spLocks noGrp="1"/>
          </p:cNvSpPr>
          <p:nvPr>
            <p:ph type="sldNum" sz="quarter" idx="12"/>
          </p:nvPr>
        </p:nvSpPr>
        <p:spPr/>
        <p:txBody>
          <a:bodyPr/>
          <a:lstStyle/>
          <a:p>
            <a:fld id="{B9B865BA-735C-4C86-9E54-849994CA1BB7}" type="slidenum">
              <a:rPr lang="tr-TR" smtClean="0"/>
              <a:t>‹#›</a:t>
            </a:fld>
            <a:endParaRPr lang="tr-TR"/>
          </a:p>
        </p:txBody>
      </p:sp>
    </p:spTree>
    <p:extLst>
      <p:ext uri="{BB962C8B-B14F-4D97-AF65-F5344CB8AC3E}">
        <p14:creationId xmlns:p14="http://schemas.microsoft.com/office/powerpoint/2010/main" val="2423316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83855445-FE48-48B7-A7D6-FA0A94D11BF2}"/>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xmlns="" id="{B01D6798-2A15-4AAC-B5A0-0F2C9BEC3F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a:extLst>
              <a:ext uri="{FF2B5EF4-FFF2-40B4-BE49-F238E27FC236}">
                <a16:creationId xmlns:a16="http://schemas.microsoft.com/office/drawing/2014/main" xmlns="" id="{B1043C56-0941-4738-9347-46053D6E3785}"/>
              </a:ext>
            </a:extLst>
          </p:cNvPr>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xmlns="" id="{23F1DF22-090B-4B78-A5B0-30235DA3AF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a:extLst>
              <a:ext uri="{FF2B5EF4-FFF2-40B4-BE49-F238E27FC236}">
                <a16:creationId xmlns:a16="http://schemas.microsoft.com/office/drawing/2014/main" xmlns="" id="{EC523BC7-A51C-4770-8C4A-AA1F272607F3}"/>
              </a:ext>
            </a:extLst>
          </p:cNvPr>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xmlns="" id="{4F704DED-699B-4F7C-AC89-354CB8977D9E}"/>
              </a:ext>
            </a:extLst>
          </p:cNvPr>
          <p:cNvSpPr>
            <a:spLocks noGrp="1"/>
          </p:cNvSpPr>
          <p:nvPr>
            <p:ph type="dt" sz="half" idx="10"/>
          </p:nvPr>
        </p:nvSpPr>
        <p:spPr/>
        <p:txBody>
          <a:bodyPr/>
          <a:lstStyle/>
          <a:p>
            <a:fld id="{6390268C-3879-4C77-8F48-30851837F547}" type="datetimeFigureOut">
              <a:rPr lang="tr-TR" smtClean="0"/>
              <a:t>01.11.2017</a:t>
            </a:fld>
            <a:endParaRPr lang="tr-TR"/>
          </a:p>
        </p:txBody>
      </p:sp>
      <p:sp>
        <p:nvSpPr>
          <p:cNvPr id="8" name="Alt Bilgi Yer Tutucusu 7">
            <a:extLst>
              <a:ext uri="{FF2B5EF4-FFF2-40B4-BE49-F238E27FC236}">
                <a16:creationId xmlns:a16="http://schemas.microsoft.com/office/drawing/2014/main" xmlns="" id="{B8B365E3-5990-4771-B162-33A6F8DADCFD}"/>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xmlns="" id="{C76EE49D-0901-4FD2-82DA-43944E66970B}"/>
              </a:ext>
            </a:extLst>
          </p:cNvPr>
          <p:cNvSpPr>
            <a:spLocks noGrp="1"/>
          </p:cNvSpPr>
          <p:nvPr>
            <p:ph type="sldNum" sz="quarter" idx="12"/>
          </p:nvPr>
        </p:nvSpPr>
        <p:spPr/>
        <p:txBody>
          <a:bodyPr/>
          <a:lstStyle/>
          <a:p>
            <a:fld id="{B9B865BA-735C-4C86-9E54-849994CA1BB7}" type="slidenum">
              <a:rPr lang="tr-TR" smtClean="0"/>
              <a:t>‹#›</a:t>
            </a:fld>
            <a:endParaRPr lang="tr-TR"/>
          </a:p>
        </p:txBody>
      </p:sp>
    </p:spTree>
    <p:extLst>
      <p:ext uri="{BB962C8B-B14F-4D97-AF65-F5344CB8AC3E}">
        <p14:creationId xmlns:p14="http://schemas.microsoft.com/office/powerpoint/2010/main" val="3163793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E539389E-E1C6-4BA8-9D08-6D7C03D50347}"/>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xmlns="" id="{5BACC8B3-ACB4-44E3-80BB-36DCA33C5D84}"/>
              </a:ext>
            </a:extLst>
          </p:cNvPr>
          <p:cNvSpPr>
            <a:spLocks noGrp="1"/>
          </p:cNvSpPr>
          <p:nvPr>
            <p:ph type="dt" sz="half" idx="10"/>
          </p:nvPr>
        </p:nvSpPr>
        <p:spPr/>
        <p:txBody>
          <a:bodyPr/>
          <a:lstStyle/>
          <a:p>
            <a:fld id="{6390268C-3879-4C77-8F48-30851837F547}" type="datetimeFigureOut">
              <a:rPr lang="tr-TR" smtClean="0"/>
              <a:t>01.11.2017</a:t>
            </a:fld>
            <a:endParaRPr lang="tr-TR"/>
          </a:p>
        </p:txBody>
      </p:sp>
      <p:sp>
        <p:nvSpPr>
          <p:cNvPr id="4" name="Alt Bilgi Yer Tutucusu 3">
            <a:extLst>
              <a:ext uri="{FF2B5EF4-FFF2-40B4-BE49-F238E27FC236}">
                <a16:creationId xmlns:a16="http://schemas.microsoft.com/office/drawing/2014/main" xmlns="" id="{7BBBD064-185E-460C-99F4-6338D4996936}"/>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xmlns="" id="{870E0959-BACD-4FED-8F46-F28044E73430}"/>
              </a:ext>
            </a:extLst>
          </p:cNvPr>
          <p:cNvSpPr>
            <a:spLocks noGrp="1"/>
          </p:cNvSpPr>
          <p:nvPr>
            <p:ph type="sldNum" sz="quarter" idx="12"/>
          </p:nvPr>
        </p:nvSpPr>
        <p:spPr/>
        <p:txBody>
          <a:bodyPr/>
          <a:lstStyle/>
          <a:p>
            <a:fld id="{B9B865BA-735C-4C86-9E54-849994CA1BB7}" type="slidenum">
              <a:rPr lang="tr-TR" smtClean="0"/>
              <a:t>‹#›</a:t>
            </a:fld>
            <a:endParaRPr lang="tr-TR"/>
          </a:p>
        </p:txBody>
      </p:sp>
    </p:spTree>
    <p:extLst>
      <p:ext uri="{BB962C8B-B14F-4D97-AF65-F5344CB8AC3E}">
        <p14:creationId xmlns:p14="http://schemas.microsoft.com/office/powerpoint/2010/main" val="3322978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xmlns="" id="{61B50845-79FD-4E5F-B4CE-3A45710268E4}"/>
              </a:ext>
            </a:extLst>
          </p:cNvPr>
          <p:cNvSpPr>
            <a:spLocks noGrp="1"/>
          </p:cNvSpPr>
          <p:nvPr>
            <p:ph type="dt" sz="half" idx="10"/>
          </p:nvPr>
        </p:nvSpPr>
        <p:spPr/>
        <p:txBody>
          <a:bodyPr/>
          <a:lstStyle/>
          <a:p>
            <a:fld id="{6390268C-3879-4C77-8F48-30851837F547}" type="datetimeFigureOut">
              <a:rPr lang="tr-TR" smtClean="0"/>
              <a:t>01.11.2017</a:t>
            </a:fld>
            <a:endParaRPr lang="tr-TR"/>
          </a:p>
        </p:txBody>
      </p:sp>
      <p:sp>
        <p:nvSpPr>
          <p:cNvPr id="3" name="Alt Bilgi Yer Tutucusu 2">
            <a:extLst>
              <a:ext uri="{FF2B5EF4-FFF2-40B4-BE49-F238E27FC236}">
                <a16:creationId xmlns:a16="http://schemas.microsoft.com/office/drawing/2014/main" xmlns="" id="{6227985E-0F23-4BCC-AF9F-51B739263E19}"/>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xmlns="" id="{FFDA2EF3-8CB8-4DBC-82C3-0CFAA0CF49BA}"/>
              </a:ext>
            </a:extLst>
          </p:cNvPr>
          <p:cNvSpPr>
            <a:spLocks noGrp="1"/>
          </p:cNvSpPr>
          <p:nvPr>
            <p:ph type="sldNum" sz="quarter" idx="12"/>
          </p:nvPr>
        </p:nvSpPr>
        <p:spPr/>
        <p:txBody>
          <a:bodyPr/>
          <a:lstStyle/>
          <a:p>
            <a:fld id="{B9B865BA-735C-4C86-9E54-849994CA1BB7}" type="slidenum">
              <a:rPr lang="tr-TR" smtClean="0"/>
              <a:t>‹#›</a:t>
            </a:fld>
            <a:endParaRPr lang="tr-TR"/>
          </a:p>
        </p:txBody>
      </p:sp>
    </p:spTree>
    <p:extLst>
      <p:ext uri="{BB962C8B-B14F-4D97-AF65-F5344CB8AC3E}">
        <p14:creationId xmlns:p14="http://schemas.microsoft.com/office/powerpoint/2010/main" val="1619538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A0A75768-1B40-4EB2-9E93-3CD028153DD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0DD7BE42-6BF5-4D3F-970B-FE94A0DE26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xmlns="" id="{6421DDD3-1A45-47AC-BAAC-32DBD98846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xmlns="" id="{9CF3F27F-F97E-4206-A4F6-60D6A5C1EF01}"/>
              </a:ext>
            </a:extLst>
          </p:cNvPr>
          <p:cNvSpPr>
            <a:spLocks noGrp="1"/>
          </p:cNvSpPr>
          <p:nvPr>
            <p:ph type="dt" sz="half" idx="10"/>
          </p:nvPr>
        </p:nvSpPr>
        <p:spPr/>
        <p:txBody>
          <a:bodyPr/>
          <a:lstStyle/>
          <a:p>
            <a:fld id="{6390268C-3879-4C77-8F48-30851837F547}" type="datetimeFigureOut">
              <a:rPr lang="tr-TR" smtClean="0"/>
              <a:t>01.11.2017</a:t>
            </a:fld>
            <a:endParaRPr lang="tr-TR"/>
          </a:p>
        </p:txBody>
      </p:sp>
      <p:sp>
        <p:nvSpPr>
          <p:cNvPr id="6" name="Alt Bilgi Yer Tutucusu 5">
            <a:extLst>
              <a:ext uri="{FF2B5EF4-FFF2-40B4-BE49-F238E27FC236}">
                <a16:creationId xmlns:a16="http://schemas.microsoft.com/office/drawing/2014/main" xmlns="" id="{F3C01CFC-3A2F-4814-9A7F-3E28DD56AA8F}"/>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D2175F36-AE82-4320-9C17-AFAD0F4F7BAE}"/>
              </a:ext>
            </a:extLst>
          </p:cNvPr>
          <p:cNvSpPr>
            <a:spLocks noGrp="1"/>
          </p:cNvSpPr>
          <p:nvPr>
            <p:ph type="sldNum" sz="quarter" idx="12"/>
          </p:nvPr>
        </p:nvSpPr>
        <p:spPr/>
        <p:txBody>
          <a:bodyPr/>
          <a:lstStyle/>
          <a:p>
            <a:fld id="{B9B865BA-735C-4C86-9E54-849994CA1BB7}" type="slidenum">
              <a:rPr lang="tr-TR" smtClean="0"/>
              <a:t>‹#›</a:t>
            </a:fld>
            <a:endParaRPr lang="tr-TR"/>
          </a:p>
        </p:txBody>
      </p:sp>
    </p:spTree>
    <p:extLst>
      <p:ext uri="{BB962C8B-B14F-4D97-AF65-F5344CB8AC3E}">
        <p14:creationId xmlns:p14="http://schemas.microsoft.com/office/powerpoint/2010/main" val="1975156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9B7FD4F6-6DB2-4DE0-AA00-A9CC96708693}"/>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xmlns="" id="{E24CCC21-7671-43E1-BE1B-745CEE46E6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xmlns="" id="{36893E23-260D-4344-BE1F-6BFE300AC0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xmlns="" id="{BFB7E4E4-DCAC-470C-B372-51C41E7E1053}"/>
              </a:ext>
            </a:extLst>
          </p:cNvPr>
          <p:cNvSpPr>
            <a:spLocks noGrp="1"/>
          </p:cNvSpPr>
          <p:nvPr>
            <p:ph type="dt" sz="half" idx="10"/>
          </p:nvPr>
        </p:nvSpPr>
        <p:spPr/>
        <p:txBody>
          <a:bodyPr/>
          <a:lstStyle/>
          <a:p>
            <a:fld id="{6390268C-3879-4C77-8F48-30851837F547}" type="datetimeFigureOut">
              <a:rPr lang="tr-TR" smtClean="0"/>
              <a:t>01.11.2017</a:t>
            </a:fld>
            <a:endParaRPr lang="tr-TR"/>
          </a:p>
        </p:txBody>
      </p:sp>
      <p:sp>
        <p:nvSpPr>
          <p:cNvPr id="6" name="Alt Bilgi Yer Tutucusu 5">
            <a:extLst>
              <a:ext uri="{FF2B5EF4-FFF2-40B4-BE49-F238E27FC236}">
                <a16:creationId xmlns:a16="http://schemas.microsoft.com/office/drawing/2014/main" xmlns="" id="{F7822485-7F98-451C-9D41-38578D4FC77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B7C3A7B9-65DC-442D-A236-806E8918645F}"/>
              </a:ext>
            </a:extLst>
          </p:cNvPr>
          <p:cNvSpPr>
            <a:spLocks noGrp="1"/>
          </p:cNvSpPr>
          <p:nvPr>
            <p:ph type="sldNum" sz="quarter" idx="12"/>
          </p:nvPr>
        </p:nvSpPr>
        <p:spPr/>
        <p:txBody>
          <a:bodyPr/>
          <a:lstStyle/>
          <a:p>
            <a:fld id="{B9B865BA-735C-4C86-9E54-849994CA1BB7}" type="slidenum">
              <a:rPr lang="tr-TR" smtClean="0"/>
              <a:t>‹#›</a:t>
            </a:fld>
            <a:endParaRPr lang="tr-TR"/>
          </a:p>
        </p:txBody>
      </p:sp>
    </p:spTree>
    <p:extLst>
      <p:ext uri="{BB962C8B-B14F-4D97-AF65-F5344CB8AC3E}">
        <p14:creationId xmlns:p14="http://schemas.microsoft.com/office/powerpoint/2010/main" val="3749205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xmlns="" id="{8D642C11-B3CF-473B-951B-E8811E783C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xmlns="" id="{3189CA9B-BAE1-4C9A-8BDE-A77219E80C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91EEB9BB-8AD1-4769-96DA-489BBC9643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90268C-3879-4C77-8F48-30851837F547}" type="datetimeFigureOut">
              <a:rPr lang="tr-TR" smtClean="0"/>
              <a:t>01.11.2017</a:t>
            </a:fld>
            <a:endParaRPr lang="tr-TR"/>
          </a:p>
        </p:txBody>
      </p:sp>
      <p:sp>
        <p:nvSpPr>
          <p:cNvPr id="5" name="Alt Bilgi Yer Tutucusu 4">
            <a:extLst>
              <a:ext uri="{FF2B5EF4-FFF2-40B4-BE49-F238E27FC236}">
                <a16:creationId xmlns:a16="http://schemas.microsoft.com/office/drawing/2014/main" xmlns="" id="{5A8E274B-6659-434B-A1F8-D889D654C6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xmlns="" id="{71F817E0-CEF7-4357-9C57-440F02DFCB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B865BA-735C-4C86-9E54-849994CA1BB7}" type="slidenum">
              <a:rPr lang="tr-TR" smtClean="0"/>
              <a:t>‹#›</a:t>
            </a:fld>
            <a:endParaRPr lang="tr-TR"/>
          </a:p>
        </p:txBody>
      </p:sp>
    </p:spTree>
    <p:extLst>
      <p:ext uri="{BB962C8B-B14F-4D97-AF65-F5344CB8AC3E}">
        <p14:creationId xmlns:p14="http://schemas.microsoft.com/office/powerpoint/2010/main" val="3633201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xmlns="" id="{A970EEBC-3BB9-4D2F-8C40-7284E31C07BE}"/>
              </a:ext>
            </a:extLst>
          </p:cNvPr>
          <p:cNvSpPr>
            <a:spLocks noGrp="1"/>
          </p:cNvSpPr>
          <p:nvPr>
            <p:ph type="subTitle" idx="1"/>
          </p:nvPr>
        </p:nvSpPr>
        <p:spPr>
          <a:xfrm>
            <a:off x="1524000" y="4264923"/>
            <a:ext cx="9144000" cy="506748"/>
          </a:xfrm>
        </p:spPr>
        <p:txBody>
          <a:bodyPr/>
          <a:lstStyle/>
          <a:p>
            <a:r>
              <a:rPr lang="tr-TR" sz="2800" dirty="0">
                <a:latin typeface="Cambria" panose="02040503050406030204" pitchFamily="18" charset="0"/>
              </a:rPr>
              <a:t>1. Gün / 2 Kasım 2017 Perşembe</a:t>
            </a:r>
          </a:p>
        </p:txBody>
      </p:sp>
      <p:sp>
        <p:nvSpPr>
          <p:cNvPr id="2" name="Unvan 1">
            <a:extLst>
              <a:ext uri="{FF2B5EF4-FFF2-40B4-BE49-F238E27FC236}">
                <a16:creationId xmlns:a16="http://schemas.microsoft.com/office/drawing/2014/main" xmlns="" id="{DC984BE3-3E1A-4CFC-BBC4-E56F5014BE2A}"/>
              </a:ext>
            </a:extLst>
          </p:cNvPr>
          <p:cNvSpPr>
            <a:spLocks noGrp="1"/>
          </p:cNvSpPr>
          <p:nvPr>
            <p:ph type="ctrTitle"/>
          </p:nvPr>
        </p:nvSpPr>
        <p:spPr>
          <a:xfrm>
            <a:off x="1524000" y="1540256"/>
            <a:ext cx="9144000" cy="2387600"/>
          </a:xfrm>
        </p:spPr>
        <p:txBody>
          <a:bodyPr>
            <a:normAutofit/>
          </a:bodyPr>
          <a:lstStyle/>
          <a:p>
            <a:r>
              <a:rPr lang="tr-TR" sz="4400" dirty="0">
                <a:latin typeface="Cambria" panose="02040503050406030204" pitchFamily="18" charset="0"/>
              </a:rPr>
              <a:t>4. Yeminli Mali Müşavirlik </a:t>
            </a:r>
            <a:br>
              <a:rPr lang="tr-TR" sz="4400" dirty="0">
                <a:latin typeface="Cambria" panose="02040503050406030204" pitchFamily="18" charset="0"/>
              </a:rPr>
            </a:br>
            <a:r>
              <a:rPr lang="tr-TR" sz="4400" dirty="0">
                <a:latin typeface="Cambria" panose="02040503050406030204" pitchFamily="18" charset="0"/>
              </a:rPr>
              <a:t>Denetim ve Tasdik Sempozyumu</a:t>
            </a:r>
            <a:endParaRPr lang="tr-TR" sz="4800" dirty="0">
              <a:latin typeface="Cambria" panose="02040503050406030204" pitchFamily="18" charset="0"/>
            </a:endParaRPr>
          </a:p>
        </p:txBody>
      </p:sp>
      <p:pic>
        <p:nvPicPr>
          <p:cNvPr id="8" name="Resim 7">
            <a:extLst>
              <a:ext uri="{FF2B5EF4-FFF2-40B4-BE49-F238E27FC236}">
                <a16:creationId xmlns:a16="http://schemas.microsoft.com/office/drawing/2014/main" xmlns="" id="{2D2FF4A9-E327-4C23-BBCE-DCA407EFDC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3702" y="428278"/>
            <a:ext cx="951268" cy="654542"/>
          </a:xfrm>
          <a:prstGeom prst="rect">
            <a:avLst/>
          </a:prstGeom>
        </p:spPr>
      </p:pic>
      <p:pic>
        <p:nvPicPr>
          <p:cNvPr id="9" name="Resim 8">
            <a:extLst>
              <a:ext uri="{FF2B5EF4-FFF2-40B4-BE49-F238E27FC236}">
                <a16:creationId xmlns:a16="http://schemas.microsoft.com/office/drawing/2014/main" xmlns="" id="{62A75B0E-71B2-4C8C-B0FD-5116F629EADF}"/>
              </a:ext>
            </a:extLst>
          </p:cNvPr>
          <p:cNvPicPr>
            <a:picLocks noChangeAspect="1"/>
          </p:cNvPicPr>
          <p:nvPr/>
        </p:nvPicPr>
        <p:blipFill>
          <a:blip r:embed="rId4"/>
          <a:stretch>
            <a:fillRect/>
          </a:stretch>
        </p:blipFill>
        <p:spPr>
          <a:xfrm>
            <a:off x="6197409" y="265732"/>
            <a:ext cx="2147447" cy="979634"/>
          </a:xfrm>
          <a:prstGeom prst="rect">
            <a:avLst/>
          </a:prstGeom>
        </p:spPr>
      </p:pic>
      <p:pic>
        <p:nvPicPr>
          <p:cNvPr id="10" name="Resim 9">
            <a:extLst>
              <a:ext uri="{FF2B5EF4-FFF2-40B4-BE49-F238E27FC236}">
                <a16:creationId xmlns:a16="http://schemas.microsoft.com/office/drawing/2014/main" xmlns="" id="{BB2DEAB3-42E2-45C9-BA0D-D402679B24DB}"/>
              </a:ext>
            </a:extLst>
          </p:cNvPr>
          <p:cNvPicPr>
            <a:picLocks noChangeAspect="1"/>
          </p:cNvPicPr>
          <p:nvPr/>
        </p:nvPicPr>
        <p:blipFill rotWithShape="1">
          <a:blip r:embed="rId5">
            <a:extLst>
              <a:ext uri="{28A0092B-C50C-407E-A947-70E740481C1C}">
                <a14:useLocalDpi xmlns:a14="http://schemas.microsoft.com/office/drawing/2010/main" val="0"/>
              </a:ext>
            </a:extLst>
          </a:blip>
          <a:srcRect r="59639"/>
          <a:stretch/>
        </p:blipFill>
        <p:spPr>
          <a:xfrm>
            <a:off x="8014632" y="3301340"/>
            <a:ext cx="4207848" cy="3556660"/>
          </a:xfrm>
          <a:prstGeom prst="rect">
            <a:avLst/>
          </a:prstGeom>
        </p:spPr>
      </p:pic>
      <p:pic>
        <p:nvPicPr>
          <p:cNvPr id="11" name="Resim 10">
            <a:extLst>
              <a:ext uri="{FF2B5EF4-FFF2-40B4-BE49-F238E27FC236}">
                <a16:creationId xmlns:a16="http://schemas.microsoft.com/office/drawing/2014/main" xmlns="" id="{F60274B1-142C-43B2-9610-7F4DDEF46BEC}"/>
              </a:ext>
            </a:extLst>
          </p:cNvPr>
          <p:cNvPicPr>
            <a:picLocks noChangeAspect="1"/>
          </p:cNvPicPr>
          <p:nvPr/>
        </p:nvPicPr>
        <p:blipFill rotWithShape="1">
          <a:blip r:embed="rId5">
            <a:extLst>
              <a:ext uri="{28A0092B-C50C-407E-A947-70E740481C1C}">
                <a14:useLocalDpi xmlns:a14="http://schemas.microsoft.com/office/drawing/2010/main" val="0"/>
              </a:ext>
            </a:extLst>
          </a:blip>
          <a:srcRect l="65488"/>
          <a:stretch/>
        </p:blipFill>
        <p:spPr>
          <a:xfrm rot="5400000">
            <a:off x="-21890" y="21891"/>
            <a:ext cx="3807486" cy="3763706"/>
          </a:xfrm>
          <a:prstGeom prst="rect">
            <a:avLst/>
          </a:prstGeom>
          <a:scene3d>
            <a:camera prst="orthographicFront">
              <a:rot lat="0" lon="21299999" rev="0"/>
            </a:camera>
            <a:lightRig rig="threePt" dir="t"/>
          </a:scene3d>
        </p:spPr>
      </p:pic>
    </p:spTree>
    <p:extLst>
      <p:ext uri="{BB962C8B-B14F-4D97-AF65-F5344CB8AC3E}">
        <p14:creationId xmlns:p14="http://schemas.microsoft.com/office/powerpoint/2010/main" val="37767145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46444EED-8D9C-4573-9FD4-C571D4351CC2}"/>
              </a:ext>
            </a:extLst>
          </p:cNvPr>
          <p:cNvSpPr>
            <a:spLocks noGrp="1"/>
          </p:cNvSpPr>
          <p:nvPr>
            <p:ph type="title"/>
          </p:nvPr>
        </p:nvSpPr>
        <p:spPr/>
        <p:txBody>
          <a:bodyPr/>
          <a:lstStyle/>
          <a:p>
            <a:endParaRPr lang="tr-TR"/>
          </a:p>
        </p:txBody>
      </p:sp>
      <p:pic>
        <p:nvPicPr>
          <p:cNvPr id="10" name="İçerik Yer Tutucusu 9">
            <a:extLst>
              <a:ext uri="{FF2B5EF4-FFF2-40B4-BE49-F238E27FC236}">
                <a16:creationId xmlns:a16="http://schemas.microsoft.com/office/drawing/2014/main" xmlns="" id="{3D49E861-05BF-43C2-9CE8-C0B32E8FA9B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3196100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çerik Yer Tutucusu 6">
            <a:extLst>
              <a:ext uri="{FF2B5EF4-FFF2-40B4-BE49-F238E27FC236}">
                <a16:creationId xmlns:a16="http://schemas.microsoft.com/office/drawing/2014/main" xmlns="" id="{1A532CD1-10FF-46EF-970B-BDFE2F50E5F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3572"/>
          <a:stretch/>
        </p:blipFill>
        <p:spPr>
          <a:xfrm>
            <a:off x="0" y="0"/>
            <a:ext cx="12192000" cy="6858000"/>
          </a:xfrm>
        </p:spPr>
      </p:pic>
    </p:spTree>
    <p:extLst>
      <p:ext uri="{BB962C8B-B14F-4D97-AF65-F5344CB8AC3E}">
        <p14:creationId xmlns:p14="http://schemas.microsoft.com/office/powerpoint/2010/main" val="30033442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a:extLst>
              <a:ext uri="{FF2B5EF4-FFF2-40B4-BE49-F238E27FC236}">
                <a16:creationId xmlns:a16="http://schemas.microsoft.com/office/drawing/2014/main" xmlns="" id="{22916297-F01F-458B-A7A1-730E269A489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5488"/>
          <a:stretch/>
        </p:blipFill>
        <p:spPr>
          <a:xfrm rot="5400000">
            <a:off x="-11975" y="11976"/>
            <a:ext cx="2082799" cy="2058850"/>
          </a:xfrm>
          <a:prstGeom prst="rect">
            <a:avLst/>
          </a:prstGeom>
          <a:scene3d>
            <a:camera prst="orthographicFront">
              <a:rot lat="0" lon="21299999" rev="0"/>
            </a:camera>
            <a:lightRig rig="threePt" dir="t"/>
          </a:scene3d>
        </p:spPr>
      </p:pic>
      <p:pic>
        <p:nvPicPr>
          <p:cNvPr id="3" name="Resim 2">
            <a:extLst>
              <a:ext uri="{FF2B5EF4-FFF2-40B4-BE49-F238E27FC236}">
                <a16:creationId xmlns:a16="http://schemas.microsoft.com/office/drawing/2014/main" xmlns="" id="{EDCE4881-C0ED-48AC-8D7A-58B80FD1E5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07" r="601"/>
          <a:stretch/>
        </p:blipFill>
        <p:spPr>
          <a:xfrm>
            <a:off x="-15103" y="-10058"/>
            <a:ext cx="4660106" cy="6868058"/>
          </a:xfrm>
          <a:prstGeom prst="rect">
            <a:avLst/>
          </a:prstGeom>
        </p:spPr>
      </p:pic>
      <p:sp>
        <p:nvSpPr>
          <p:cNvPr id="10" name="Unvan 1">
            <a:extLst>
              <a:ext uri="{FF2B5EF4-FFF2-40B4-BE49-F238E27FC236}">
                <a16:creationId xmlns:a16="http://schemas.microsoft.com/office/drawing/2014/main" xmlns="" id="{CC186D8D-4C7F-410A-9FAC-4DA60402B5FF}"/>
              </a:ext>
            </a:extLst>
          </p:cNvPr>
          <p:cNvSpPr txBox="1">
            <a:spLocks/>
          </p:cNvSpPr>
          <p:nvPr/>
        </p:nvSpPr>
        <p:spPr>
          <a:xfrm>
            <a:off x="4812901" y="1205235"/>
            <a:ext cx="5495616" cy="44374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tr-TR" sz="2400" dirty="0">
                <a:latin typeface="Cambria" panose="02040503050406030204" pitchFamily="18" charset="0"/>
              </a:rPr>
              <a:t>"</a:t>
            </a:r>
            <a:r>
              <a:rPr lang="tr-TR" sz="2400" dirty="0" err="1">
                <a:latin typeface="Cambria" panose="02040503050406030204" pitchFamily="18" charset="0"/>
              </a:rPr>
              <a:t>Marx</a:t>
            </a:r>
            <a:r>
              <a:rPr lang="tr-TR" sz="2400" dirty="0">
                <a:latin typeface="Cambria" panose="02040503050406030204" pitchFamily="18" charset="0"/>
              </a:rPr>
              <a:t>, </a:t>
            </a:r>
            <a:r>
              <a:rPr lang="tr-TR" sz="2400" dirty="0" err="1">
                <a:latin typeface="Cambria" panose="02040503050406030204" pitchFamily="18" charset="0"/>
              </a:rPr>
              <a:t>Schumpeter</a:t>
            </a:r>
            <a:r>
              <a:rPr lang="tr-TR" sz="2400" dirty="0">
                <a:latin typeface="Cambria" panose="02040503050406030204" pitchFamily="18" charset="0"/>
              </a:rPr>
              <a:t> ve </a:t>
            </a:r>
            <a:r>
              <a:rPr lang="tr-TR" sz="2400" dirty="0" err="1">
                <a:latin typeface="Cambria" panose="02040503050406030204" pitchFamily="18" charset="0"/>
              </a:rPr>
              <a:t>Hayek’in</a:t>
            </a:r>
            <a:r>
              <a:rPr lang="tr-TR" sz="2400" dirty="0">
                <a:latin typeface="Cambria" panose="02040503050406030204" pitchFamily="18" charset="0"/>
              </a:rPr>
              <a:t> eserlerinde siyasal iktisadı da inceledim. </a:t>
            </a:r>
            <a:r>
              <a:rPr lang="tr-TR" sz="2400" dirty="0">
                <a:solidFill>
                  <a:prstClr val="black"/>
                </a:solidFill>
                <a:highlight>
                  <a:srgbClr val="FFFF00"/>
                </a:highlight>
                <a:latin typeface="Cambria" panose="02040503050406030204" pitchFamily="18" charset="0"/>
                <a:ea typeface="+mn-ea"/>
                <a:cs typeface="+mn-cs"/>
              </a:rPr>
              <a:t>Akademik iktisat bilimi kültürünün zaman içindeki değişimine tanık oldum. İktisadi gerçekliği incelemeye yönelik ampirik alışkanlıklar bırakıldı, iktisat bilimi, kuşkucu araştırmanın yerini alan </a:t>
            </a:r>
            <a:r>
              <a:rPr lang="tr-TR" sz="2400" dirty="0" err="1">
                <a:solidFill>
                  <a:prstClr val="black"/>
                </a:solidFill>
                <a:highlight>
                  <a:srgbClr val="FFFF00"/>
                </a:highlight>
                <a:latin typeface="Cambria" panose="02040503050406030204" pitchFamily="18" charset="0"/>
                <a:ea typeface="+mn-ea"/>
                <a:cs typeface="+mn-cs"/>
              </a:rPr>
              <a:t>önkoşulcu</a:t>
            </a:r>
            <a:r>
              <a:rPr lang="tr-TR" sz="2400" dirty="0">
                <a:solidFill>
                  <a:prstClr val="black"/>
                </a:solidFill>
                <a:highlight>
                  <a:srgbClr val="FFFF00"/>
                </a:highlight>
                <a:latin typeface="Cambria" panose="02040503050406030204" pitchFamily="18" charset="0"/>
                <a:ea typeface="+mn-ea"/>
                <a:cs typeface="+mn-cs"/>
              </a:rPr>
              <a:t> bir akıl yürütmeyle birleşti. Belirsizlik ve kuşkuların yerini,  kesinlik ve kibir aldı. </a:t>
            </a:r>
            <a:r>
              <a:rPr lang="tr-TR" sz="2400" dirty="0">
                <a:latin typeface="Cambria" panose="02040503050406030204" pitchFamily="18" charset="0"/>
              </a:rPr>
              <a:t>"</a:t>
            </a:r>
          </a:p>
        </p:txBody>
      </p:sp>
      <p:pic>
        <p:nvPicPr>
          <p:cNvPr id="7" name="Resim 6">
            <a:extLst>
              <a:ext uri="{FF2B5EF4-FFF2-40B4-BE49-F238E27FC236}">
                <a16:creationId xmlns:a16="http://schemas.microsoft.com/office/drawing/2014/main" xmlns="" id="{AD100DE2-4089-4676-B65E-15A5AD407D77}"/>
              </a:ext>
            </a:extLst>
          </p:cNvPr>
          <p:cNvPicPr>
            <a:picLocks noChangeAspect="1"/>
          </p:cNvPicPr>
          <p:nvPr/>
        </p:nvPicPr>
        <p:blipFill rotWithShape="1">
          <a:blip r:embed="rId4">
            <a:extLst>
              <a:ext uri="{28A0092B-C50C-407E-A947-70E740481C1C}">
                <a14:useLocalDpi xmlns:a14="http://schemas.microsoft.com/office/drawing/2010/main" val="0"/>
              </a:ext>
            </a:extLst>
          </a:blip>
          <a:srcRect l="37058" r="6967" b="32050"/>
          <a:stretch/>
        </p:blipFill>
        <p:spPr>
          <a:xfrm rot="16200000">
            <a:off x="7905208" y="2571208"/>
            <a:ext cx="6858000" cy="1715585"/>
          </a:xfrm>
          <a:prstGeom prst="rect">
            <a:avLst/>
          </a:prstGeom>
        </p:spPr>
      </p:pic>
    </p:spTree>
    <p:extLst>
      <p:ext uri="{BB962C8B-B14F-4D97-AF65-F5344CB8AC3E}">
        <p14:creationId xmlns:p14="http://schemas.microsoft.com/office/powerpoint/2010/main" val="34704970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2136C205-B01D-47FA-A3F3-A0C2344E9597}"/>
              </a:ext>
            </a:extLst>
          </p:cNvPr>
          <p:cNvSpPr>
            <a:spLocks noGrp="1"/>
          </p:cNvSpPr>
          <p:nvPr>
            <p:ph type="title"/>
          </p:nvPr>
        </p:nvSpPr>
        <p:spPr>
          <a:xfrm>
            <a:off x="838200" y="2766219"/>
            <a:ext cx="10515600" cy="1325563"/>
          </a:xfrm>
        </p:spPr>
        <p:txBody>
          <a:bodyPr>
            <a:normAutofit/>
          </a:bodyPr>
          <a:lstStyle/>
          <a:p>
            <a:pPr algn="ctr"/>
            <a:r>
              <a:rPr lang="tr-TR" sz="4000" dirty="0">
                <a:latin typeface="Cambria" panose="02040503050406030204" pitchFamily="18" charset="0"/>
              </a:rPr>
              <a:t>2. Kamu Maliyesi</a:t>
            </a:r>
          </a:p>
        </p:txBody>
      </p:sp>
      <p:pic>
        <p:nvPicPr>
          <p:cNvPr id="5" name="Resim 4">
            <a:extLst>
              <a:ext uri="{FF2B5EF4-FFF2-40B4-BE49-F238E27FC236}">
                <a16:creationId xmlns:a16="http://schemas.microsoft.com/office/drawing/2014/main" xmlns="" id="{59F401FA-F91E-4E02-803E-8ECBD81CA8C5}"/>
              </a:ext>
            </a:extLst>
          </p:cNvPr>
          <p:cNvPicPr>
            <a:picLocks noChangeAspect="1"/>
          </p:cNvPicPr>
          <p:nvPr/>
        </p:nvPicPr>
        <p:blipFill rotWithShape="1">
          <a:blip r:embed="rId2">
            <a:extLst>
              <a:ext uri="{28A0092B-C50C-407E-A947-70E740481C1C}">
                <a14:useLocalDpi xmlns:a14="http://schemas.microsoft.com/office/drawing/2010/main" val="0"/>
              </a:ext>
            </a:extLst>
          </a:blip>
          <a:srcRect r="59639"/>
          <a:stretch/>
        </p:blipFill>
        <p:spPr>
          <a:xfrm>
            <a:off x="8014632" y="3301340"/>
            <a:ext cx="4207848" cy="3556660"/>
          </a:xfrm>
          <a:prstGeom prst="rect">
            <a:avLst/>
          </a:prstGeom>
        </p:spPr>
      </p:pic>
      <p:pic>
        <p:nvPicPr>
          <p:cNvPr id="6" name="Resim 5">
            <a:extLst>
              <a:ext uri="{FF2B5EF4-FFF2-40B4-BE49-F238E27FC236}">
                <a16:creationId xmlns:a16="http://schemas.microsoft.com/office/drawing/2014/main" xmlns="" id="{CC567C0C-0EEE-43BD-A1DD-B68AE9AE3844}"/>
              </a:ext>
            </a:extLst>
          </p:cNvPr>
          <p:cNvPicPr>
            <a:picLocks noChangeAspect="1"/>
          </p:cNvPicPr>
          <p:nvPr/>
        </p:nvPicPr>
        <p:blipFill rotWithShape="1">
          <a:blip r:embed="rId2">
            <a:extLst>
              <a:ext uri="{28A0092B-C50C-407E-A947-70E740481C1C}">
                <a14:useLocalDpi xmlns:a14="http://schemas.microsoft.com/office/drawing/2010/main" val="0"/>
              </a:ext>
            </a:extLst>
          </a:blip>
          <a:srcRect l="65488"/>
          <a:stretch/>
        </p:blipFill>
        <p:spPr>
          <a:xfrm rot="5400000">
            <a:off x="-21890" y="21891"/>
            <a:ext cx="3807486" cy="3763706"/>
          </a:xfrm>
          <a:prstGeom prst="rect">
            <a:avLst/>
          </a:prstGeom>
          <a:scene3d>
            <a:camera prst="orthographicFront">
              <a:rot lat="0" lon="21299999" rev="0"/>
            </a:camera>
            <a:lightRig rig="threePt" dir="t"/>
          </a:scene3d>
        </p:spPr>
      </p:pic>
    </p:spTree>
    <p:extLst>
      <p:ext uri="{BB962C8B-B14F-4D97-AF65-F5344CB8AC3E}">
        <p14:creationId xmlns:p14="http://schemas.microsoft.com/office/powerpoint/2010/main" val="38071010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9C343972-3103-4E28-A3F9-52F66488E6E3}"/>
              </a:ext>
            </a:extLst>
          </p:cNvPr>
          <p:cNvSpPr>
            <a:spLocks noGrp="1"/>
          </p:cNvSpPr>
          <p:nvPr>
            <p:ph type="title"/>
          </p:nvPr>
        </p:nvSpPr>
        <p:spPr/>
        <p:txBody>
          <a:bodyPr/>
          <a:lstStyle/>
          <a:p>
            <a:endParaRPr lang="tr-TR"/>
          </a:p>
        </p:txBody>
      </p:sp>
      <p:pic>
        <p:nvPicPr>
          <p:cNvPr id="7" name="Resim 6">
            <a:extLst>
              <a:ext uri="{FF2B5EF4-FFF2-40B4-BE49-F238E27FC236}">
                <a16:creationId xmlns:a16="http://schemas.microsoft.com/office/drawing/2014/main" xmlns="" id="{E7B60402-31F8-4D2A-B42A-4F17B14DDE71}"/>
              </a:ext>
            </a:extLst>
          </p:cNvPr>
          <p:cNvPicPr>
            <a:picLocks noChangeAspect="1"/>
          </p:cNvPicPr>
          <p:nvPr/>
        </p:nvPicPr>
        <p:blipFill rotWithShape="1">
          <a:blip r:embed="rId2">
            <a:extLst>
              <a:ext uri="{28A0092B-C50C-407E-A947-70E740481C1C}">
                <a14:useLocalDpi xmlns:a14="http://schemas.microsoft.com/office/drawing/2010/main" val="0"/>
              </a:ext>
            </a:extLst>
          </a:blip>
          <a:srcRect t="12065" b="3560"/>
          <a:stretch/>
        </p:blipFill>
        <p:spPr>
          <a:xfrm>
            <a:off x="0" y="0"/>
            <a:ext cx="12192000" cy="6858001"/>
          </a:xfrm>
          <a:prstGeom prst="rect">
            <a:avLst/>
          </a:prstGeom>
        </p:spPr>
      </p:pic>
    </p:spTree>
    <p:extLst>
      <p:ext uri="{BB962C8B-B14F-4D97-AF65-F5344CB8AC3E}">
        <p14:creationId xmlns:p14="http://schemas.microsoft.com/office/powerpoint/2010/main" val="4064764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xmlns="" id="{CE2207C6-4037-451A-B4A7-D88131A5947F}"/>
              </a:ext>
            </a:extLst>
          </p:cNvPr>
          <p:cNvPicPr>
            <a:picLocks noChangeAspect="1"/>
          </p:cNvPicPr>
          <p:nvPr/>
        </p:nvPicPr>
        <p:blipFill rotWithShape="1">
          <a:blip r:embed="rId2">
            <a:extLst>
              <a:ext uri="{28A0092B-C50C-407E-A947-70E740481C1C}">
                <a14:useLocalDpi xmlns:a14="http://schemas.microsoft.com/office/drawing/2010/main" val="0"/>
              </a:ext>
            </a:extLst>
          </a:blip>
          <a:srcRect l="1814" t="7587" r="2606" b="9379"/>
          <a:stretch/>
        </p:blipFill>
        <p:spPr>
          <a:xfrm>
            <a:off x="0" y="0"/>
            <a:ext cx="12192000" cy="6858000"/>
          </a:xfrm>
          <a:prstGeom prst="rect">
            <a:avLst/>
          </a:prstGeom>
        </p:spPr>
      </p:pic>
    </p:spTree>
    <p:extLst>
      <p:ext uri="{BB962C8B-B14F-4D97-AF65-F5344CB8AC3E}">
        <p14:creationId xmlns:p14="http://schemas.microsoft.com/office/powerpoint/2010/main" val="29226307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xmlns="" id="{DDC2A7C0-78B0-4A47-904D-AE3660C8644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21" b="3416"/>
          <a:stretch/>
        </p:blipFill>
        <p:spPr>
          <a:xfrm>
            <a:off x="697831" y="0"/>
            <a:ext cx="9333715" cy="6858000"/>
          </a:xfrm>
          <a:prstGeom prst="rect">
            <a:avLst/>
          </a:prstGeom>
        </p:spPr>
      </p:pic>
      <p:pic>
        <p:nvPicPr>
          <p:cNvPr id="8" name="Resim 7">
            <a:extLst>
              <a:ext uri="{FF2B5EF4-FFF2-40B4-BE49-F238E27FC236}">
                <a16:creationId xmlns:a16="http://schemas.microsoft.com/office/drawing/2014/main" xmlns="" id="{58287C56-20B9-491C-BB6E-1655CF958A62}"/>
              </a:ext>
            </a:extLst>
          </p:cNvPr>
          <p:cNvPicPr>
            <a:picLocks noChangeAspect="1"/>
          </p:cNvPicPr>
          <p:nvPr/>
        </p:nvPicPr>
        <p:blipFill rotWithShape="1">
          <a:blip r:embed="rId3">
            <a:extLst>
              <a:ext uri="{28A0092B-C50C-407E-A947-70E740481C1C}">
                <a14:useLocalDpi xmlns:a14="http://schemas.microsoft.com/office/drawing/2010/main" val="0"/>
              </a:ext>
            </a:extLst>
          </a:blip>
          <a:srcRect l="37058" r="6967" b="28371"/>
          <a:stretch/>
        </p:blipFill>
        <p:spPr>
          <a:xfrm rot="16200000">
            <a:off x="7858768" y="2524768"/>
            <a:ext cx="6858000" cy="1808464"/>
          </a:xfrm>
          <a:prstGeom prst="rect">
            <a:avLst/>
          </a:prstGeom>
        </p:spPr>
      </p:pic>
    </p:spTree>
    <p:extLst>
      <p:ext uri="{BB962C8B-B14F-4D97-AF65-F5344CB8AC3E}">
        <p14:creationId xmlns:p14="http://schemas.microsoft.com/office/powerpoint/2010/main" val="20771303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çerik Yer Tutucusu 13">
            <a:extLst>
              <a:ext uri="{FF2B5EF4-FFF2-40B4-BE49-F238E27FC236}">
                <a16:creationId xmlns:a16="http://schemas.microsoft.com/office/drawing/2014/main" xmlns="" id="{0D2481C9-459B-47A0-B1B1-0D43AC65C9B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3525" y="0"/>
            <a:ext cx="9886949" cy="6858000"/>
          </a:xfrm>
        </p:spPr>
      </p:pic>
      <p:pic>
        <p:nvPicPr>
          <p:cNvPr id="5" name="Resim 4">
            <a:extLst>
              <a:ext uri="{FF2B5EF4-FFF2-40B4-BE49-F238E27FC236}">
                <a16:creationId xmlns:a16="http://schemas.microsoft.com/office/drawing/2014/main" xmlns="" id="{FA8EF8A7-7D91-4DDE-A4B3-67F09E274DE6}"/>
              </a:ext>
            </a:extLst>
          </p:cNvPr>
          <p:cNvPicPr>
            <a:picLocks noChangeAspect="1"/>
          </p:cNvPicPr>
          <p:nvPr/>
        </p:nvPicPr>
        <p:blipFill rotWithShape="1">
          <a:blip r:embed="rId3">
            <a:extLst>
              <a:ext uri="{28A0092B-C50C-407E-A947-70E740481C1C}">
                <a14:useLocalDpi xmlns:a14="http://schemas.microsoft.com/office/drawing/2010/main" val="0"/>
              </a:ext>
            </a:extLst>
          </a:blip>
          <a:srcRect l="37058" r="6967" b="28371"/>
          <a:stretch/>
        </p:blipFill>
        <p:spPr>
          <a:xfrm rot="16200000">
            <a:off x="7858768" y="2524768"/>
            <a:ext cx="6858000" cy="1808464"/>
          </a:xfrm>
          <a:prstGeom prst="rect">
            <a:avLst/>
          </a:prstGeom>
        </p:spPr>
      </p:pic>
    </p:spTree>
    <p:extLst>
      <p:ext uri="{BB962C8B-B14F-4D97-AF65-F5344CB8AC3E}">
        <p14:creationId xmlns:p14="http://schemas.microsoft.com/office/powerpoint/2010/main" val="32953130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4599ABF5-9CE2-4E9C-9846-FF5204490281}"/>
              </a:ext>
            </a:extLst>
          </p:cNvPr>
          <p:cNvSpPr>
            <a:spLocks noGrp="1"/>
          </p:cNvSpPr>
          <p:nvPr>
            <p:ph type="title"/>
          </p:nvPr>
        </p:nvSpPr>
        <p:spPr/>
        <p:txBody>
          <a:bodyPr/>
          <a:lstStyle/>
          <a:p>
            <a:endParaRPr lang="tr-TR"/>
          </a:p>
        </p:txBody>
      </p:sp>
      <p:pic>
        <p:nvPicPr>
          <p:cNvPr id="6" name="İçerik Yer Tutucusu 5">
            <a:extLst>
              <a:ext uri="{FF2B5EF4-FFF2-40B4-BE49-F238E27FC236}">
                <a16:creationId xmlns:a16="http://schemas.microsoft.com/office/drawing/2014/main" xmlns="" id="{7D3A3C70-8C77-4EBC-9FA9-F9B5CE4AE3C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82647" cy="6852739"/>
          </a:xfrm>
        </p:spPr>
      </p:pic>
      <p:sp>
        <p:nvSpPr>
          <p:cNvPr id="5" name="Unvan 1">
            <a:extLst>
              <a:ext uri="{FF2B5EF4-FFF2-40B4-BE49-F238E27FC236}">
                <a16:creationId xmlns:a16="http://schemas.microsoft.com/office/drawing/2014/main" xmlns="" id="{5C83E133-B18D-4B7F-AE67-0ECDB5CAB844}"/>
              </a:ext>
            </a:extLst>
          </p:cNvPr>
          <p:cNvSpPr txBox="1">
            <a:spLocks/>
          </p:cNvSpPr>
          <p:nvPr/>
        </p:nvSpPr>
        <p:spPr>
          <a:xfrm>
            <a:off x="838200" y="2302801"/>
            <a:ext cx="10515600" cy="147812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dirty="0">
                <a:ln w="0"/>
                <a:effectLst>
                  <a:outerShdw blurRad="38100" dist="19050" dir="2700000" algn="tl" rotWithShape="0">
                    <a:schemeClr val="dk1">
                      <a:alpha val="40000"/>
                    </a:schemeClr>
                  </a:outerShdw>
                </a:effectLst>
                <a:latin typeface="Cambria" panose="02040503050406030204" pitchFamily="18" charset="0"/>
              </a:rPr>
              <a:t>KANUNLA GÜVENCE ALTINA ALINMIŞ ÖZGÜRLÜK ORTAMINDA SÜRDÜRÜLEBİLİR EKONOMİK GELİŞME </a:t>
            </a:r>
            <a:br>
              <a:rPr lang="tr-TR" sz="3200" dirty="0">
                <a:ln w="0"/>
                <a:effectLst>
                  <a:outerShdw blurRad="38100" dist="19050" dir="2700000" algn="tl" rotWithShape="0">
                    <a:schemeClr val="dk1">
                      <a:alpha val="40000"/>
                    </a:schemeClr>
                  </a:outerShdw>
                </a:effectLst>
                <a:latin typeface="Cambria" panose="02040503050406030204" pitchFamily="18" charset="0"/>
              </a:rPr>
            </a:br>
            <a:r>
              <a:rPr lang="tr-TR" sz="3200" dirty="0">
                <a:ln w="0"/>
                <a:effectLst>
                  <a:outerShdw blurRad="38100" dist="19050" dir="2700000" algn="tl" rotWithShape="0">
                    <a:schemeClr val="dk1">
                      <a:alpha val="40000"/>
                    </a:schemeClr>
                  </a:outerShdw>
                </a:effectLst>
                <a:latin typeface="Cambria" panose="02040503050406030204" pitchFamily="18" charset="0"/>
              </a:rPr>
              <a:t>DAHA HIZLI OLUR.</a:t>
            </a:r>
          </a:p>
        </p:txBody>
      </p:sp>
    </p:spTree>
    <p:extLst>
      <p:ext uri="{BB962C8B-B14F-4D97-AF65-F5344CB8AC3E}">
        <p14:creationId xmlns:p14="http://schemas.microsoft.com/office/powerpoint/2010/main" val="10175994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2136C205-B01D-47FA-A3F3-A0C2344E9597}"/>
              </a:ext>
            </a:extLst>
          </p:cNvPr>
          <p:cNvSpPr>
            <a:spLocks noGrp="1"/>
          </p:cNvSpPr>
          <p:nvPr>
            <p:ph type="title"/>
          </p:nvPr>
        </p:nvSpPr>
        <p:spPr>
          <a:xfrm>
            <a:off x="838200" y="2766219"/>
            <a:ext cx="10515600" cy="1325563"/>
          </a:xfrm>
        </p:spPr>
        <p:txBody>
          <a:bodyPr>
            <a:normAutofit/>
          </a:bodyPr>
          <a:lstStyle/>
          <a:p>
            <a:pPr algn="ctr"/>
            <a:r>
              <a:rPr lang="tr-TR" sz="4000" dirty="0">
                <a:latin typeface="Cambria" panose="02040503050406030204" pitchFamily="18" charset="0"/>
              </a:rPr>
              <a:t>3. Yeminli Mali Müşavirlik</a:t>
            </a:r>
          </a:p>
        </p:txBody>
      </p:sp>
      <p:pic>
        <p:nvPicPr>
          <p:cNvPr id="5" name="Resim 4">
            <a:extLst>
              <a:ext uri="{FF2B5EF4-FFF2-40B4-BE49-F238E27FC236}">
                <a16:creationId xmlns:a16="http://schemas.microsoft.com/office/drawing/2014/main" xmlns="" id="{59F401FA-F91E-4E02-803E-8ECBD81CA8C5}"/>
              </a:ext>
            </a:extLst>
          </p:cNvPr>
          <p:cNvPicPr>
            <a:picLocks noChangeAspect="1"/>
          </p:cNvPicPr>
          <p:nvPr/>
        </p:nvPicPr>
        <p:blipFill rotWithShape="1">
          <a:blip r:embed="rId2">
            <a:extLst>
              <a:ext uri="{28A0092B-C50C-407E-A947-70E740481C1C}">
                <a14:useLocalDpi xmlns:a14="http://schemas.microsoft.com/office/drawing/2010/main" val="0"/>
              </a:ext>
            </a:extLst>
          </a:blip>
          <a:srcRect r="59639"/>
          <a:stretch/>
        </p:blipFill>
        <p:spPr>
          <a:xfrm>
            <a:off x="8014632" y="3331820"/>
            <a:ext cx="4207848" cy="3556660"/>
          </a:xfrm>
          <a:prstGeom prst="rect">
            <a:avLst/>
          </a:prstGeom>
        </p:spPr>
      </p:pic>
      <p:pic>
        <p:nvPicPr>
          <p:cNvPr id="6" name="Resim 5">
            <a:extLst>
              <a:ext uri="{FF2B5EF4-FFF2-40B4-BE49-F238E27FC236}">
                <a16:creationId xmlns:a16="http://schemas.microsoft.com/office/drawing/2014/main" xmlns="" id="{CC567C0C-0EEE-43BD-A1DD-B68AE9AE3844}"/>
              </a:ext>
            </a:extLst>
          </p:cNvPr>
          <p:cNvPicPr>
            <a:picLocks noChangeAspect="1"/>
          </p:cNvPicPr>
          <p:nvPr/>
        </p:nvPicPr>
        <p:blipFill rotWithShape="1">
          <a:blip r:embed="rId2">
            <a:extLst>
              <a:ext uri="{28A0092B-C50C-407E-A947-70E740481C1C}">
                <a14:useLocalDpi xmlns:a14="http://schemas.microsoft.com/office/drawing/2010/main" val="0"/>
              </a:ext>
            </a:extLst>
          </a:blip>
          <a:srcRect l="65488"/>
          <a:stretch/>
        </p:blipFill>
        <p:spPr>
          <a:xfrm rot="5400000">
            <a:off x="-21890" y="21891"/>
            <a:ext cx="3807486" cy="3763706"/>
          </a:xfrm>
          <a:prstGeom prst="rect">
            <a:avLst/>
          </a:prstGeom>
          <a:scene3d>
            <a:camera prst="orthographicFront">
              <a:rot lat="0" lon="21299999" rev="0"/>
            </a:camera>
            <a:lightRig rig="threePt" dir="t"/>
          </a:scene3d>
        </p:spPr>
      </p:pic>
    </p:spTree>
    <p:extLst>
      <p:ext uri="{BB962C8B-B14F-4D97-AF65-F5344CB8AC3E}">
        <p14:creationId xmlns:p14="http://schemas.microsoft.com/office/powerpoint/2010/main" val="34480364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Resim 13">
            <a:extLst>
              <a:ext uri="{FF2B5EF4-FFF2-40B4-BE49-F238E27FC236}">
                <a16:creationId xmlns:a16="http://schemas.microsoft.com/office/drawing/2014/main" xmlns="" id="{96465D80-F946-49CC-84DB-A59E894BFA3A}"/>
              </a:ext>
            </a:extLst>
          </p:cNvPr>
          <p:cNvPicPr>
            <a:picLocks noChangeAspect="1"/>
          </p:cNvPicPr>
          <p:nvPr/>
        </p:nvPicPr>
        <p:blipFill rotWithShape="1">
          <a:blip r:embed="rId2">
            <a:extLst>
              <a:ext uri="{28A0092B-C50C-407E-A947-70E740481C1C}">
                <a14:useLocalDpi xmlns:a14="http://schemas.microsoft.com/office/drawing/2010/main" val="0"/>
              </a:ext>
            </a:extLst>
          </a:blip>
          <a:srcRect r="59639"/>
          <a:stretch/>
        </p:blipFill>
        <p:spPr>
          <a:xfrm>
            <a:off x="8014632" y="3301340"/>
            <a:ext cx="4207848" cy="3556660"/>
          </a:xfrm>
          <a:prstGeom prst="rect">
            <a:avLst/>
          </a:prstGeom>
        </p:spPr>
      </p:pic>
      <p:sp>
        <p:nvSpPr>
          <p:cNvPr id="6" name="Alt Başlık 5">
            <a:extLst>
              <a:ext uri="{FF2B5EF4-FFF2-40B4-BE49-F238E27FC236}">
                <a16:creationId xmlns:a16="http://schemas.microsoft.com/office/drawing/2014/main" xmlns="" id="{D3D67A5E-B5A0-4FA2-BB76-56EBC185D582}"/>
              </a:ext>
            </a:extLst>
          </p:cNvPr>
          <p:cNvSpPr>
            <a:spLocks noGrp="1"/>
          </p:cNvSpPr>
          <p:nvPr>
            <p:ph type="subTitle" idx="1"/>
          </p:nvPr>
        </p:nvSpPr>
        <p:spPr>
          <a:xfrm>
            <a:off x="1127051" y="3807486"/>
            <a:ext cx="9937898" cy="550762"/>
          </a:xfrm>
        </p:spPr>
        <p:txBody>
          <a:bodyPr>
            <a:normAutofit/>
          </a:bodyPr>
          <a:lstStyle/>
          <a:p>
            <a:r>
              <a:rPr lang="tr-TR" sz="2800" i="1" dirty="0">
                <a:latin typeface="Cambria" panose="02040503050406030204" pitchFamily="18" charset="0"/>
              </a:rPr>
              <a:t>Türkiye Ekonomisi, Kamu Maliyesi ve Yeminli Mali Müşavirlik</a:t>
            </a:r>
            <a:endParaRPr lang="tr-TR" sz="3600" i="1" dirty="0">
              <a:latin typeface="Cambria" panose="02040503050406030204" pitchFamily="18" charset="0"/>
            </a:endParaRPr>
          </a:p>
        </p:txBody>
      </p:sp>
      <p:pic>
        <p:nvPicPr>
          <p:cNvPr id="13" name="Resim 12">
            <a:extLst>
              <a:ext uri="{FF2B5EF4-FFF2-40B4-BE49-F238E27FC236}">
                <a16:creationId xmlns:a16="http://schemas.microsoft.com/office/drawing/2014/main" xmlns="" id="{6012C5D8-ACB7-40C4-A06A-F0B4292855E0}"/>
              </a:ext>
            </a:extLst>
          </p:cNvPr>
          <p:cNvPicPr>
            <a:picLocks noChangeAspect="1"/>
          </p:cNvPicPr>
          <p:nvPr/>
        </p:nvPicPr>
        <p:blipFill rotWithShape="1">
          <a:blip r:embed="rId2">
            <a:extLst>
              <a:ext uri="{28A0092B-C50C-407E-A947-70E740481C1C}">
                <a14:useLocalDpi xmlns:a14="http://schemas.microsoft.com/office/drawing/2010/main" val="0"/>
              </a:ext>
            </a:extLst>
          </a:blip>
          <a:srcRect l="65488"/>
          <a:stretch/>
        </p:blipFill>
        <p:spPr>
          <a:xfrm rot="5400000">
            <a:off x="-21890" y="21891"/>
            <a:ext cx="3807486" cy="3763706"/>
          </a:xfrm>
          <a:prstGeom prst="rect">
            <a:avLst/>
          </a:prstGeom>
          <a:scene3d>
            <a:camera prst="orthographicFront">
              <a:rot lat="0" lon="21299999" rev="0"/>
            </a:camera>
            <a:lightRig rig="threePt" dir="t"/>
          </a:scene3d>
        </p:spPr>
      </p:pic>
      <p:sp>
        <p:nvSpPr>
          <p:cNvPr id="2" name="Unvan 1">
            <a:extLst>
              <a:ext uri="{FF2B5EF4-FFF2-40B4-BE49-F238E27FC236}">
                <a16:creationId xmlns:a16="http://schemas.microsoft.com/office/drawing/2014/main" xmlns="" id="{8E980037-B7BD-46F3-B632-3B88CEEC5CAC}"/>
              </a:ext>
            </a:extLst>
          </p:cNvPr>
          <p:cNvSpPr>
            <a:spLocks noGrp="1"/>
          </p:cNvSpPr>
          <p:nvPr>
            <p:ph type="ctrTitle"/>
          </p:nvPr>
        </p:nvSpPr>
        <p:spPr>
          <a:xfrm>
            <a:off x="1524000" y="2334793"/>
            <a:ext cx="9144000" cy="1429690"/>
          </a:xfrm>
        </p:spPr>
        <p:txBody>
          <a:bodyPr anchor="ctr">
            <a:normAutofit/>
          </a:bodyPr>
          <a:lstStyle/>
          <a:p>
            <a:pPr>
              <a:lnSpc>
                <a:spcPct val="100000"/>
              </a:lnSpc>
            </a:pPr>
            <a:r>
              <a:rPr lang="tr-TR" sz="4400" dirty="0">
                <a:latin typeface="Cambria" panose="02040503050406030204" pitchFamily="18" charset="0"/>
              </a:rPr>
              <a:t>Prof. Dr. Tuğrul TÜFEKÇİOĞLU</a:t>
            </a:r>
            <a:r>
              <a:rPr lang="tr-TR" sz="4800" dirty="0">
                <a:latin typeface="Cambria" panose="02040503050406030204" pitchFamily="18" charset="0"/>
              </a:rPr>
              <a:t/>
            </a:r>
            <a:br>
              <a:rPr lang="tr-TR" sz="4800" dirty="0">
                <a:latin typeface="Cambria" panose="02040503050406030204" pitchFamily="18" charset="0"/>
              </a:rPr>
            </a:br>
            <a:r>
              <a:rPr lang="tr-TR" sz="4000" dirty="0">
                <a:latin typeface="Cambria" panose="02040503050406030204" pitchFamily="18" charset="0"/>
              </a:rPr>
              <a:t>YMM, BD.</a:t>
            </a:r>
            <a:endParaRPr lang="tr-TR" sz="4800" dirty="0"/>
          </a:p>
        </p:txBody>
      </p:sp>
    </p:spTree>
    <p:extLst>
      <p:ext uri="{BB962C8B-B14F-4D97-AF65-F5344CB8AC3E}">
        <p14:creationId xmlns:p14="http://schemas.microsoft.com/office/powerpoint/2010/main" val="38031570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xmlns="" id="{BF2CB63D-EF52-43D0-9781-D18A7B707A9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9284" r="7162"/>
          <a:stretch/>
        </p:blipFill>
        <p:spPr>
          <a:xfrm>
            <a:off x="2649537" y="0"/>
            <a:ext cx="6791326" cy="6830760"/>
          </a:xfrm>
        </p:spPr>
      </p:pic>
    </p:spTree>
    <p:extLst>
      <p:ext uri="{BB962C8B-B14F-4D97-AF65-F5344CB8AC3E}">
        <p14:creationId xmlns:p14="http://schemas.microsoft.com/office/powerpoint/2010/main" val="14281716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a:extLst>
              <a:ext uri="{FF2B5EF4-FFF2-40B4-BE49-F238E27FC236}">
                <a16:creationId xmlns:a16="http://schemas.microsoft.com/office/drawing/2014/main" xmlns="" id="{6350C8D4-1C48-4BED-8AF0-A5A58BDF7DF3}"/>
              </a:ext>
            </a:extLst>
          </p:cNvPr>
          <p:cNvPicPr>
            <a:picLocks noChangeAspect="1"/>
          </p:cNvPicPr>
          <p:nvPr/>
        </p:nvPicPr>
        <p:blipFill rotWithShape="1">
          <a:blip r:embed="rId2">
            <a:extLst>
              <a:ext uri="{28A0092B-C50C-407E-A947-70E740481C1C}">
                <a14:useLocalDpi xmlns:a14="http://schemas.microsoft.com/office/drawing/2010/main" val="0"/>
              </a:ext>
            </a:extLst>
          </a:blip>
          <a:srcRect l="1660" r="7125"/>
          <a:stretch/>
        </p:blipFill>
        <p:spPr>
          <a:xfrm>
            <a:off x="0" y="0"/>
            <a:ext cx="12192000" cy="6858000"/>
          </a:xfrm>
          <a:prstGeom prst="rect">
            <a:avLst/>
          </a:prstGeom>
        </p:spPr>
      </p:pic>
    </p:spTree>
    <p:extLst>
      <p:ext uri="{BB962C8B-B14F-4D97-AF65-F5344CB8AC3E}">
        <p14:creationId xmlns:p14="http://schemas.microsoft.com/office/powerpoint/2010/main" val="17925184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a:extLst>
              <a:ext uri="{FF2B5EF4-FFF2-40B4-BE49-F238E27FC236}">
                <a16:creationId xmlns:a16="http://schemas.microsoft.com/office/drawing/2014/main" xmlns="" id="{4B74E602-4C5D-4EB5-914B-42707F4E2543}"/>
              </a:ext>
            </a:extLst>
          </p:cNvPr>
          <p:cNvPicPr>
            <a:picLocks noChangeAspect="1"/>
          </p:cNvPicPr>
          <p:nvPr/>
        </p:nvPicPr>
        <p:blipFill rotWithShape="1">
          <a:blip r:embed="rId2">
            <a:extLst>
              <a:ext uri="{28A0092B-C50C-407E-A947-70E740481C1C}">
                <a14:useLocalDpi xmlns:a14="http://schemas.microsoft.com/office/drawing/2010/main" val="0"/>
              </a:ext>
            </a:extLst>
          </a:blip>
          <a:srcRect l="37058" r="6967" b="28371"/>
          <a:stretch/>
        </p:blipFill>
        <p:spPr>
          <a:xfrm rot="16200000">
            <a:off x="8629199" y="2524768"/>
            <a:ext cx="6858000" cy="1808464"/>
          </a:xfrm>
          <a:prstGeom prst="rect">
            <a:avLst/>
          </a:prstGeom>
        </p:spPr>
      </p:pic>
      <p:graphicFrame>
        <p:nvGraphicFramePr>
          <p:cNvPr id="7" name="İçerik Yer Tutucusu 6">
            <a:extLst>
              <a:ext uri="{FF2B5EF4-FFF2-40B4-BE49-F238E27FC236}">
                <a16:creationId xmlns:a16="http://schemas.microsoft.com/office/drawing/2014/main" xmlns="" id="{BB51A999-2572-4471-AC3C-52A5AB04F52E}"/>
              </a:ext>
            </a:extLst>
          </p:cNvPr>
          <p:cNvGraphicFramePr>
            <a:graphicFrameLocks noGrp="1"/>
          </p:cNvGraphicFramePr>
          <p:nvPr>
            <p:ph idx="1"/>
            <p:extLst>
              <p:ext uri="{D42A27DB-BD31-4B8C-83A1-F6EECF244321}">
                <p14:modId xmlns:p14="http://schemas.microsoft.com/office/powerpoint/2010/main" val="145423183"/>
              </p:ext>
            </p:extLst>
          </p:nvPr>
        </p:nvGraphicFramePr>
        <p:xfrm>
          <a:off x="1620741" y="788010"/>
          <a:ext cx="8950518" cy="5281981"/>
        </p:xfrm>
        <a:graphic>
          <a:graphicData uri="http://schemas.openxmlformats.org/drawingml/2006/table">
            <a:tbl>
              <a:tblPr firstRow="1" bandRow="1">
                <a:tableStyleId>{7DF18680-E054-41AD-8BC1-D1AEF772440D}</a:tableStyleId>
              </a:tblPr>
              <a:tblGrid>
                <a:gridCol w="4475259">
                  <a:extLst>
                    <a:ext uri="{9D8B030D-6E8A-4147-A177-3AD203B41FA5}">
                      <a16:colId xmlns:a16="http://schemas.microsoft.com/office/drawing/2014/main" xmlns="" val="1383612411"/>
                    </a:ext>
                  </a:extLst>
                </a:gridCol>
                <a:gridCol w="4475259">
                  <a:extLst>
                    <a:ext uri="{9D8B030D-6E8A-4147-A177-3AD203B41FA5}">
                      <a16:colId xmlns:a16="http://schemas.microsoft.com/office/drawing/2014/main" xmlns="" val="2629157482"/>
                    </a:ext>
                  </a:extLst>
                </a:gridCol>
              </a:tblGrid>
              <a:tr h="520658">
                <a:tc gridSpan="2">
                  <a:txBody>
                    <a:bodyPr/>
                    <a:lstStyle/>
                    <a:p>
                      <a:pPr algn="l"/>
                      <a:r>
                        <a:rPr lang="tr-TR" sz="2400" dirty="0">
                          <a:latin typeface="Cambria" panose="02040503050406030204" pitchFamily="18" charset="0"/>
                        </a:rPr>
                        <a:t>Meslek Mensubu Dağılım Tablosu (YMM)</a:t>
                      </a:r>
                    </a:p>
                  </a:txBody>
                  <a:tcPr anchor="ctr">
                    <a:solidFill>
                      <a:srgbClr val="20A5DF"/>
                    </a:solidFill>
                  </a:tcPr>
                </a:tc>
                <a:tc hMerge="1">
                  <a:txBody>
                    <a:bodyPr/>
                    <a:lstStyle/>
                    <a:p>
                      <a:endParaRPr lang="tr-TR" dirty="0"/>
                    </a:p>
                  </a:txBody>
                  <a:tcPr/>
                </a:tc>
                <a:extLst>
                  <a:ext uri="{0D108BD9-81ED-4DB2-BD59-A6C34878D82A}">
                    <a16:rowId xmlns:a16="http://schemas.microsoft.com/office/drawing/2014/main" xmlns="" val="4039141701"/>
                  </a:ext>
                </a:extLst>
              </a:tr>
              <a:tr h="520658">
                <a:tc>
                  <a:txBody>
                    <a:bodyPr/>
                    <a:lstStyle/>
                    <a:p>
                      <a:pPr algn="l"/>
                      <a:r>
                        <a:rPr lang="tr-TR" sz="2400" b="1" dirty="0">
                          <a:latin typeface="Cambria" panose="02040503050406030204" pitchFamily="18" charset="0"/>
                        </a:rPr>
                        <a:t>ODA ADI</a:t>
                      </a:r>
                    </a:p>
                  </a:txBody>
                  <a:tcPr anchor="ctr"/>
                </a:tc>
                <a:tc>
                  <a:txBody>
                    <a:bodyPr/>
                    <a:lstStyle/>
                    <a:p>
                      <a:pPr algn="l"/>
                      <a:r>
                        <a:rPr lang="tr-TR" sz="2400" b="1" dirty="0">
                          <a:latin typeface="Cambria" panose="02040503050406030204" pitchFamily="18" charset="0"/>
                        </a:rPr>
                        <a:t>ÜYE SAYISI</a:t>
                      </a:r>
                    </a:p>
                  </a:txBody>
                  <a:tcPr anchor="ctr"/>
                </a:tc>
                <a:extLst>
                  <a:ext uri="{0D108BD9-81ED-4DB2-BD59-A6C34878D82A}">
                    <a16:rowId xmlns:a16="http://schemas.microsoft.com/office/drawing/2014/main" xmlns="" val="262926165"/>
                  </a:ext>
                </a:extLst>
              </a:tr>
              <a:tr h="471185">
                <a:tc>
                  <a:txBody>
                    <a:bodyPr/>
                    <a:lstStyle/>
                    <a:p>
                      <a:pPr algn="l"/>
                      <a:r>
                        <a:rPr lang="tr-TR" sz="2000" dirty="0">
                          <a:latin typeface="Cambria" panose="02040503050406030204" pitchFamily="18" charset="0"/>
                        </a:rPr>
                        <a:t>ADANA YMMO</a:t>
                      </a:r>
                    </a:p>
                  </a:txBody>
                  <a:tcPr anchor="ctr"/>
                </a:tc>
                <a:tc>
                  <a:txBody>
                    <a:bodyPr/>
                    <a:lstStyle/>
                    <a:p>
                      <a:pPr algn="l"/>
                      <a:r>
                        <a:rPr lang="tr-TR" sz="2000" dirty="0">
                          <a:latin typeface="Cambria" panose="02040503050406030204" pitchFamily="18" charset="0"/>
                        </a:rPr>
                        <a:t>162</a:t>
                      </a:r>
                    </a:p>
                  </a:txBody>
                  <a:tcPr anchor="ctr"/>
                </a:tc>
                <a:extLst>
                  <a:ext uri="{0D108BD9-81ED-4DB2-BD59-A6C34878D82A}">
                    <a16:rowId xmlns:a16="http://schemas.microsoft.com/office/drawing/2014/main" xmlns="" val="2631142914"/>
                  </a:ext>
                </a:extLst>
              </a:tr>
              <a:tr h="471185">
                <a:tc>
                  <a:txBody>
                    <a:bodyPr/>
                    <a:lstStyle/>
                    <a:p>
                      <a:pPr algn="l"/>
                      <a:r>
                        <a:rPr lang="tr-TR" sz="2000" dirty="0">
                          <a:latin typeface="Cambria" panose="02040503050406030204" pitchFamily="18" charset="0"/>
                        </a:rPr>
                        <a:t>ANKARA YMMO</a:t>
                      </a:r>
                    </a:p>
                  </a:txBody>
                  <a:tcPr anchor="ctr"/>
                </a:tc>
                <a:tc>
                  <a:txBody>
                    <a:bodyPr/>
                    <a:lstStyle/>
                    <a:p>
                      <a:pPr algn="l"/>
                      <a:r>
                        <a:rPr lang="tr-TR" sz="2000" dirty="0">
                          <a:latin typeface="Cambria" panose="02040503050406030204" pitchFamily="18" charset="0"/>
                        </a:rPr>
                        <a:t>1463</a:t>
                      </a:r>
                    </a:p>
                  </a:txBody>
                  <a:tcPr anchor="ctr"/>
                </a:tc>
                <a:extLst>
                  <a:ext uri="{0D108BD9-81ED-4DB2-BD59-A6C34878D82A}">
                    <a16:rowId xmlns:a16="http://schemas.microsoft.com/office/drawing/2014/main" xmlns="" val="4074567862"/>
                  </a:ext>
                </a:extLst>
              </a:tr>
              <a:tr h="471185">
                <a:tc>
                  <a:txBody>
                    <a:bodyPr/>
                    <a:lstStyle/>
                    <a:p>
                      <a:pPr algn="l"/>
                      <a:r>
                        <a:rPr lang="tr-TR" sz="2000" dirty="0">
                          <a:latin typeface="Cambria" panose="02040503050406030204" pitchFamily="18" charset="0"/>
                        </a:rPr>
                        <a:t>ANTALYA YMMO</a:t>
                      </a:r>
                    </a:p>
                  </a:txBody>
                  <a:tcPr anchor="ctr"/>
                </a:tc>
                <a:tc>
                  <a:txBody>
                    <a:bodyPr/>
                    <a:lstStyle/>
                    <a:p>
                      <a:pPr algn="l"/>
                      <a:r>
                        <a:rPr lang="tr-TR" sz="2000" dirty="0">
                          <a:latin typeface="Cambria" panose="02040503050406030204" pitchFamily="18" charset="0"/>
                        </a:rPr>
                        <a:t>78</a:t>
                      </a:r>
                    </a:p>
                  </a:txBody>
                  <a:tcPr anchor="ctr"/>
                </a:tc>
                <a:extLst>
                  <a:ext uri="{0D108BD9-81ED-4DB2-BD59-A6C34878D82A}">
                    <a16:rowId xmlns:a16="http://schemas.microsoft.com/office/drawing/2014/main" xmlns="" val="3651896396"/>
                  </a:ext>
                </a:extLst>
              </a:tr>
              <a:tr h="471185">
                <a:tc>
                  <a:txBody>
                    <a:bodyPr/>
                    <a:lstStyle/>
                    <a:p>
                      <a:pPr algn="l"/>
                      <a:r>
                        <a:rPr lang="tr-TR" sz="2000" dirty="0">
                          <a:latin typeface="Cambria" panose="02040503050406030204" pitchFamily="18" charset="0"/>
                        </a:rPr>
                        <a:t>BURSA YMMO</a:t>
                      </a:r>
                    </a:p>
                  </a:txBody>
                  <a:tcPr anchor="ctr"/>
                </a:tc>
                <a:tc>
                  <a:txBody>
                    <a:bodyPr/>
                    <a:lstStyle/>
                    <a:p>
                      <a:pPr algn="l"/>
                      <a:r>
                        <a:rPr lang="tr-TR" sz="2000" dirty="0">
                          <a:latin typeface="Cambria" panose="02040503050406030204" pitchFamily="18" charset="0"/>
                        </a:rPr>
                        <a:t>190</a:t>
                      </a:r>
                    </a:p>
                  </a:txBody>
                  <a:tcPr anchor="ctr"/>
                </a:tc>
                <a:extLst>
                  <a:ext uri="{0D108BD9-81ED-4DB2-BD59-A6C34878D82A}">
                    <a16:rowId xmlns:a16="http://schemas.microsoft.com/office/drawing/2014/main" xmlns="" val="3009546537"/>
                  </a:ext>
                </a:extLst>
              </a:tr>
              <a:tr h="471185">
                <a:tc>
                  <a:txBody>
                    <a:bodyPr/>
                    <a:lstStyle/>
                    <a:p>
                      <a:pPr algn="l"/>
                      <a:r>
                        <a:rPr lang="tr-TR" sz="2000" dirty="0">
                          <a:latin typeface="Cambria" panose="02040503050406030204" pitchFamily="18" charset="0"/>
                        </a:rPr>
                        <a:t>ESKİŞEHİR YMMO</a:t>
                      </a:r>
                    </a:p>
                  </a:txBody>
                  <a:tcPr anchor="ctr"/>
                </a:tc>
                <a:tc>
                  <a:txBody>
                    <a:bodyPr/>
                    <a:lstStyle/>
                    <a:p>
                      <a:pPr algn="l"/>
                      <a:r>
                        <a:rPr lang="tr-TR" sz="2000" dirty="0">
                          <a:latin typeface="Cambria" panose="02040503050406030204" pitchFamily="18" charset="0"/>
                        </a:rPr>
                        <a:t>62</a:t>
                      </a:r>
                    </a:p>
                  </a:txBody>
                  <a:tcPr anchor="ctr"/>
                </a:tc>
                <a:extLst>
                  <a:ext uri="{0D108BD9-81ED-4DB2-BD59-A6C34878D82A}">
                    <a16:rowId xmlns:a16="http://schemas.microsoft.com/office/drawing/2014/main" xmlns="" val="2504806960"/>
                  </a:ext>
                </a:extLst>
              </a:tr>
              <a:tr h="471185">
                <a:tc>
                  <a:txBody>
                    <a:bodyPr/>
                    <a:lstStyle/>
                    <a:p>
                      <a:pPr algn="l"/>
                      <a:r>
                        <a:rPr lang="tr-TR" sz="2000" dirty="0">
                          <a:latin typeface="Cambria" panose="02040503050406030204" pitchFamily="18" charset="0"/>
                        </a:rPr>
                        <a:t>GAZİANTEP YMMO</a:t>
                      </a:r>
                    </a:p>
                  </a:txBody>
                  <a:tcPr anchor="ctr"/>
                </a:tc>
                <a:tc>
                  <a:txBody>
                    <a:bodyPr/>
                    <a:lstStyle/>
                    <a:p>
                      <a:pPr algn="l"/>
                      <a:r>
                        <a:rPr lang="tr-TR" sz="2000" dirty="0">
                          <a:latin typeface="Cambria" panose="02040503050406030204" pitchFamily="18" charset="0"/>
                        </a:rPr>
                        <a:t>138</a:t>
                      </a:r>
                    </a:p>
                  </a:txBody>
                  <a:tcPr anchor="ctr"/>
                </a:tc>
                <a:extLst>
                  <a:ext uri="{0D108BD9-81ED-4DB2-BD59-A6C34878D82A}">
                    <a16:rowId xmlns:a16="http://schemas.microsoft.com/office/drawing/2014/main" xmlns="" val="1726345006"/>
                  </a:ext>
                </a:extLst>
              </a:tr>
              <a:tr h="471185">
                <a:tc>
                  <a:txBody>
                    <a:bodyPr/>
                    <a:lstStyle/>
                    <a:p>
                      <a:pPr algn="l"/>
                      <a:r>
                        <a:rPr lang="tr-TR" sz="2000" dirty="0">
                          <a:latin typeface="Cambria" panose="02040503050406030204" pitchFamily="18" charset="0"/>
                        </a:rPr>
                        <a:t>İSTANBUL YMMO</a:t>
                      </a:r>
                    </a:p>
                  </a:txBody>
                  <a:tcPr anchor="ctr"/>
                </a:tc>
                <a:tc>
                  <a:txBody>
                    <a:bodyPr/>
                    <a:lstStyle/>
                    <a:p>
                      <a:pPr algn="l"/>
                      <a:r>
                        <a:rPr lang="tr-TR" sz="2000" dirty="0">
                          <a:latin typeface="Cambria" panose="02040503050406030204" pitchFamily="18" charset="0"/>
                        </a:rPr>
                        <a:t>2225</a:t>
                      </a:r>
                    </a:p>
                  </a:txBody>
                  <a:tcPr anchor="ctr"/>
                </a:tc>
                <a:extLst>
                  <a:ext uri="{0D108BD9-81ED-4DB2-BD59-A6C34878D82A}">
                    <a16:rowId xmlns:a16="http://schemas.microsoft.com/office/drawing/2014/main" xmlns="" val="268504431"/>
                  </a:ext>
                </a:extLst>
              </a:tr>
              <a:tr h="471185">
                <a:tc>
                  <a:txBody>
                    <a:bodyPr/>
                    <a:lstStyle/>
                    <a:p>
                      <a:pPr algn="l"/>
                      <a:r>
                        <a:rPr lang="tr-TR" sz="2000" dirty="0">
                          <a:latin typeface="Cambria" panose="02040503050406030204" pitchFamily="18" charset="0"/>
                        </a:rPr>
                        <a:t>İZMİR YMMO</a:t>
                      </a:r>
                    </a:p>
                  </a:txBody>
                  <a:tcPr anchor="ctr"/>
                </a:tc>
                <a:tc>
                  <a:txBody>
                    <a:bodyPr/>
                    <a:lstStyle/>
                    <a:p>
                      <a:pPr algn="l"/>
                      <a:r>
                        <a:rPr lang="tr-TR" sz="2000" dirty="0">
                          <a:latin typeface="Cambria" panose="02040503050406030204" pitchFamily="18" charset="0"/>
                        </a:rPr>
                        <a:t>433</a:t>
                      </a:r>
                    </a:p>
                  </a:txBody>
                  <a:tcPr anchor="ctr"/>
                </a:tc>
                <a:extLst>
                  <a:ext uri="{0D108BD9-81ED-4DB2-BD59-A6C34878D82A}">
                    <a16:rowId xmlns:a16="http://schemas.microsoft.com/office/drawing/2014/main" xmlns="" val="3186727794"/>
                  </a:ext>
                </a:extLst>
              </a:tr>
              <a:tr h="471185">
                <a:tc>
                  <a:txBody>
                    <a:bodyPr/>
                    <a:lstStyle/>
                    <a:p>
                      <a:pPr algn="l"/>
                      <a:r>
                        <a:rPr lang="tr-TR" sz="2000" b="1" dirty="0">
                          <a:latin typeface="Cambria" panose="02040503050406030204" pitchFamily="18" charset="0"/>
                        </a:rPr>
                        <a:t>TOPLAM</a:t>
                      </a:r>
                    </a:p>
                  </a:txBody>
                  <a:tcPr anchor="ctr"/>
                </a:tc>
                <a:tc>
                  <a:txBody>
                    <a:bodyPr/>
                    <a:lstStyle/>
                    <a:p>
                      <a:pPr algn="l"/>
                      <a:r>
                        <a:rPr lang="tr-TR" sz="2000" b="1" dirty="0">
                          <a:latin typeface="Cambria" panose="02040503050406030204" pitchFamily="18" charset="0"/>
                        </a:rPr>
                        <a:t>4751</a:t>
                      </a:r>
                    </a:p>
                  </a:txBody>
                  <a:tcPr anchor="ctr"/>
                </a:tc>
                <a:extLst>
                  <a:ext uri="{0D108BD9-81ED-4DB2-BD59-A6C34878D82A}">
                    <a16:rowId xmlns:a16="http://schemas.microsoft.com/office/drawing/2014/main" xmlns="" val="3700469722"/>
                  </a:ext>
                </a:extLst>
              </a:tr>
            </a:tbl>
          </a:graphicData>
        </a:graphic>
      </p:graphicFrame>
    </p:spTree>
    <p:extLst>
      <p:ext uri="{BB962C8B-B14F-4D97-AF65-F5344CB8AC3E}">
        <p14:creationId xmlns:p14="http://schemas.microsoft.com/office/powerpoint/2010/main" val="39778773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a:extLst>
              <a:ext uri="{FF2B5EF4-FFF2-40B4-BE49-F238E27FC236}">
                <a16:creationId xmlns:a16="http://schemas.microsoft.com/office/drawing/2014/main" xmlns="" id="{BB51A999-2572-4471-AC3C-52A5AB04F52E}"/>
              </a:ext>
            </a:extLst>
          </p:cNvPr>
          <p:cNvGraphicFramePr>
            <a:graphicFrameLocks noGrp="1"/>
          </p:cNvGraphicFramePr>
          <p:nvPr>
            <p:ph idx="1"/>
            <p:extLst>
              <p:ext uri="{D42A27DB-BD31-4B8C-83A1-F6EECF244321}">
                <p14:modId xmlns:p14="http://schemas.microsoft.com/office/powerpoint/2010/main" val="3490498474"/>
              </p:ext>
            </p:extLst>
          </p:nvPr>
        </p:nvGraphicFramePr>
        <p:xfrm>
          <a:off x="1261557" y="693893"/>
          <a:ext cx="9668887" cy="5470215"/>
        </p:xfrm>
        <a:graphic>
          <a:graphicData uri="http://schemas.openxmlformats.org/drawingml/2006/table">
            <a:tbl>
              <a:tblPr firstRow="1" bandRow="1">
                <a:tableStyleId>{7DF18680-E054-41AD-8BC1-D1AEF772440D}</a:tableStyleId>
              </a:tblPr>
              <a:tblGrid>
                <a:gridCol w="2505495">
                  <a:extLst>
                    <a:ext uri="{9D8B030D-6E8A-4147-A177-3AD203B41FA5}">
                      <a16:colId xmlns:a16="http://schemas.microsoft.com/office/drawing/2014/main" xmlns="" val="1383612411"/>
                    </a:ext>
                  </a:extLst>
                </a:gridCol>
                <a:gridCol w="1790848">
                  <a:extLst>
                    <a:ext uri="{9D8B030D-6E8A-4147-A177-3AD203B41FA5}">
                      <a16:colId xmlns:a16="http://schemas.microsoft.com/office/drawing/2014/main" xmlns="" val="2629157482"/>
                    </a:ext>
                  </a:extLst>
                </a:gridCol>
                <a:gridCol w="1790848">
                  <a:extLst>
                    <a:ext uri="{9D8B030D-6E8A-4147-A177-3AD203B41FA5}">
                      <a16:colId xmlns:a16="http://schemas.microsoft.com/office/drawing/2014/main" xmlns="" val="1351963141"/>
                    </a:ext>
                  </a:extLst>
                </a:gridCol>
                <a:gridCol w="1790848">
                  <a:extLst>
                    <a:ext uri="{9D8B030D-6E8A-4147-A177-3AD203B41FA5}">
                      <a16:colId xmlns:a16="http://schemas.microsoft.com/office/drawing/2014/main" xmlns="" val="2279146694"/>
                    </a:ext>
                  </a:extLst>
                </a:gridCol>
                <a:gridCol w="1790848">
                  <a:extLst>
                    <a:ext uri="{9D8B030D-6E8A-4147-A177-3AD203B41FA5}">
                      <a16:colId xmlns:a16="http://schemas.microsoft.com/office/drawing/2014/main" xmlns="" val="3905646632"/>
                    </a:ext>
                  </a:extLst>
                </a:gridCol>
              </a:tblGrid>
              <a:tr h="598828">
                <a:tc gridSpan="5">
                  <a:txBody>
                    <a:bodyPr/>
                    <a:lstStyle/>
                    <a:p>
                      <a:pPr algn="ctr"/>
                      <a:r>
                        <a:rPr lang="tr-TR" sz="2400" dirty="0">
                          <a:latin typeface="Cambria" panose="02040503050406030204" pitchFamily="18" charset="0"/>
                        </a:rPr>
                        <a:t>Meslek Mensubu Eğitim Tablosu</a:t>
                      </a:r>
                    </a:p>
                  </a:txBody>
                  <a:tcPr anchor="ctr">
                    <a:solidFill>
                      <a:srgbClr val="20A5DF"/>
                    </a:solidFill>
                  </a:tcPr>
                </a:tc>
                <a:tc hMerge="1">
                  <a:txBody>
                    <a:bodyPr/>
                    <a:lstStyle/>
                    <a:p>
                      <a:endParaRPr lang="tr-TR" dirty="0"/>
                    </a:p>
                  </a:txBody>
                  <a:tcPr/>
                </a:tc>
                <a:tc hMerge="1">
                  <a:txBody>
                    <a:bodyPr/>
                    <a:lstStyle/>
                    <a:p>
                      <a:pPr algn="ctr"/>
                      <a:endParaRPr lang="tr-TR" sz="2400" dirty="0">
                        <a:latin typeface="Cambria" panose="02040503050406030204" pitchFamily="18" charset="0"/>
                      </a:endParaRPr>
                    </a:p>
                  </a:txBody>
                  <a:tcPr anchor="ctr">
                    <a:solidFill>
                      <a:srgbClr val="20A5DF"/>
                    </a:solidFill>
                  </a:tcPr>
                </a:tc>
                <a:tc hMerge="1">
                  <a:txBody>
                    <a:bodyPr/>
                    <a:lstStyle/>
                    <a:p>
                      <a:pPr algn="ctr"/>
                      <a:endParaRPr lang="tr-TR" sz="2400" dirty="0">
                        <a:latin typeface="Cambria" panose="02040503050406030204" pitchFamily="18" charset="0"/>
                      </a:endParaRPr>
                    </a:p>
                  </a:txBody>
                  <a:tcPr anchor="ctr">
                    <a:solidFill>
                      <a:srgbClr val="20A5DF"/>
                    </a:solidFill>
                  </a:tcPr>
                </a:tc>
                <a:tc hMerge="1">
                  <a:txBody>
                    <a:bodyPr/>
                    <a:lstStyle/>
                    <a:p>
                      <a:pPr algn="ctr"/>
                      <a:endParaRPr lang="tr-TR" sz="2400" dirty="0">
                        <a:latin typeface="Cambria" panose="02040503050406030204" pitchFamily="18" charset="0"/>
                      </a:endParaRPr>
                    </a:p>
                  </a:txBody>
                  <a:tcPr anchor="ctr">
                    <a:solidFill>
                      <a:srgbClr val="20A5DF"/>
                    </a:solidFill>
                  </a:tcPr>
                </a:tc>
                <a:extLst>
                  <a:ext uri="{0D108BD9-81ED-4DB2-BD59-A6C34878D82A}">
                    <a16:rowId xmlns:a16="http://schemas.microsoft.com/office/drawing/2014/main" xmlns="" val="4039141701"/>
                  </a:ext>
                </a:extLst>
              </a:tr>
              <a:tr h="1077891">
                <a:tc>
                  <a:txBody>
                    <a:bodyPr/>
                    <a:lstStyle/>
                    <a:p>
                      <a:pPr algn="l"/>
                      <a:r>
                        <a:rPr lang="tr-TR" sz="2400" b="1" dirty="0">
                          <a:latin typeface="Cambria" panose="02040503050406030204" pitchFamily="18" charset="0"/>
                        </a:rPr>
                        <a:t>OKUL TÜRÜ</a:t>
                      </a:r>
                    </a:p>
                  </a:txBody>
                  <a:tcPr anchor="ctr"/>
                </a:tc>
                <a:tc>
                  <a:txBody>
                    <a:bodyPr/>
                    <a:lstStyle/>
                    <a:p>
                      <a:pPr algn="l"/>
                      <a:r>
                        <a:rPr lang="tr-TR" sz="2400" b="1" dirty="0">
                          <a:latin typeface="Cambria" panose="02040503050406030204" pitchFamily="18" charset="0"/>
                        </a:rPr>
                        <a:t>SM </a:t>
                      </a:r>
                    </a:p>
                    <a:p>
                      <a:pPr algn="l"/>
                      <a:r>
                        <a:rPr lang="tr-TR" sz="2400" b="1" dirty="0">
                          <a:latin typeface="Cambria" panose="02040503050406030204" pitchFamily="18" charset="0"/>
                        </a:rPr>
                        <a:t>SAYISI</a:t>
                      </a:r>
                    </a:p>
                  </a:txBody>
                  <a:tcPr anchor="ctr"/>
                </a:tc>
                <a:tc>
                  <a:txBody>
                    <a:bodyPr/>
                    <a:lstStyle/>
                    <a:p>
                      <a:pPr algn="l"/>
                      <a:r>
                        <a:rPr lang="tr-TR" sz="2400" b="1" dirty="0">
                          <a:latin typeface="Cambria" panose="02040503050406030204" pitchFamily="18" charset="0"/>
                        </a:rPr>
                        <a:t>SMMM SAYISI</a:t>
                      </a:r>
                    </a:p>
                  </a:txBody>
                  <a:tcPr anchor="ctr"/>
                </a:tc>
                <a:tc>
                  <a:txBody>
                    <a:bodyPr/>
                    <a:lstStyle/>
                    <a:p>
                      <a:pPr algn="l"/>
                      <a:r>
                        <a:rPr lang="tr-TR" sz="2400" b="1" dirty="0">
                          <a:latin typeface="Cambria" panose="02040503050406030204" pitchFamily="18" charset="0"/>
                        </a:rPr>
                        <a:t>YMM SAYISI</a:t>
                      </a:r>
                    </a:p>
                  </a:txBody>
                  <a:tcPr anchor="ctr"/>
                </a:tc>
                <a:tc>
                  <a:txBody>
                    <a:bodyPr/>
                    <a:lstStyle/>
                    <a:p>
                      <a:pPr algn="l"/>
                      <a:r>
                        <a:rPr lang="tr-TR" sz="2400" b="1" dirty="0">
                          <a:latin typeface="Cambria" panose="02040503050406030204" pitchFamily="18" charset="0"/>
                        </a:rPr>
                        <a:t>TOPLAM SAYI</a:t>
                      </a:r>
                    </a:p>
                  </a:txBody>
                  <a:tcPr anchor="ctr"/>
                </a:tc>
                <a:extLst>
                  <a:ext uri="{0D108BD9-81ED-4DB2-BD59-A6C34878D82A}">
                    <a16:rowId xmlns:a16="http://schemas.microsoft.com/office/drawing/2014/main" xmlns="" val="262926165"/>
                  </a:ext>
                </a:extLst>
              </a:tr>
              <a:tr h="541928">
                <a:tc>
                  <a:txBody>
                    <a:bodyPr/>
                    <a:lstStyle/>
                    <a:p>
                      <a:pPr algn="l"/>
                      <a:r>
                        <a:rPr lang="tr-TR" sz="2000" dirty="0">
                          <a:latin typeface="Cambria" panose="02040503050406030204" pitchFamily="18" charset="0"/>
                        </a:rPr>
                        <a:t>İLKÖĞRETİM</a:t>
                      </a:r>
                    </a:p>
                  </a:txBody>
                  <a:tcPr anchor="ctr"/>
                </a:tc>
                <a:tc>
                  <a:txBody>
                    <a:bodyPr/>
                    <a:lstStyle/>
                    <a:p>
                      <a:pPr algn="l"/>
                      <a:r>
                        <a:rPr lang="tr-TR" sz="2000" dirty="0">
                          <a:latin typeface="Cambria" panose="02040503050406030204" pitchFamily="18" charset="0"/>
                        </a:rPr>
                        <a:t>973</a:t>
                      </a:r>
                    </a:p>
                  </a:txBody>
                  <a:tcPr anchor="ctr"/>
                </a:tc>
                <a:tc>
                  <a:txBody>
                    <a:bodyPr/>
                    <a:lstStyle/>
                    <a:p>
                      <a:pPr algn="l"/>
                      <a:r>
                        <a:rPr lang="tr-TR" sz="2000" dirty="0">
                          <a:latin typeface="Cambria" panose="02040503050406030204" pitchFamily="18" charset="0"/>
                        </a:rPr>
                        <a:t>394</a:t>
                      </a:r>
                    </a:p>
                  </a:txBody>
                  <a:tcPr anchor="ctr"/>
                </a:tc>
                <a:tc>
                  <a:txBody>
                    <a:bodyPr/>
                    <a:lstStyle/>
                    <a:p>
                      <a:pPr algn="l"/>
                      <a:r>
                        <a:rPr lang="tr-TR" sz="2000" dirty="0">
                          <a:latin typeface="Cambria" panose="02040503050406030204" pitchFamily="18" charset="0"/>
                        </a:rPr>
                        <a:t>0</a:t>
                      </a:r>
                    </a:p>
                  </a:txBody>
                  <a:tcPr anchor="ctr"/>
                </a:tc>
                <a:tc>
                  <a:txBody>
                    <a:bodyPr/>
                    <a:lstStyle/>
                    <a:p>
                      <a:pPr algn="l"/>
                      <a:r>
                        <a:rPr lang="tr-TR" sz="2000" dirty="0">
                          <a:latin typeface="Cambria" panose="02040503050406030204" pitchFamily="18" charset="0"/>
                        </a:rPr>
                        <a:t>1367</a:t>
                      </a:r>
                    </a:p>
                  </a:txBody>
                  <a:tcPr anchor="ctr"/>
                </a:tc>
                <a:extLst>
                  <a:ext uri="{0D108BD9-81ED-4DB2-BD59-A6C34878D82A}">
                    <a16:rowId xmlns:a16="http://schemas.microsoft.com/office/drawing/2014/main" xmlns="" val="2631142914"/>
                  </a:ext>
                </a:extLst>
              </a:tr>
              <a:tr h="541928">
                <a:tc>
                  <a:txBody>
                    <a:bodyPr/>
                    <a:lstStyle/>
                    <a:p>
                      <a:pPr algn="l"/>
                      <a:r>
                        <a:rPr lang="tr-TR" sz="2000" dirty="0">
                          <a:latin typeface="Cambria" panose="02040503050406030204" pitchFamily="18" charset="0"/>
                        </a:rPr>
                        <a:t>MESLEK LİSESİ</a:t>
                      </a:r>
                    </a:p>
                  </a:txBody>
                  <a:tcPr anchor="ctr"/>
                </a:tc>
                <a:tc>
                  <a:txBody>
                    <a:bodyPr/>
                    <a:lstStyle/>
                    <a:p>
                      <a:pPr algn="l"/>
                      <a:r>
                        <a:rPr lang="tr-TR" sz="2000" dirty="0">
                          <a:latin typeface="Cambria" panose="02040503050406030204" pitchFamily="18" charset="0"/>
                        </a:rPr>
                        <a:t>4146</a:t>
                      </a:r>
                    </a:p>
                  </a:txBody>
                  <a:tcPr anchor="ctr"/>
                </a:tc>
                <a:tc>
                  <a:txBody>
                    <a:bodyPr/>
                    <a:lstStyle/>
                    <a:p>
                      <a:pPr algn="l"/>
                      <a:r>
                        <a:rPr lang="tr-TR" sz="2000" dirty="0">
                          <a:latin typeface="Cambria" panose="02040503050406030204" pitchFamily="18" charset="0"/>
                        </a:rPr>
                        <a:t>8296</a:t>
                      </a:r>
                    </a:p>
                  </a:txBody>
                  <a:tcPr anchor="ctr"/>
                </a:tc>
                <a:tc>
                  <a:txBody>
                    <a:bodyPr/>
                    <a:lstStyle/>
                    <a:p>
                      <a:pPr algn="l"/>
                      <a:r>
                        <a:rPr lang="tr-TR" sz="2000" dirty="0">
                          <a:latin typeface="Cambria" panose="02040503050406030204" pitchFamily="18" charset="0"/>
                        </a:rPr>
                        <a:t>0</a:t>
                      </a:r>
                    </a:p>
                  </a:txBody>
                  <a:tcPr anchor="ctr"/>
                </a:tc>
                <a:tc>
                  <a:txBody>
                    <a:bodyPr/>
                    <a:lstStyle/>
                    <a:p>
                      <a:pPr algn="l"/>
                      <a:r>
                        <a:rPr lang="tr-TR" sz="2000" dirty="0">
                          <a:latin typeface="Cambria" panose="02040503050406030204" pitchFamily="18" charset="0"/>
                        </a:rPr>
                        <a:t>12442</a:t>
                      </a:r>
                    </a:p>
                  </a:txBody>
                  <a:tcPr anchor="ctr"/>
                </a:tc>
                <a:extLst>
                  <a:ext uri="{0D108BD9-81ED-4DB2-BD59-A6C34878D82A}">
                    <a16:rowId xmlns:a16="http://schemas.microsoft.com/office/drawing/2014/main" xmlns="" val="4074567862"/>
                  </a:ext>
                </a:extLst>
              </a:tr>
              <a:tr h="541928">
                <a:tc>
                  <a:txBody>
                    <a:bodyPr/>
                    <a:lstStyle/>
                    <a:p>
                      <a:pPr algn="l"/>
                      <a:r>
                        <a:rPr lang="tr-TR" sz="2000" dirty="0">
                          <a:latin typeface="Cambria" panose="02040503050406030204" pitchFamily="18" charset="0"/>
                        </a:rPr>
                        <a:t>ÖN LİSANS</a:t>
                      </a:r>
                    </a:p>
                  </a:txBody>
                  <a:tcPr anchor="ctr"/>
                </a:tc>
                <a:tc>
                  <a:txBody>
                    <a:bodyPr/>
                    <a:lstStyle/>
                    <a:p>
                      <a:pPr algn="l"/>
                      <a:r>
                        <a:rPr lang="tr-TR" sz="2000" dirty="0">
                          <a:latin typeface="Cambria" panose="02040503050406030204" pitchFamily="18" charset="0"/>
                        </a:rPr>
                        <a:t>1327</a:t>
                      </a:r>
                    </a:p>
                  </a:txBody>
                  <a:tcPr anchor="ctr"/>
                </a:tc>
                <a:tc>
                  <a:txBody>
                    <a:bodyPr/>
                    <a:lstStyle/>
                    <a:p>
                      <a:pPr algn="l"/>
                      <a:r>
                        <a:rPr lang="tr-TR" sz="2000" dirty="0">
                          <a:latin typeface="Cambria" panose="02040503050406030204" pitchFamily="18" charset="0"/>
                        </a:rPr>
                        <a:t>2859</a:t>
                      </a:r>
                    </a:p>
                  </a:txBody>
                  <a:tcPr anchor="ctr"/>
                </a:tc>
                <a:tc>
                  <a:txBody>
                    <a:bodyPr/>
                    <a:lstStyle/>
                    <a:p>
                      <a:pPr algn="l"/>
                      <a:r>
                        <a:rPr lang="tr-TR" sz="2000" dirty="0">
                          <a:latin typeface="Cambria" panose="02040503050406030204" pitchFamily="18" charset="0"/>
                        </a:rPr>
                        <a:t>0</a:t>
                      </a:r>
                    </a:p>
                  </a:txBody>
                  <a:tcPr anchor="ctr"/>
                </a:tc>
                <a:tc>
                  <a:txBody>
                    <a:bodyPr/>
                    <a:lstStyle/>
                    <a:p>
                      <a:pPr algn="l"/>
                      <a:r>
                        <a:rPr lang="tr-TR" sz="2000" dirty="0">
                          <a:latin typeface="Cambria" panose="02040503050406030204" pitchFamily="18" charset="0"/>
                        </a:rPr>
                        <a:t>4186</a:t>
                      </a:r>
                    </a:p>
                  </a:txBody>
                  <a:tcPr anchor="ctr"/>
                </a:tc>
                <a:extLst>
                  <a:ext uri="{0D108BD9-81ED-4DB2-BD59-A6C34878D82A}">
                    <a16:rowId xmlns:a16="http://schemas.microsoft.com/office/drawing/2014/main" xmlns="" val="3651896396"/>
                  </a:ext>
                </a:extLst>
              </a:tr>
              <a:tr h="541928">
                <a:tc>
                  <a:txBody>
                    <a:bodyPr/>
                    <a:lstStyle/>
                    <a:p>
                      <a:pPr algn="l"/>
                      <a:r>
                        <a:rPr lang="tr-TR" sz="2000" dirty="0">
                          <a:latin typeface="Cambria" panose="02040503050406030204" pitchFamily="18" charset="0"/>
                        </a:rPr>
                        <a:t>LİSANS</a:t>
                      </a:r>
                    </a:p>
                  </a:txBody>
                  <a:tcPr anchor="ctr"/>
                </a:tc>
                <a:tc>
                  <a:txBody>
                    <a:bodyPr/>
                    <a:lstStyle/>
                    <a:p>
                      <a:pPr algn="l"/>
                      <a:r>
                        <a:rPr lang="tr-TR" sz="2000" dirty="0">
                          <a:latin typeface="Cambria" panose="02040503050406030204" pitchFamily="18" charset="0"/>
                        </a:rPr>
                        <a:t>2676</a:t>
                      </a:r>
                    </a:p>
                  </a:txBody>
                  <a:tcPr anchor="ctr"/>
                </a:tc>
                <a:tc>
                  <a:txBody>
                    <a:bodyPr/>
                    <a:lstStyle/>
                    <a:p>
                      <a:pPr algn="l"/>
                      <a:r>
                        <a:rPr lang="tr-TR" sz="2000" dirty="0">
                          <a:latin typeface="Cambria" panose="02040503050406030204" pitchFamily="18" charset="0"/>
                        </a:rPr>
                        <a:t>76620</a:t>
                      </a:r>
                    </a:p>
                  </a:txBody>
                  <a:tcPr anchor="ctr"/>
                </a:tc>
                <a:tc>
                  <a:txBody>
                    <a:bodyPr/>
                    <a:lstStyle/>
                    <a:p>
                      <a:pPr algn="l"/>
                      <a:r>
                        <a:rPr lang="tr-TR" sz="2000" dirty="0">
                          <a:latin typeface="Cambria" panose="02040503050406030204" pitchFamily="18" charset="0"/>
                        </a:rPr>
                        <a:t>3740</a:t>
                      </a:r>
                    </a:p>
                  </a:txBody>
                  <a:tcPr anchor="ctr"/>
                </a:tc>
                <a:tc>
                  <a:txBody>
                    <a:bodyPr/>
                    <a:lstStyle/>
                    <a:p>
                      <a:pPr algn="l"/>
                      <a:r>
                        <a:rPr lang="tr-TR" sz="2000" dirty="0">
                          <a:latin typeface="Cambria" panose="02040503050406030204" pitchFamily="18" charset="0"/>
                        </a:rPr>
                        <a:t>83036</a:t>
                      </a:r>
                    </a:p>
                  </a:txBody>
                  <a:tcPr anchor="ctr"/>
                </a:tc>
                <a:extLst>
                  <a:ext uri="{0D108BD9-81ED-4DB2-BD59-A6C34878D82A}">
                    <a16:rowId xmlns:a16="http://schemas.microsoft.com/office/drawing/2014/main" xmlns="" val="3009546537"/>
                  </a:ext>
                </a:extLst>
              </a:tr>
              <a:tr h="541928">
                <a:tc>
                  <a:txBody>
                    <a:bodyPr/>
                    <a:lstStyle/>
                    <a:p>
                      <a:pPr algn="l"/>
                      <a:r>
                        <a:rPr lang="tr-TR" sz="2000" dirty="0">
                          <a:latin typeface="Cambria" panose="02040503050406030204" pitchFamily="18" charset="0"/>
                        </a:rPr>
                        <a:t>YÜKSEK LİSANS</a:t>
                      </a:r>
                    </a:p>
                  </a:txBody>
                  <a:tcPr anchor="ctr"/>
                </a:tc>
                <a:tc>
                  <a:txBody>
                    <a:bodyPr/>
                    <a:lstStyle/>
                    <a:p>
                      <a:pPr algn="l"/>
                      <a:r>
                        <a:rPr lang="tr-TR" sz="2000" dirty="0">
                          <a:latin typeface="Cambria" panose="02040503050406030204" pitchFamily="18" charset="0"/>
                        </a:rPr>
                        <a:t>45</a:t>
                      </a:r>
                    </a:p>
                  </a:txBody>
                  <a:tcPr anchor="ctr"/>
                </a:tc>
                <a:tc>
                  <a:txBody>
                    <a:bodyPr/>
                    <a:lstStyle/>
                    <a:p>
                      <a:pPr algn="l"/>
                      <a:r>
                        <a:rPr lang="tr-TR" sz="2000" dirty="0">
                          <a:latin typeface="Cambria" panose="02040503050406030204" pitchFamily="18" charset="0"/>
                        </a:rPr>
                        <a:t>5723</a:t>
                      </a:r>
                    </a:p>
                  </a:txBody>
                  <a:tcPr anchor="ctr"/>
                </a:tc>
                <a:tc>
                  <a:txBody>
                    <a:bodyPr/>
                    <a:lstStyle/>
                    <a:p>
                      <a:pPr algn="l"/>
                      <a:r>
                        <a:rPr lang="tr-TR" sz="2000" dirty="0">
                          <a:latin typeface="Cambria" panose="02040503050406030204" pitchFamily="18" charset="0"/>
                        </a:rPr>
                        <a:t>679</a:t>
                      </a:r>
                    </a:p>
                  </a:txBody>
                  <a:tcPr anchor="ctr"/>
                </a:tc>
                <a:tc>
                  <a:txBody>
                    <a:bodyPr/>
                    <a:lstStyle/>
                    <a:p>
                      <a:pPr algn="l"/>
                      <a:r>
                        <a:rPr lang="tr-TR" sz="2000" dirty="0">
                          <a:latin typeface="Cambria" panose="02040503050406030204" pitchFamily="18" charset="0"/>
                        </a:rPr>
                        <a:t>6447</a:t>
                      </a:r>
                    </a:p>
                  </a:txBody>
                  <a:tcPr anchor="ctr"/>
                </a:tc>
                <a:extLst>
                  <a:ext uri="{0D108BD9-81ED-4DB2-BD59-A6C34878D82A}">
                    <a16:rowId xmlns:a16="http://schemas.microsoft.com/office/drawing/2014/main" xmlns="" val="4216600275"/>
                  </a:ext>
                </a:extLst>
              </a:tr>
              <a:tr h="541928">
                <a:tc>
                  <a:txBody>
                    <a:bodyPr/>
                    <a:lstStyle/>
                    <a:p>
                      <a:pPr algn="l"/>
                      <a:r>
                        <a:rPr lang="tr-TR" sz="2000" dirty="0">
                          <a:latin typeface="Cambria" panose="02040503050406030204" pitchFamily="18" charset="0"/>
                        </a:rPr>
                        <a:t>DOKTORA</a:t>
                      </a:r>
                    </a:p>
                  </a:txBody>
                  <a:tcPr anchor="ctr"/>
                </a:tc>
                <a:tc>
                  <a:txBody>
                    <a:bodyPr/>
                    <a:lstStyle/>
                    <a:p>
                      <a:pPr algn="l"/>
                      <a:r>
                        <a:rPr lang="tr-TR" sz="2000" dirty="0">
                          <a:latin typeface="Cambria" panose="02040503050406030204" pitchFamily="18" charset="0"/>
                        </a:rPr>
                        <a:t>1</a:t>
                      </a:r>
                    </a:p>
                  </a:txBody>
                  <a:tcPr anchor="ctr"/>
                </a:tc>
                <a:tc>
                  <a:txBody>
                    <a:bodyPr/>
                    <a:lstStyle/>
                    <a:p>
                      <a:pPr algn="l"/>
                      <a:r>
                        <a:rPr lang="tr-TR" sz="2000" dirty="0">
                          <a:latin typeface="Cambria" panose="02040503050406030204" pitchFamily="18" charset="0"/>
                        </a:rPr>
                        <a:t>126</a:t>
                      </a:r>
                    </a:p>
                  </a:txBody>
                  <a:tcPr anchor="ctr"/>
                </a:tc>
                <a:tc>
                  <a:txBody>
                    <a:bodyPr/>
                    <a:lstStyle/>
                    <a:p>
                      <a:pPr algn="l"/>
                      <a:r>
                        <a:rPr lang="tr-TR" sz="2000" dirty="0">
                          <a:latin typeface="Cambria" panose="02040503050406030204" pitchFamily="18" charset="0"/>
                        </a:rPr>
                        <a:t>332</a:t>
                      </a:r>
                    </a:p>
                  </a:txBody>
                  <a:tcPr anchor="ctr"/>
                </a:tc>
                <a:tc>
                  <a:txBody>
                    <a:bodyPr/>
                    <a:lstStyle/>
                    <a:p>
                      <a:pPr algn="l"/>
                      <a:r>
                        <a:rPr lang="tr-TR" sz="2000" dirty="0">
                          <a:latin typeface="Cambria" panose="02040503050406030204" pitchFamily="18" charset="0"/>
                        </a:rPr>
                        <a:t>459</a:t>
                      </a:r>
                    </a:p>
                  </a:txBody>
                  <a:tcPr anchor="ctr"/>
                </a:tc>
                <a:extLst>
                  <a:ext uri="{0D108BD9-81ED-4DB2-BD59-A6C34878D82A}">
                    <a16:rowId xmlns:a16="http://schemas.microsoft.com/office/drawing/2014/main" xmlns="" val="1588988306"/>
                  </a:ext>
                </a:extLst>
              </a:tr>
              <a:tr h="541928">
                <a:tc>
                  <a:txBody>
                    <a:bodyPr/>
                    <a:lstStyle/>
                    <a:p>
                      <a:pPr algn="l"/>
                      <a:r>
                        <a:rPr lang="tr-TR" sz="2000" b="1" dirty="0">
                          <a:latin typeface="Cambria" panose="02040503050406030204" pitchFamily="18" charset="0"/>
                        </a:rPr>
                        <a:t>TOPLAM</a:t>
                      </a:r>
                    </a:p>
                  </a:txBody>
                  <a:tcPr anchor="ctr"/>
                </a:tc>
                <a:tc>
                  <a:txBody>
                    <a:bodyPr/>
                    <a:lstStyle/>
                    <a:p>
                      <a:pPr algn="l"/>
                      <a:r>
                        <a:rPr lang="tr-TR" sz="2000" b="1" dirty="0">
                          <a:latin typeface="Cambria" panose="02040503050406030204" pitchFamily="18" charset="0"/>
                        </a:rPr>
                        <a:t>9168</a:t>
                      </a:r>
                    </a:p>
                  </a:txBody>
                  <a:tcPr anchor="ctr"/>
                </a:tc>
                <a:tc>
                  <a:txBody>
                    <a:bodyPr/>
                    <a:lstStyle/>
                    <a:p>
                      <a:pPr algn="l"/>
                      <a:r>
                        <a:rPr lang="tr-TR" sz="2000" b="1" dirty="0">
                          <a:latin typeface="Cambria" panose="02040503050406030204" pitchFamily="18" charset="0"/>
                        </a:rPr>
                        <a:t>94018</a:t>
                      </a:r>
                    </a:p>
                  </a:txBody>
                  <a:tcPr anchor="ctr"/>
                </a:tc>
                <a:tc>
                  <a:txBody>
                    <a:bodyPr/>
                    <a:lstStyle/>
                    <a:p>
                      <a:pPr algn="l"/>
                      <a:r>
                        <a:rPr lang="tr-TR" sz="2000" b="1" dirty="0">
                          <a:latin typeface="Cambria" panose="02040503050406030204" pitchFamily="18" charset="0"/>
                        </a:rPr>
                        <a:t>4751</a:t>
                      </a:r>
                    </a:p>
                  </a:txBody>
                  <a:tcPr anchor="ctr"/>
                </a:tc>
                <a:tc>
                  <a:txBody>
                    <a:bodyPr/>
                    <a:lstStyle/>
                    <a:p>
                      <a:pPr algn="l"/>
                      <a:r>
                        <a:rPr lang="tr-TR" sz="2000" b="1" dirty="0">
                          <a:latin typeface="Cambria" panose="02040503050406030204" pitchFamily="18" charset="0"/>
                        </a:rPr>
                        <a:t>107937</a:t>
                      </a:r>
                    </a:p>
                  </a:txBody>
                  <a:tcPr anchor="ctr"/>
                </a:tc>
                <a:extLst>
                  <a:ext uri="{0D108BD9-81ED-4DB2-BD59-A6C34878D82A}">
                    <a16:rowId xmlns:a16="http://schemas.microsoft.com/office/drawing/2014/main" xmlns="" val="3700469722"/>
                  </a:ext>
                </a:extLst>
              </a:tr>
            </a:tbl>
          </a:graphicData>
        </a:graphic>
      </p:graphicFrame>
      <p:pic>
        <p:nvPicPr>
          <p:cNvPr id="9" name="Resim 8">
            <a:extLst>
              <a:ext uri="{FF2B5EF4-FFF2-40B4-BE49-F238E27FC236}">
                <a16:creationId xmlns:a16="http://schemas.microsoft.com/office/drawing/2014/main" xmlns="" id="{6188286E-2788-4835-B50A-60723AFD5293}"/>
              </a:ext>
            </a:extLst>
          </p:cNvPr>
          <p:cNvPicPr>
            <a:picLocks noChangeAspect="1"/>
          </p:cNvPicPr>
          <p:nvPr/>
        </p:nvPicPr>
        <p:blipFill rotWithShape="1">
          <a:blip r:embed="rId2">
            <a:extLst>
              <a:ext uri="{28A0092B-C50C-407E-A947-70E740481C1C}">
                <a14:useLocalDpi xmlns:a14="http://schemas.microsoft.com/office/drawing/2010/main" val="0"/>
              </a:ext>
            </a:extLst>
          </a:blip>
          <a:srcRect l="37058" r="6967" b="28371"/>
          <a:stretch/>
        </p:blipFill>
        <p:spPr>
          <a:xfrm rot="16200000">
            <a:off x="8629199" y="2524768"/>
            <a:ext cx="6858000" cy="1808464"/>
          </a:xfrm>
          <a:prstGeom prst="rect">
            <a:avLst/>
          </a:prstGeom>
        </p:spPr>
      </p:pic>
    </p:spTree>
    <p:extLst>
      <p:ext uri="{BB962C8B-B14F-4D97-AF65-F5344CB8AC3E}">
        <p14:creationId xmlns:p14="http://schemas.microsoft.com/office/powerpoint/2010/main" val="27373595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a:extLst>
              <a:ext uri="{FF2B5EF4-FFF2-40B4-BE49-F238E27FC236}">
                <a16:creationId xmlns:a16="http://schemas.microsoft.com/office/drawing/2014/main" xmlns="" id="{BB51A999-2572-4471-AC3C-52A5AB04F52E}"/>
              </a:ext>
            </a:extLst>
          </p:cNvPr>
          <p:cNvGraphicFramePr>
            <a:graphicFrameLocks noGrp="1"/>
          </p:cNvGraphicFramePr>
          <p:nvPr>
            <p:ph idx="1"/>
            <p:extLst>
              <p:ext uri="{D42A27DB-BD31-4B8C-83A1-F6EECF244321}">
                <p14:modId xmlns:p14="http://schemas.microsoft.com/office/powerpoint/2010/main" val="3987434740"/>
              </p:ext>
            </p:extLst>
          </p:nvPr>
        </p:nvGraphicFramePr>
        <p:xfrm>
          <a:off x="1156781" y="864166"/>
          <a:ext cx="9878438" cy="5129669"/>
        </p:xfrm>
        <a:graphic>
          <a:graphicData uri="http://schemas.openxmlformats.org/drawingml/2006/table">
            <a:tbl>
              <a:tblPr firstRow="1" bandRow="1">
                <a:tableStyleId>{7DF18680-E054-41AD-8BC1-D1AEF772440D}</a:tableStyleId>
              </a:tblPr>
              <a:tblGrid>
                <a:gridCol w="3141692">
                  <a:extLst>
                    <a:ext uri="{9D8B030D-6E8A-4147-A177-3AD203B41FA5}">
                      <a16:colId xmlns:a16="http://schemas.microsoft.com/office/drawing/2014/main" xmlns="" val="1383612411"/>
                    </a:ext>
                  </a:extLst>
                </a:gridCol>
                <a:gridCol w="2245582">
                  <a:extLst>
                    <a:ext uri="{9D8B030D-6E8A-4147-A177-3AD203B41FA5}">
                      <a16:colId xmlns:a16="http://schemas.microsoft.com/office/drawing/2014/main" xmlns="" val="2629157482"/>
                    </a:ext>
                  </a:extLst>
                </a:gridCol>
                <a:gridCol w="2245582">
                  <a:extLst>
                    <a:ext uri="{9D8B030D-6E8A-4147-A177-3AD203B41FA5}">
                      <a16:colId xmlns:a16="http://schemas.microsoft.com/office/drawing/2014/main" xmlns="" val="1351963141"/>
                    </a:ext>
                  </a:extLst>
                </a:gridCol>
                <a:gridCol w="2245582">
                  <a:extLst>
                    <a:ext uri="{9D8B030D-6E8A-4147-A177-3AD203B41FA5}">
                      <a16:colId xmlns:a16="http://schemas.microsoft.com/office/drawing/2014/main" xmlns="" val="2279146694"/>
                    </a:ext>
                  </a:extLst>
                </a:gridCol>
              </a:tblGrid>
              <a:tr h="799024">
                <a:tc gridSpan="4">
                  <a:txBody>
                    <a:bodyPr/>
                    <a:lstStyle/>
                    <a:p>
                      <a:pPr algn="ctr"/>
                      <a:r>
                        <a:rPr lang="tr-TR" sz="2400" dirty="0">
                          <a:latin typeface="Cambria" panose="02040503050406030204" pitchFamily="18" charset="0"/>
                        </a:rPr>
                        <a:t>Çalışanların Kütüğe Kayıtlı Olanlar-Olmayanlar Özet Tablosu</a:t>
                      </a:r>
                    </a:p>
                  </a:txBody>
                  <a:tcPr anchor="ctr">
                    <a:solidFill>
                      <a:srgbClr val="20A5DF"/>
                    </a:solidFill>
                  </a:tcPr>
                </a:tc>
                <a:tc hMerge="1">
                  <a:txBody>
                    <a:bodyPr/>
                    <a:lstStyle/>
                    <a:p>
                      <a:endParaRPr lang="tr-TR" dirty="0"/>
                    </a:p>
                  </a:txBody>
                  <a:tcPr/>
                </a:tc>
                <a:tc hMerge="1">
                  <a:txBody>
                    <a:bodyPr/>
                    <a:lstStyle/>
                    <a:p>
                      <a:pPr algn="ctr"/>
                      <a:endParaRPr lang="tr-TR" sz="2400" dirty="0">
                        <a:latin typeface="Cambria" panose="02040503050406030204" pitchFamily="18" charset="0"/>
                      </a:endParaRPr>
                    </a:p>
                  </a:txBody>
                  <a:tcPr anchor="ctr">
                    <a:solidFill>
                      <a:srgbClr val="20A5DF"/>
                    </a:solidFill>
                  </a:tcPr>
                </a:tc>
                <a:tc hMerge="1">
                  <a:txBody>
                    <a:bodyPr/>
                    <a:lstStyle/>
                    <a:p>
                      <a:pPr algn="ctr"/>
                      <a:endParaRPr lang="tr-TR" sz="2400" dirty="0">
                        <a:latin typeface="Cambria" panose="02040503050406030204" pitchFamily="18" charset="0"/>
                      </a:endParaRPr>
                    </a:p>
                  </a:txBody>
                  <a:tcPr anchor="ctr">
                    <a:solidFill>
                      <a:srgbClr val="20A5DF"/>
                    </a:solidFill>
                  </a:tcPr>
                </a:tc>
                <a:extLst>
                  <a:ext uri="{0D108BD9-81ED-4DB2-BD59-A6C34878D82A}">
                    <a16:rowId xmlns:a16="http://schemas.microsoft.com/office/drawing/2014/main" xmlns="" val="4039141701"/>
                  </a:ext>
                </a:extLst>
              </a:tr>
              <a:tr h="1438241">
                <a:tc>
                  <a:txBody>
                    <a:bodyPr/>
                    <a:lstStyle/>
                    <a:p>
                      <a:pPr algn="l"/>
                      <a:r>
                        <a:rPr lang="tr-TR" sz="2400" b="1" dirty="0">
                          <a:latin typeface="Cambria" panose="02040503050406030204" pitchFamily="18" charset="0"/>
                        </a:rPr>
                        <a:t>ÜNVAN</a:t>
                      </a:r>
                    </a:p>
                  </a:txBody>
                  <a:tcPr anchor="ctr"/>
                </a:tc>
                <a:tc>
                  <a:txBody>
                    <a:bodyPr/>
                    <a:lstStyle/>
                    <a:p>
                      <a:pPr algn="l"/>
                      <a:r>
                        <a:rPr lang="tr-TR" sz="2400" b="1" dirty="0">
                          <a:latin typeface="Cambria" panose="02040503050406030204" pitchFamily="18" charset="0"/>
                        </a:rPr>
                        <a:t>SERBEST</a:t>
                      </a:r>
                    </a:p>
                    <a:p>
                      <a:pPr algn="l"/>
                      <a:r>
                        <a:rPr lang="tr-TR" sz="2400" b="1" dirty="0">
                          <a:latin typeface="Cambria" panose="02040503050406030204" pitchFamily="18" charset="0"/>
                        </a:rPr>
                        <a:t>SAYISI</a:t>
                      </a:r>
                    </a:p>
                  </a:txBody>
                  <a:tcPr anchor="ctr"/>
                </a:tc>
                <a:tc>
                  <a:txBody>
                    <a:bodyPr/>
                    <a:lstStyle/>
                    <a:p>
                      <a:pPr algn="l"/>
                      <a:r>
                        <a:rPr lang="tr-TR" sz="2400" b="1" dirty="0">
                          <a:latin typeface="Cambria" panose="02040503050406030204" pitchFamily="18" charset="0"/>
                        </a:rPr>
                        <a:t>BAĞIMLI  SAYISI</a:t>
                      </a:r>
                    </a:p>
                  </a:txBody>
                  <a:tcPr anchor="ctr"/>
                </a:tc>
                <a:tc>
                  <a:txBody>
                    <a:bodyPr/>
                    <a:lstStyle/>
                    <a:p>
                      <a:pPr algn="l"/>
                      <a:r>
                        <a:rPr lang="tr-TR" sz="2400" b="1" dirty="0">
                          <a:latin typeface="Cambria" panose="02040503050406030204" pitchFamily="18" charset="0"/>
                        </a:rPr>
                        <a:t>TOPLAM</a:t>
                      </a:r>
                    </a:p>
                    <a:p>
                      <a:pPr algn="l"/>
                      <a:r>
                        <a:rPr lang="tr-TR" sz="2400" b="1" dirty="0">
                          <a:latin typeface="Cambria" panose="02040503050406030204" pitchFamily="18" charset="0"/>
                        </a:rPr>
                        <a:t>SAYI</a:t>
                      </a:r>
                    </a:p>
                  </a:txBody>
                  <a:tcPr anchor="ctr"/>
                </a:tc>
                <a:extLst>
                  <a:ext uri="{0D108BD9-81ED-4DB2-BD59-A6C34878D82A}">
                    <a16:rowId xmlns:a16="http://schemas.microsoft.com/office/drawing/2014/main" xmlns="" val="262926165"/>
                  </a:ext>
                </a:extLst>
              </a:tr>
              <a:tr h="723101">
                <a:tc>
                  <a:txBody>
                    <a:bodyPr/>
                    <a:lstStyle/>
                    <a:p>
                      <a:pPr algn="l"/>
                      <a:r>
                        <a:rPr lang="tr-TR" sz="2000" dirty="0">
                          <a:latin typeface="Cambria" panose="02040503050406030204" pitchFamily="18" charset="0"/>
                        </a:rPr>
                        <a:t>SM</a:t>
                      </a:r>
                    </a:p>
                  </a:txBody>
                  <a:tcPr anchor="ctr"/>
                </a:tc>
                <a:tc>
                  <a:txBody>
                    <a:bodyPr/>
                    <a:lstStyle/>
                    <a:p>
                      <a:pPr algn="l"/>
                      <a:r>
                        <a:rPr lang="tr-TR" sz="2000" dirty="0">
                          <a:latin typeface="Cambria" panose="02040503050406030204" pitchFamily="18" charset="0"/>
                        </a:rPr>
                        <a:t>4476</a:t>
                      </a:r>
                    </a:p>
                  </a:txBody>
                  <a:tcPr anchor="ctr"/>
                </a:tc>
                <a:tc>
                  <a:txBody>
                    <a:bodyPr/>
                    <a:lstStyle/>
                    <a:p>
                      <a:pPr algn="l"/>
                      <a:r>
                        <a:rPr lang="tr-TR" sz="2000" dirty="0">
                          <a:latin typeface="Cambria" panose="02040503050406030204" pitchFamily="18" charset="0"/>
                        </a:rPr>
                        <a:t>4692</a:t>
                      </a:r>
                    </a:p>
                  </a:txBody>
                  <a:tcPr anchor="ctr"/>
                </a:tc>
                <a:tc>
                  <a:txBody>
                    <a:bodyPr/>
                    <a:lstStyle/>
                    <a:p>
                      <a:pPr algn="l"/>
                      <a:r>
                        <a:rPr lang="tr-TR" sz="2000" dirty="0">
                          <a:latin typeface="Cambria" panose="02040503050406030204" pitchFamily="18" charset="0"/>
                        </a:rPr>
                        <a:t>9168</a:t>
                      </a:r>
                    </a:p>
                  </a:txBody>
                  <a:tcPr anchor="ctr"/>
                </a:tc>
                <a:extLst>
                  <a:ext uri="{0D108BD9-81ED-4DB2-BD59-A6C34878D82A}">
                    <a16:rowId xmlns:a16="http://schemas.microsoft.com/office/drawing/2014/main" xmlns="" val="2631142914"/>
                  </a:ext>
                </a:extLst>
              </a:tr>
              <a:tr h="723101">
                <a:tc>
                  <a:txBody>
                    <a:bodyPr/>
                    <a:lstStyle/>
                    <a:p>
                      <a:pPr algn="l"/>
                      <a:r>
                        <a:rPr lang="tr-TR" sz="2000" dirty="0">
                          <a:latin typeface="Cambria" panose="02040503050406030204" pitchFamily="18" charset="0"/>
                        </a:rPr>
                        <a:t>SMMM</a:t>
                      </a:r>
                    </a:p>
                  </a:txBody>
                  <a:tcPr anchor="ctr"/>
                </a:tc>
                <a:tc>
                  <a:txBody>
                    <a:bodyPr/>
                    <a:lstStyle/>
                    <a:p>
                      <a:pPr algn="l"/>
                      <a:r>
                        <a:rPr lang="tr-TR" sz="2000" dirty="0">
                          <a:latin typeface="Cambria" panose="02040503050406030204" pitchFamily="18" charset="0"/>
                        </a:rPr>
                        <a:t>50164</a:t>
                      </a:r>
                    </a:p>
                  </a:txBody>
                  <a:tcPr anchor="ctr"/>
                </a:tc>
                <a:tc>
                  <a:txBody>
                    <a:bodyPr/>
                    <a:lstStyle/>
                    <a:p>
                      <a:pPr algn="l"/>
                      <a:r>
                        <a:rPr lang="tr-TR" sz="2000" dirty="0">
                          <a:latin typeface="Cambria" panose="02040503050406030204" pitchFamily="18" charset="0"/>
                        </a:rPr>
                        <a:t>43854</a:t>
                      </a:r>
                    </a:p>
                  </a:txBody>
                  <a:tcPr anchor="ctr"/>
                </a:tc>
                <a:tc>
                  <a:txBody>
                    <a:bodyPr/>
                    <a:lstStyle/>
                    <a:p>
                      <a:pPr algn="l"/>
                      <a:r>
                        <a:rPr lang="tr-TR" sz="2000" dirty="0">
                          <a:latin typeface="Cambria" panose="02040503050406030204" pitchFamily="18" charset="0"/>
                        </a:rPr>
                        <a:t>94018</a:t>
                      </a:r>
                    </a:p>
                  </a:txBody>
                  <a:tcPr anchor="ctr"/>
                </a:tc>
                <a:extLst>
                  <a:ext uri="{0D108BD9-81ED-4DB2-BD59-A6C34878D82A}">
                    <a16:rowId xmlns:a16="http://schemas.microsoft.com/office/drawing/2014/main" xmlns="" val="4074567862"/>
                  </a:ext>
                </a:extLst>
              </a:tr>
              <a:tr h="723101">
                <a:tc>
                  <a:txBody>
                    <a:bodyPr/>
                    <a:lstStyle/>
                    <a:p>
                      <a:pPr algn="l"/>
                      <a:r>
                        <a:rPr lang="tr-TR" sz="2000" dirty="0">
                          <a:latin typeface="Cambria" panose="02040503050406030204" pitchFamily="18" charset="0"/>
                        </a:rPr>
                        <a:t>YMM</a:t>
                      </a:r>
                    </a:p>
                  </a:txBody>
                  <a:tcPr anchor="ctr"/>
                </a:tc>
                <a:tc>
                  <a:txBody>
                    <a:bodyPr/>
                    <a:lstStyle/>
                    <a:p>
                      <a:pPr algn="l"/>
                      <a:r>
                        <a:rPr lang="tr-TR" sz="2000" dirty="0">
                          <a:latin typeface="Cambria" panose="02040503050406030204" pitchFamily="18" charset="0"/>
                        </a:rPr>
                        <a:t>2648</a:t>
                      </a:r>
                    </a:p>
                  </a:txBody>
                  <a:tcPr anchor="ctr"/>
                </a:tc>
                <a:tc>
                  <a:txBody>
                    <a:bodyPr/>
                    <a:lstStyle/>
                    <a:p>
                      <a:pPr algn="l"/>
                      <a:r>
                        <a:rPr lang="tr-TR" sz="2000" dirty="0">
                          <a:latin typeface="Cambria" panose="02040503050406030204" pitchFamily="18" charset="0"/>
                        </a:rPr>
                        <a:t>2103</a:t>
                      </a:r>
                    </a:p>
                  </a:txBody>
                  <a:tcPr anchor="ctr"/>
                </a:tc>
                <a:tc>
                  <a:txBody>
                    <a:bodyPr/>
                    <a:lstStyle/>
                    <a:p>
                      <a:pPr algn="l"/>
                      <a:r>
                        <a:rPr lang="tr-TR" sz="2000" dirty="0">
                          <a:latin typeface="Cambria" panose="02040503050406030204" pitchFamily="18" charset="0"/>
                        </a:rPr>
                        <a:t>4751</a:t>
                      </a:r>
                    </a:p>
                  </a:txBody>
                  <a:tcPr anchor="ctr"/>
                </a:tc>
                <a:extLst>
                  <a:ext uri="{0D108BD9-81ED-4DB2-BD59-A6C34878D82A}">
                    <a16:rowId xmlns:a16="http://schemas.microsoft.com/office/drawing/2014/main" xmlns="" val="3651896396"/>
                  </a:ext>
                </a:extLst>
              </a:tr>
              <a:tr h="723101">
                <a:tc>
                  <a:txBody>
                    <a:bodyPr/>
                    <a:lstStyle/>
                    <a:p>
                      <a:pPr algn="l"/>
                      <a:r>
                        <a:rPr lang="tr-TR" sz="2000" b="1" dirty="0">
                          <a:latin typeface="Cambria" panose="02040503050406030204" pitchFamily="18" charset="0"/>
                        </a:rPr>
                        <a:t>TOPLAM</a:t>
                      </a:r>
                    </a:p>
                  </a:txBody>
                  <a:tcPr anchor="ctr"/>
                </a:tc>
                <a:tc>
                  <a:txBody>
                    <a:bodyPr/>
                    <a:lstStyle/>
                    <a:p>
                      <a:pPr algn="l"/>
                      <a:r>
                        <a:rPr lang="tr-TR" sz="2000" b="1" dirty="0">
                          <a:latin typeface="Cambria" panose="02040503050406030204" pitchFamily="18" charset="0"/>
                        </a:rPr>
                        <a:t>57288</a:t>
                      </a:r>
                    </a:p>
                  </a:txBody>
                  <a:tcPr anchor="ctr"/>
                </a:tc>
                <a:tc>
                  <a:txBody>
                    <a:bodyPr/>
                    <a:lstStyle/>
                    <a:p>
                      <a:pPr algn="l"/>
                      <a:r>
                        <a:rPr lang="tr-TR" sz="2000" b="1" dirty="0">
                          <a:latin typeface="Cambria" panose="02040503050406030204" pitchFamily="18" charset="0"/>
                        </a:rPr>
                        <a:t>50649</a:t>
                      </a:r>
                    </a:p>
                  </a:txBody>
                  <a:tcPr anchor="ctr"/>
                </a:tc>
                <a:tc>
                  <a:txBody>
                    <a:bodyPr/>
                    <a:lstStyle/>
                    <a:p>
                      <a:pPr algn="l"/>
                      <a:r>
                        <a:rPr lang="tr-TR" sz="2000" b="1" dirty="0">
                          <a:latin typeface="Cambria" panose="02040503050406030204" pitchFamily="18" charset="0"/>
                        </a:rPr>
                        <a:t>107937</a:t>
                      </a:r>
                    </a:p>
                  </a:txBody>
                  <a:tcPr anchor="ctr"/>
                </a:tc>
                <a:extLst>
                  <a:ext uri="{0D108BD9-81ED-4DB2-BD59-A6C34878D82A}">
                    <a16:rowId xmlns:a16="http://schemas.microsoft.com/office/drawing/2014/main" xmlns="" val="3700469722"/>
                  </a:ext>
                </a:extLst>
              </a:tr>
            </a:tbl>
          </a:graphicData>
        </a:graphic>
      </p:graphicFrame>
      <p:pic>
        <p:nvPicPr>
          <p:cNvPr id="9" name="Resim 8">
            <a:extLst>
              <a:ext uri="{FF2B5EF4-FFF2-40B4-BE49-F238E27FC236}">
                <a16:creationId xmlns:a16="http://schemas.microsoft.com/office/drawing/2014/main" xmlns="" id="{E924325E-81B9-45E1-AECA-9ABE29E45EAA}"/>
              </a:ext>
            </a:extLst>
          </p:cNvPr>
          <p:cNvPicPr>
            <a:picLocks noChangeAspect="1"/>
          </p:cNvPicPr>
          <p:nvPr/>
        </p:nvPicPr>
        <p:blipFill rotWithShape="1">
          <a:blip r:embed="rId2">
            <a:extLst>
              <a:ext uri="{28A0092B-C50C-407E-A947-70E740481C1C}">
                <a14:useLocalDpi xmlns:a14="http://schemas.microsoft.com/office/drawing/2010/main" val="0"/>
              </a:ext>
            </a:extLst>
          </a:blip>
          <a:srcRect l="37058" r="6967" b="28371"/>
          <a:stretch/>
        </p:blipFill>
        <p:spPr>
          <a:xfrm rot="16200000">
            <a:off x="8629199" y="2524768"/>
            <a:ext cx="6858000" cy="1808464"/>
          </a:xfrm>
          <a:prstGeom prst="rect">
            <a:avLst/>
          </a:prstGeom>
        </p:spPr>
      </p:pic>
    </p:spTree>
    <p:extLst>
      <p:ext uri="{BB962C8B-B14F-4D97-AF65-F5344CB8AC3E}">
        <p14:creationId xmlns:p14="http://schemas.microsoft.com/office/powerpoint/2010/main" val="15765123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a:extLst>
              <a:ext uri="{FF2B5EF4-FFF2-40B4-BE49-F238E27FC236}">
                <a16:creationId xmlns:a16="http://schemas.microsoft.com/office/drawing/2014/main" xmlns="" id="{BB51A999-2572-4471-AC3C-52A5AB04F52E}"/>
              </a:ext>
            </a:extLst>
          </p:cNvPr>
          <p:cNvGraphicFramePr>
            <a:graphicFrameLocks noGrp="1"/>
          </p:cNvGraphicFramePr>
          <p:nvPr>
            <p:ph idx="1"/>
            <p:extLst>
              <p:ext uri="{D42A27DB-BD31-4B8C-83A1-F6EECF244321}">
                <p14:modId xmlns:p14="http://schemas.microsoft.com/office/powerpoint/2010/main" val="3801715740"/>
              </p:ext>
            </p:extLst>
          </p:nvPr>
        </p:nvGraphicFramePr>
        <p:xfrm>
          <a:off x="1080524" y="436570"/>
          <a:ext cx="10030953" cy="5984861"/>
        </p:xfrm>
        <a:graphic>
          <a:graphicData uri="http://schemas.openxmlformats.org/drawingml/2006/table">
            <a:tbl>
              <a:tblPr firstRow="1" bandRow="1">
                <a:tableStyleId>{7DF18680-E054-41AD-8BC1-D1AEF772440D}</a:tableStyleId>
              </a:tblPr>
              <a:tblGrid>
                <a:gridCol w="2599317">
                  <a:extLst>
                    <a:ext uri="{9D8B030D-6E8A-4147-A177-3AD203B41FA5}">
                      <a16:colId xmlns:a16="http://schemas.microsoft.com/office/drawing/2014/main" xmlns="" val="1383612411"/>
                    </a:ext>
                  </a:extLst>
                </a:gridCol>
                <a:gridCol w="1857909">
                  <a:extLst>
                    <a:ext uri="{9D8B030D-6E8A-4147-A177-3AD203B41FA5}">
                      <a16:colId xmlns:a16="http://schemas.microsoft.com/office/drawing/2014/main" xmlns="" val="2629157482"/>
                    </a:ext>
                  </a:extLst>
                </a:gridCol>
                <a:gridCol w="1857909">
                  <a:extLst>
                    <a:ext uri="{9D8B030D-6E8A-4147-A177-3AD203B41FA5}">
                      <a16:colId xmlns:a16="http://schemas.microsoft.com/office/drawing/2014/main" xmlns="" val="1351963141"/>
                    </a:ext>
                  </a:extLst>
                </a:gridCol>
                <a:gridCol w="1857909">
                  <a:extLst>
                    <a:ext uri="{9D8B030D-6E8A-4147-A177-3AD203B41FA5}">
                      <a16:colId xmlns:a16="http://schemas.microsoft.com/office/drawing/2014/main" xmlns="" val="2279146694"/>
                    </a:ext>
                  </a:extLst>
                </a:gridCol>
                <a:gridCol w="1857909">
                  <a:extLst>
                    <a:ext uri="{9D8B030D-6E8A-4147-A177-3AD203B41FA5}">
                      <a16:colId xmlns:a16="http://schemas.microsoft.com/office/drawing/2014/main" xmlns="" val="163915393"/>
                    </a:ext>
                  </a:extLst>
                </a:gridCol>
              </a:tblGrid>
              <a:tr h="490563">
                <a:tc gridSpan="5">
                  <a:txBody>
                    <a:bodyPr/>
                    <a:lstStyle/>
                    <a:p>
                      <a:pPr algn="ctr"/>
                      <a:r>
                        <a:rPr lang="tr-TR" sz="1600" dirty="0">
                          <a:latin typeface="Cambria" panose="02040503050406030204" pitchFamily="18" charset="0"/>
                        </a:rPr>
                        <a:t>Meslek Mensubu Yaş Grupları Dağılım Tablosu</a:t>
                      </a:r>
                    </a:p>
                  </a:txBody>
                  <a:tcPr anchor="ctr">
                    <a:solidFill>
                      <a:srgbClr val="20A5DF"/>
                    </a:solidFill>
                  </a:tcPr>
                </a:tc>
                <a:tc hMerge="1">
                  <a:txBody>
                    <a:bodyPr/>
                    <a:lstStyle/>
                    <a:p>
                      <a:endParaRPr lang="tr-TR" dirty="0"/>
                    </a:p>
                  </a:txBody>
                  <a:tcPr/>
                </a:tc>
                <a:tc hMerge="1">
                  <a:txBody>
                    <a:bodyPr/>
                    <a:lstStyle/>
                    <a:p>
                      <a:pPr algn="ctr"/>
                      <a:endParaRPr lang="tr-TR" sz="2400" dirty="0">
                        <a:latin typeface="Cambria" panose="02040503050406030204" pitchFamily="18" charset="0"/>
                      </a:endParaRPr>
                    </a:p>
                  </a:txBody>
                  <a:tcPr anchor="ctr">
                    <a:solidFill>
                      <a:srgbClr val="20A5DF"/>
                    </a:solidFill>
                  </a:tcPr>
                </a:tc>
                <a:tc hMerge="1">
                  <a:txBody>
                    <a:bodyPr/>
                    <a:lstStyle/>
                    <a:p>
                      <a:pPr algn="ctr"/>
                      <a:endParaRPr lang="tr-TR" sz="2400" dirty="0">
                        <a:latin typeface="Cambria" panose="02040503050406030204" pitchFamily="18" charset="0"/>
                      </a:endParaRPr>
                    </a:p>
                  </a:txBody>
                  <a:tcPr anchor="ctr">
                    <a:solidFill>
                      <a:srgbClr val="20A5DF"/>
                    </a:solidFill>
                  </a:tcPr>
                </a:tc>
                <a:tc hMerge="1">
                  <a:txBody>
                    <a:bodyPr/>
                    <a:lstStyle/>
                    <a:p>
                      <a:pPr algn="ctr"/>
                      <a:endParaRPr lang="tr-TR" sz="2400" dirty="0">
                        <a:latin typeface="Cambria" panose="02040503050406030204" pitchFamily="18" charset="0"/>
                      </a:endParaRPr>
                    </a:p>
                  </a:txBody>
                  <a:tcPr anchor="ctr">
                    <a:solidFill>
                      <a:srgbClr val="20A5DF"/>
                    </a:solidFill>
                  </a:tcPr>
                </a:tc>
                <a:extLst>
                  <a:ext uri="{0D108BD9-81ED-4DB2-BD59-A6C34878D82A}">
                    <a16:rowId xmlns:a16="http://schemas.microsoft.com/office/drawing/2014/main" xmlns="" val="4039141701"/>
                  </a:ext>
                </a:extLst>
              </a:tr>
              <a:tr h="392450">
                <a:tc>
                  <a:txBody>
                    <a:bodyPr/>
                    <a:lstStyle/>
                    <a:p>
                      <a:pPr algn="l"/>
                      <a:r>
                        <a:rPr lang="tr-TR" sz="1600" b="1" dirty="0">
                          <a:latin typeface="Cambria" panose="02040503050406030204" pitchFamily="18" charset="0"/>
                        </a:rPr>
                        <a:t>YAŞ ARALIĞI</a:t>
                      </a:r>
                    </a:p>
                  </a:txBody>
                  <a:tcPr anchor="ctr"/>
                </a:tc>
                <a:tc>
                  <a:txBody>
                    <a:bodyPr/>
                    <a:lstStyle/>
                    <a:p>
                      <a:pPr algn="l"/>
                      <a:r>
                        <a:rPr lang="tr-TR" sz="1600" b="1" dirty="0">
                          <a:latin typeface="Cambria" panose="02040503050406030204" pitchFamily="18" charset="0"/>
                        </a:rPr>
                        <a:t>SM SAYISI</a:t>
                      </a:r>
                    </a:p>
                  </a:txBody>
                  <a:tcPr anchor="ctr"/>
                </a:tc>
                <a:tc>
                  <a:txBody>
                    <a:bodyPr/>
                    <a:lstStyle/>
                    <a:p>
                      <a:pPr algn="l"/>
                      <a:r>
                        <a:rPr lang="tr-TR" sz="1600" b="1" dirty="0">
                          <a:latin typeface="Cambria" panose="02040503050406030204" pitchFamily="18" charset="0"/>
                        </a:rPr>
                        <a:t>SMMM SAYISI</a:t>
                      </a:r>
                    </a:p>
                  </a:txBody>
                  <a:tcPr anchor="ctr"/>
                </a:tc>
                <a:tc>
                  <a:txBody>
                    <a:bodyPr/>
                    <a:lstStyle/>
                    <a:p>
                      <a:pPr algn="l"/>
                      <a:r>
                        <a:rPr lang="tr-TR" sz="1600" b="1" dirty="0">
                          <a:latin typeface="Cambria" panose="02040503050406030204" pitchFamily="18" charset="0"/>
                        </a:rPr>
                        <a:t>YMM SAYISI</a:t>
                      </a:r>
                    </a:p>
                  </a:txBody>
                  <a:tcPr anchor="ctr"/>
                </a:tc>
                <a:tc>
                  <a:txBody>
                    <a:bodyPr/>
                    <a:lstStyle/>
                    <a:p>
                      <a:pPr algn="l"/>
                      <a:r>
                        <a:rPr lang="tr-TR" sz="1600" b="1" dirty="0">
                          <a:latin typeface="Cambria" panose="02040503050406030204" pitchFamily="18" charset="0"/>
                        </a:rPr>
                        <a:t>TOPLAM SAYI</a:t>
                      </a:r>
                    </a:p>
                  </a:txBody>
                  <a:tcPr anchor="ctr"/>
                </a:tc>
                <a:extLst>
                  <a:ext uri="{0D108BD9-81ED-4DB2-BD59-A6C34878D82A}">
                    <a16:rowId xmlns:a16="http://schemas.microsoft.com/office/drawing/2014/main" xmlns="" val="262926165"/>
                  </a:ext>
                </a:extLst>
              </a:tr>
              <a:tr h="425154">
                <a:tc>
                  <a:txBody>
                    <a:bodyPr/>
                    <a:lstStyle/>
                    <a:p>
                      <a:pPr algn="l"/>
                      <a:r>
                        <a:rPr lang="tr-TR" sz="1600" dirty="0">
                          <a:latin typeface="Cambria" panose="02040503050406030204" pitchFamily="18" charset="0"/>
                        </a:rPr>
                        <a:t>0-25</a:t>
                      </a:r>
                    </a:p>
                  </a:txBody>
                  <a:tcPr anchor="ctr"/>
                </a:tc>
                <a:tc>
                  <a:txBody>
                    <a:bodyPr/>
                    <a:lstStyle/>
                    <a:p>
                      <a:pPr algn="l"/>
                      <a:r>
                        <a:rPr lang="tr-TR" sz="1600" dirty="0">
                          <a:latin typeface="Cambria" panose="02040503050406030204" pitchFamily="18" charset="0"/>
                        </a:rPr>
                        <a:t>1</a:t>
                      </a:r>
                    </a:p>
                  </a:txBody>
                  <a:tcPr anchor="ctr"/>
                </a:tc>
                <a:tc>
                  <a:txBody>
                    <a:bodyPr/>
                    <a:lstStyle/>
                    <a:p>
                      <a:pPr algn="l"/>
                      <a:r>
                        <a:rPr lang="tr-TR" sz="1600" dirty="0">
                          <a:latin typeface="Cambria" panose="02040503050406030204" pitchFamily="18" charset="0"/>
                        </a:rPr>
                        <a:t>6</a:t>
                      </a:r>
                    </a:p>
                  </a:txBody>
                  <a:tcPr anchor="ctr"/>
                </a:tc>
                <a:tc>
                  <a:txBody>
                    <a:bodyPr/>
                    <a:lstStyle/>
                    <a:p>
                      <a:pPr algn="l"/>
                      <a:r>
                        <a:rPr lang="tr-TR" sz="1600" dirty="0">
                          <a:latin typeface="Cambria" panose="02040503050406030204" pitchFamily="18" charset="0"/>
                        </a:rPr>
                        <a:t>0</a:t>
                      </a:r>
                    </a:p>
                  </a:txBody>
                  <a:tcPr anchor="ctr"/>
                </a:tc>
                <a:tc>
                  <a:txBody>
                    <a:bodyPr/>
                    <a:lstStyle/>
                    <a:p>
                      <a:pPr algn="l"/>
                      <a:r>
                        <a:rPr lang="tr-TR" sz="1600" dirty="0">
                          <a:latin typeface="Cambria" panose="02040503050406030204" pitchFamily="18" charset="0"/>
                        </a:rPr>
                        <a:t>7</a:t>
                      </a:r>
                    </a:p>
                  </a:txBody>
                  <a:tcPr anchor="ctr"/>
                </a:tc>
                <a:extLst>
                  <a:ext uri="{0D108BD9-81ED-4DB2-BD59-A6C34878D82A}">
                    <a16:rowId xmlns:a16="http://schemas.microsoft.com/office/drawing/2014/main" xmlns="" val="2631142914"/>
                  </a:ext>
                </a:extLst>
              </a:tr>
              <a:tr h="425154">
                <a:tc>
                  <a:txBody>
                    <a:bodyPr/>
                    <a:lstStyle/>
                    <a:p>
                      <a:pPr algn="l"/>
                      <a:r>
                        <a:rPr lang="tr-TR" sz="1600" dirty="0">
                          <a:latin typeface="Cambria" panose="02040503050406030204" pitchFamily="18" charset="0"/>
                        </a:rPr>
                        <a:t>26-30</a:t>
                      </a:r>
                    </a:p>
                  </a:txBody>
                  <a:tcPr anchor="ctr"/>
                </a:tc>
                <a:tc>
                  <a:txBody>
                    <a:bodyPr/>
                    <a:lstStyle/>
                    <a:p>
                      <a:pPr algn="l"/>
                      <a:r>
                        <a:rPr lang="tr-TR" sz="1600" dirty="0">
                          <a:latin typeface="Cambria" panose="02040503050406030204" pitchFamily="18" charset="0"/>
                        </a:rPr>
                        <a:t>6</a:t>
                      </a:r>
                    </a:p>
                  </a:txBody>
                  <a:tcPr anchor="ctr"/>
                </a:tc>
                <a:tc>
                  <a:txBody>
                    <a:bodyPr/>
                    <a:lstStyle/>
                    <a:p>
                      <a:pPr algn="l"/>
                      <a:r>
                        <a:rPr lang="tr-TR" sz="1600" dirty="0">
                          <a:latin typeface="Cambria" panose="02040503050406030204" pitchFamily="18" charset="0"/>
                        </a:rPr>
                        <a:t>3411</a:t>
                      </a:r>
                    </a:p>
                  </a:txBody>
                  <a:tcPr anchor="ctr"/>
                </a:tc>
                <a:tc>
                  <a:txBody>
                    <a:bodyPr/>
                    <a:lstStyle/>
                    <a:p>
                      <a:r>
                        <a:rPr lang="tr-TR" dirty="0"/>
                        <a:t>0</a:t>
                      </a:r>
                    </a:p>
                  </a:txBody>
                  <a:tcPr anchor="ctr"/>
                </a:tc>
                <a:tc>
                  <a:txBody>
                    <a:bodyPr/>
                    <a:lstStyle/>
                    <a:p>
                      <a:pPr algn="l"/>
                      <a:r>
                        <a:rPr lang="tr-TR" sz="1600" dirty="0">
                          <a:latin typeface="Cambria" panose="02040503050406030204" pitchFamily="18" charset="0"/>
                        </a:rPr>
                        <a:t>3417</a:t>
                      </a:r>
                    </a:p>
                  </a:txBody>
                  <a:tcPr anchor="ctr"/>
                </a:tc>
                <a:extLst>
                  <a:ext uri="{0D108BD9-81ED-4DB2-BD59-A6C34878D82A}">
                    <a16:rowId xmlns:a16="http://schemas.microsoft.com/office/drawing/2014/main" xmlns="" val="4074567862"/>
                  </a:ext>
                </a:extLst>
              </a:tr>
              <a:tr h="425154">
                <a:tc>
                  <a:txBody>
                    <a:bodyPr/>
                    <a:lstStyle/>
                    <a:p>
                      <a:pPr algn="l"/>
                      <a:r>
                        <a:rPr lang="tr-TR" sz="1600" dirty="0">
                          <a:latin typeface="Cambria" panose="02040503050406030204" pitchFamily="18" charset="0"/>
                        </a:rPr>
                        <a:t>31-35</a:t>
                      </a:r>
                    </a:p>
                  </a:txBody>
                  <a:tcPr anchor="ctr"/>
                </a:tc>
                <a:tc>
                  <a:txBody>
                    <a:bodyPr/>
                    <a:lstStyle/>
                    <a:p>
                      <a:pPr algn="l"/>
                      <a:r>
                        <a:rPr lang="tr-TR" sz="1600" dirty="0">
                          <a:latin typeface="Cambria" panose="02040503050406030204" pitchFamily="18" charset="0"/>
                        </a:rPr>
                        <a:t>30</a:t>
                      </a:r>
                    </a:p>
                  </a:txBody>
                  <a:tcPr anchor="ctr"/>
                </a:tc>
                <a:tc>
                  <a:txBody>
                    <a:bodyPr/>
                    <a:lstStyle/>
                    <a:p>
                      <a:pPr algn="l"/>
                      <a:r>
                        <a:rPr lang="tr-TR" sz="1600" dirty="0">
                          <a:latin typeface="Cambria" panose="02040503050406030204" pitchFamily="18" charset="0"/>
                        </a:rPr>
                        <a:t>15105</a:t>
                      </a:r>
                    </a:p>
                  </a:txBody>
                  <a:tcPr anchor="ctr"/>
                </a:tc>
                <a:tc>
                  <a:txBody>
                    <a:bodyPr/>
                    <a:lstStyle/>
                    <a:p>
                      <a:pPr algn="l"/>
                      <a:r>
                        <a:rPr lang="tr-TR" sz="1600" dirty="0">
                          <a:latin typeface="Cambria" panose="02040503050406030204" pitchFamily="18" charset="0"/>
                        </a:rPr>
                        <a:t>20</a:t>
                      </a:r>
                    </a:p>
                  </a:txBody>
                  <a:tcPr anchor="ctr"/>
                </a:tc>
                <a:tc>
                  <a:txBody>
                    <a:bodyPr/>
                    <a:lstStyle/>
                    <a:p>
                      <a:pPr algn="l"/>
                      <a:r>
                        <a:rPr lang="tr-TR" sz="1600" dirty="0">
                          <a:latin typeface="Cambria" panose="02040503050406030204" pitchFamily="18" charset="0"/>
                        </a:rPr>
                        <a:t>15155</a:t>
                      </a:r>
                    </a:p>
                  </a:txBody>
                  <a:tcPr anchor="ctr"/>
                </a:tc>
                <a:extLst>
                  <a:ext uri="{0D108BD9-81ED-4DB2-BD59-A6C34878D82A}">
                    <a16:rowId xmlns:a16="http://schemas.microsoft.com/office/drawing/2014/main" xmlns="" val="3651896396"/>
                  </a:ext>
                </a:extLst>
              </a:tr>
              <a:tr h="425154">
                <a:tc>
                  <a:txBody>
                    <a:bodyPr/>
                    <a:lstStyle/>
                    <a:p>
                      <a:pPr algn="l"/>
                      <a:r>
                        <a:rPr lang="tr-TR" sz="1600" dirty="0">
                          <a:latin typeface="Cambria" panose="02040503050406030204" pitchFamily="18" charset="0"/>
                        </a:rPr>
                        <a:t>36-40</a:t>
                      </a:r>
                    </a:p>
                  </a:txBody>
                  <a:tcPr anchor="ctr"/>
                </a:tc>
                <a:tc>
                  <a:txBody>
                    <a:bodyPr/>
                    <a:lstStyle/>
                    <a:p>
                      <a:pPr algn="l"/>
                      <a:r>
                        <a:rPr lang="tr-TR" sz="1600" dirty="0">
                          <a:latin typeface="Cambria" panose="02040503050406030204" pitchFamily="18" charset="0"/>
                        </a:rPr>
                        <a:t>270</a:t>
                      </a:r>
                    </a:p>
                  </a:txBody>
                  <a:tcPr anchor="ctr"/>
                </a:tc>
                <a:tc>
                  <a:txBody>
                    <a:bodyPr/>
                    <a:lstStyle/>
                    <a:p>
                      <a:pPr algn="l"/>
                      <a:r>
                        <a:rPr lang="tr-TR" sz="1600" dirty="0">
                          <a:latin typeface="Cambria" panose="02040503050406030204" pitchFamily="18" charset="0"/>
                        </a:rPr>
                        <a:t>20490</a:t>
                      </a:r>
                    </a:p>
                  </a:txBody>
                  <a:tcPr anchor="ctr"/>
                </a:tc>
                <a:tc>
                  <a:txBody>
                    <a:bodyPr/>
                    <a:lstStyle/>
                    <a:p>
                      <a:pPr algn="l"/>
                      <a:r>
                        <a:rPr lang="tr-TR" sz="1600" dirty="0">
                          <a:latin typeface="Cambria" panose="02040503050406030204" pitchFamily="18" charset="0"/>
                        </a:rPr>
                        <a:t>429</a:t>
                      </a:r>
                    </a:p>
                  </a:txBody>
                  <a:tcPr anchor="ctr"/>
                </a:tc>
                <a:tc>
                  <a:txBody>
                    <a:bodyPr/>
                    <a:lstStyle/>
                    <a:p>
                      <a:pPr algn="l"/>
                      <a:r>
                        <a:rPr lang="tr-TR" sz="1600" dirty="0">
                          <a:latin typeface="Cambria" panose="02040503050406030204" pitchFamily="18" charset="0"/>
                        </a:rPr>
                        <a:t>21189</a:t>
                      </a:r>
                    </a:p>
                  </a:txBody>
                  <a:tcPr anchor="ctr"/>
                </a:tc>
                <a:extLst>
                  <a:ext uri="{0D108BD9-81ED-4DB2-BD59-A6C34878D82A}">
                    <a16:rowId xmlns:a16="http://schemas.microsoft.com/office/drawing/2014/main" xmlns="" val="1151902551"/>
                  </a:ext>
                </a:extLst>
              </a:tr>
              <a:tr h="425154">
                <a:tc>
                  <a:txBody>
                    <a:bodyPr/>
                    <a:lstStyle/>
                    <a:p>
                      <a:pPr algn="l"/>
                      <a:r>
                        <a:rPr lang="tr-TR" sz="1600" dirty="0">
                          <a:latin typeface="Cambria" panose="02040503050406030204" pitchFamily="18" charset="0"/>
                        </a:rPr>
                        <a:t>41-45</a:t>
                      </a:r>
                    </a:p>
                  </a:txBody>
                  <a:tcPr anchor="ctr"/>
                </a:tc>
                <a:tc>
                  <a:txBody>
                    <a:bodyPr/>
                    <a:lstStyle/>
                    <a:p>
                      <a:pPr algn="l"/>
                      <a:r>
                        <a:rPr lang="tr-TR" sz="1600" dirty="0">
                          <a:latin typeface="Cambria" panose="02040503050406030204" pitchFamily="18" charset="0"/>
                        </a:rPr>
                        <a:t>688</a:t>
                      </a:r>
                    </a:p>
                  </a:txBody>
                  <a:tcPr anchor="ctr"/>
                </a:tc>
                <a:tc>
                  <a:txBody>
                    <a:bodyPr/>
                    <a:lstStyle/>
                    <a:p>
                      <a:pPr algn="l"/>
                      <a:r>
                        <a:rPr lang="tr-TR" sz="1600" dirty="0">
                          <a:latin typeface="Cambria" panose="02040503050406030204" pitchFamily="18" charset="0"/>
                        </a:rPr>
                        <a:t>17757</a:t>
                      </a:r>
                    </a:p>
                  </a:txBody>
                  <a:tcPr anchor="ctr"/>
                </a:tc>
                <a:tc>
                  <a:txBody>
                    <a:bodyPr/>
                    <a:lstStyle/>
                    <a:p>
                      <a:pPr algn="l"/>
                      <a:r>
                        <a:rPr lang="tr-TR" sz="1600" dirty="0">
                          <a:latin typeface="Cambria" panose="02040503050406030204" pitchFamily="18" charset="0"/>
                        </a:rPr>
                        <a:t>596</a:t>
                      </a:r>
                    </a:p>
                  </a:txBody>
                  <a:tcPr anchor="ctr"/>
                </a:tc>
                <a:tc>
                  <a:txBody>
                    <a:bodyPr/>
                    <a:lstStyle/>
                    <a:p>
                      <a:pPr algn="l"/>
                      <a:r>
                        <a:rPr lang="tr-TR" sz="1600" dirty="0">
                          <a:latin typeface="Cambria" panose="02040503050406030204" pitchFamily="18" charset="0"/>
                        </a:rPr>
                        <a:t>19041</a:t>
                      </a:r>
                    </a:p>
                  </a:txBody>
                  <a:tcPr anchor="ctr"/>
                </a:tc>
                <a:extLst>
                  <a:ext uri="{0D108BD9-81ED-4DB2-BD59-A6C34878D82A}">
                    <a16:rowId xmlns:a16="http://schemas.microsoft.com/office/drawing/2014/main" xmlns="" val="1655874838"/>
                  </a:ext>
                </a:extLst>
              </a:tr>
              <a:tr h="425154">
                <a:tc>
                  <a:txBody>
                    <a:bodyPr/>
                    <a:lstStyle/>
                    <a:p>
                      <a:pPr algn="l"/>
                      <a:r>
                        <a:rPr lang="tr-TR" sz="1600" dirty="0">
                          <a:latin typeface="Cambria" panose="02040503050406030204" pitchFamily="18" charset="0"/>
                        </a:rPr>
                        <a:t>46-50</a:t>
                      </a:r>
                    </a:p>
                  </a:txBody>
                  <a:tcPr anchor="ctr"/>
                </a:tc>
                <a:tc>
                  <a:txBody>
                    <a:bodyPr/>
                    <a:lstStyle/>
                    <a:p>
                      <a:pPr algn="l"/>
                      <a:r>
                        <a:rPr lang="tr-TR" sz="1600" dirty="0">
                          <a:latin typeface="Cambria" panose="02040503050406030204" pitchFamily="18" charset="0"/>
                        </a:rPr>
                        <a:t>901</a:t>
                      </a:r>
                    </a:p>
                  </a:txBody>
                  <a:tcPr anchor="ctr"/>
                </a:tc>
                <a:tc>
                  <a:txBody>
                    <a:bodyPr/>
                    <a:lstStyle/>
                    <a:p>
                      <a:pPr algn="l"/>
                      <a:r>
                        <a:rPr lang="tr-TR" sz="1600" dirty="0">
                          <a:latin typeface="Cambria" panose="02040503050406030204" pitchFamily="18" charset="0"/>
                        </a:rPr>
                        <a:t>12293</a:t>
                      </a:r>
                    </a:p>
                  </a:txBody>
                  <a:tcPr anchor="ctr"/>
                </a:tc>
                <a:tc>
                  <a:txBody>
                    <a:bodyPr/>
                    <a:lstStyle/>
                    <a:p>
                      <a:pPr algn="l"/>
                      <a:r>
                        <a:rPr lang="tr-TR" sz="1600" dirty="0">
                          <a:latin typeface="Cambria" panose="02040503050406030204" pitchFamily="18" charset="0"/>
                        </a:rPr>
                        <a:t>526</a:t>
                      </a:r>
                    </a:p>
                  </a:txBody>
                  <a:tcPr anchor="ctr"/>
                </a:tc>
                <a:tc>
                  <a:txBody>
                    <a:bodyPr/>
                    <a:lstStyle/>
                    <a:p>
                      <a:pPr algn="l"/>
                      <a:r>
                        <a:rPr lang="tr-TR" sz="1600" dirty="0">
                          <a:latin typeface="Cambria" panose="02040503050406030204" pitchFamily="18" charset="0"/>
                        </a:rPr>
                        <a:t>13720</a:t>
                      </a:r>
                    </a:p>
                  </a:txBody>
                  <a:tcPr anchor="ctr"/>
                </a:tc>
                <a:extLst>
                  <a:ext uri="{0D108BD9-81ED-4DB2-BD59-A6C34878D82A}">
                    <a16:rowId xmlns:a16="http://schemas.microsoft.com/office/drawing/2014/main" xmlns="" val="4294665548"/>
                  </a:ext>
                </a:extLst>
              </a:tr>
              <a:tr h="425154">
                <a:tc>
                  <a:txBody>
                    <a:bodyPr/>
                    <a:lstStyle/>
                    <a:p>
                      <a:pPr algn="l"/>
                      <a:r>
                        <a:rPr lang="tr-TR" sz="1600" dirty="0">
                          <a:latin typeface="Cambria" panose="02040503050406030204" pitchFamily="18" charset="0"/>
                        </a:rPr>
                        <a:t>51-55</a:t>
                      </a:r>
                    </a:p>
                  </a:txBody>
                  <a:tcPr anchor="ctr"/>
                </a:tc>
                <a:tc>
                  <a:txBody>
                    <a:bodyPr/>
                    <a:lstStyle/>
                    <a:p>
                      <a:pPr algn="l"/>
                      <a:r>
                        <a:rPr lang="tr-TR" sz="1600" dirty="0">
                          <a:latin typeface="Cambria" panose="02040503050406030204" pitchFamily="18" charset="0"/>
                        </a:rPr>
                        <a:t>1923</a:t>
                      </a:r>
                    </a:p>
                  </a:txBody>
                  <a:tcPr anchor="ctr"/>
                </a:tc>
                <a:tc>
                  <a:txBody>
                    <a:bodyPr/>
                    <a:lstStyle/>
                    <a:p>
                      <a:pPr algn="l"/>
                      <a:r>
                        <a:rPr lang="tr-TR" sz="1600" dirty="0">
                          <a:latin typeface="Cambria" panose="02040503050406030204" pitchFamily="18" charset="0"/>
                        </a:rPr>
                        <a:t>9288</a:t>
                      </a:r>
                    </a:p>
                  </a:txBody>
                  <a:tcPr anchor="ctr"/>
                </a:tc>
                <a:tc>
                  <a:txBody>
                    <a:bodyPr/>
                    <a:lstStyle/>
                    <a:p>
                      <a:pPr algn="l"/>
                      <a:r>
                        <a:rPr lang="tr-TR" sz="1600" dirty="0">
                          <a:latin typeface="Cambria" panose="02040503050406030204" pitchFamily="18" charset="0"/>
                        </a:rPr>
                        <a:t>634</a:t>
                      </a:r>
                    </a:p>
                  </a:txBody>
                  <a:tcPr anchor="ctr"/>
                </a:tc>
                <a:tc>
                  <a:txBody>
                    <a:bodyPr/>
                    <a:lstStyle/>
                    <a:p>
                      <a:pPr algn="l"/>
                      <a:r>
                        <a:rPr lang="tr-TR" sz="1600" dirty="0">
                          <a:latin typeface="Cambria" panose="02040503050406030204" pitchFamily="18" charset="0"/>
                        </a:rPr>
                        <a:t>11845</a:t>
                      </a:r>
                    </a:p>
                  </a:txBody>
                  <a:tcPr anchor="ctr"/>
                </a:tc>
                <a:extLst>
                  <a:ext uri="{0D108BD9-81ED-4DB2-BD59-A6C34878D82A}">
                    <a16:rowId xmlns:a16="http://schemas.microsoft.com/office/drawing/2014/main" xmlns="" val="3043092245"/>
                  </a:ext>
                </a:extLst>
              </a:tr>
              <a:tr h="425154">
                <a:tc>
                  <a:txBody>
                    <a:bodyPr/>
                    <a:lstStyle/>
                    <a:p>
                      <a:pPr algn="l"/>
                      <a:r>
                        <a:rPr lang="tr-TR" sz="1600" dirty="0">
                          <a:latin typeface="Cambria" panose="02040503050406030204" pitchFamily="18" charset="0"/>
                        </a:rPr>
                        <a:t>56-60</a:t>
                      </a:r>
                    </a:p>
                  </a:txBody>
                  <a:tcPr anchor="ctr"/>
                </a:tc>
                <a:tc>
                  <a:txBody>
                    <a:bodyPr/>
                    <a:lstStyle/>
                    <a:p>
                      <a:pPr algn="l"/>
                      <a:r>
                        <a:rPr lang="tr-TR" sz="1600" dirty="0">
                          <a:latin typeface="Cambria" panose="02040503050406030204" pitchFamily="18" charset="0"/>
                        </a:rPr>
                        <a:t>1992</a:t>
                      </a:r>
                    </a:p>
                  </a:txBody>
                  <a:tcPr anchor="ctr"/>
                </a:tc>
                <a:tc>
                  <a:txBody>
                    <a:bodyPr/>
                    <a:lstStyle/>
                    <a:p>
                      <a:pPr algn="l"/>
                      <a:r>
                        <a:rPr lang="tr-TR" sz="1600" dirty="0">
                          <a:latin typeface="Cambria" panose="02040503050406030204" pitchFamily="18" charset="0"/>
                        </a:rPr>
                        <a:t>5909</a:t>
                      </a:r>
                    </a:p>
                  </a:txBody>
                  <a:tcPr anchor="ctr"/>
                </a:tc>
                <a:tc>
                  <a:txBody>
                    <a:bodyPr/>
                    <a:lstStyle/>
                    <a:p>
                      <a:pPr algn="l"/>
                      <a:r>
                        <a:rPr lang="tr-TR" sz="1600" dirty="0">
                          <a:latin typeface="Cambria" panose="02040503050406030204" pitchFamily="18" charset="0"/>
                        </a:rPr>
                        <a:t>611</a:t>
                      </a:r>
                    </a:p>
                  </a:txBody>
                  <a:tcPr anchor="ctr"/>
                </a:tc>
                <a:tc>
                  <a:txBody>
                    <a:bodyPr/>
                    <a:lstStyle/>
                    <a:p>
                      <a:pPr algn="l"/>
                      <a:r>
                        <a:rPr lang="tr-TR" sz="1600" dirty="0">
                          <a:latin typeface="Cambria" panose="02040503050406030204" pitchFamily="18" charset="0"/>
                        </a:rPr>
                        <a:t>8512</a:t>
                      </a:r>
                    </a:p>
                  </a:txBody>
                  <a:tcPr anchor="ctr"/>
                </a:tc>
                <a:extLst>
                  <a:ext uri="{0D108BD9-81ED-4DB2-BD59-A6C34878D82A}">
                    <a16:rowId xmlns:a16="http://schemas.microsoft.com/office/drawing/2014/main" xmlns="" val="2072610947"/>
                  </a:ext>
                </a:extLst>
              </a:tr>
              <a:tr h="425154">
                <a:tc>
                  <a:txBody>
                    <a:bodyPr/>
                    <a:lstStyle/>
                    <a:p>
                      <a:pPr algn="l"/>
                      <a:r>
                        <a:rPr lang="tr-TR" sz="1600" dirty="0">
                          <a:latin typeface="Cambria" panose="02040503050406030204" pitchFamily="18" charset="0"/>
                        </a:rPr>
                        <a:t>61-65</a:t>
                      </a:r>
                    </a:p>
                  </a:txBody>
                  <a:tcPr anchor="ctr"/>
                </a:tc>
                <a:tc>
                  <a:txBody>
                    <a:bodyPr/>
                    <a:lstStyle/>
                    <a:p>
                      <a:pPr algn="l"/>
                      <a:r>
                        <a:rPr lang="tr-TR" sz="1600" dirty="0">
                          <a:latin typeface="Cambria" panose="02040503050406030204" pitchFamily="18" charset="0"/>
                        </a:rPr>
                        <a:t>1623</a:t>
                      </a:r>
                    </a:p>
                  </a:txBody>
                  <a:tcPr anchor="ctr"/>
                </a:tc>
                <a:tc>
                  <a:txBody>
                    <a:bodyPr/>
                    <a:lstStyle/>
                    <a:p>
                      <a:pPr algn="l"/>
                      <a:r>
                        <a:rPr lang="tr-TR" sz="1600" dirty="0">
                          <a:latin typeface="Cambria" panose="02040503050406030204" pitchFamily="18" charset="0"/>
                        </a:rPr>
                        <a:t>5046</a:t>
                      </a:r>
                    </a:p>
                  </a:txBody>
                  <a:tcPr anchor="ctr"/>
                </a:tc>
                <a:tc>
                  <a:txBody>
                    <a:bodyPr/>
                    <a:lstStyle/>
                    <a:p>
                      <a:pPr algn="l"/>
                      <a:r>
                        <a:rPr lang="tr-TR" sz="1600" dirty="0">
                          <a:latin typeface="Cambria" panose="02040503050406030204" pitchFamily="18" charset="0"/>
                        </a:rPr>
                        <a:t>569</a:t>
                      </a:r>
                    </a:p>
                  </a:txBody>
                  <a:tcPr anchor="ctr"/>
                </a:tc>
                <a:tc>
                  <a:txBody>
                    <a:bodyPr/>
                    <a:lstStyle/>
                    <a:p>
                      <a:pPr algn="l"/>
                      <a:r>
                        <a:rPr lang="tr-TR" sz="1600" dirty="0">
                          <a:latin typeface="Cambria" panose="02040503050406030204" pitchFamily="18" charset="0"/>
                        </a:rPr>
                        <a:t>7238</a:t>
                      </a:r>
                    </a:p>
                  </a:txBody>
                  <a:tcPr anchor="ctr"/>
                </a:tc>
                <a:extLst>
                  <a:ext uri="{0D108BD9-81ED-4DB2-BD59-A6C34878D82A}">
                    <a16:rowId xmlns:a16="http://schemas.microsoft.com/office/drawing/2014/main" xmlns="" val="195525822"/>
                  </a:ext>
                </a:extLst>
              </a:tr>
              <a:tr h="425154">
                <a:tc>
                  <a:txBody>
                    <a:bodyPr/>
                    <a:lstStyle/>
                    <a:p>
                      <a:pPr algn="l"/>
                      <a:r>
                        <a:rPr lang="tr-TR" sz="1600" dirty="0">
                          <a:latin typeface="Cambria" panose="02040503050406030204" pitchFamily="18" charset="0"/>
                        </a:rPr>
                        <a:t>66-70</a:t>
                      </a:r>
                    </a:p>
                  </a:txBody>
                  <a:tcPr anchor="ctr"/>
                </a:tc>
                <a:tc>
                  <a:txBody>
                    <a:bodyPr/>
                    <a:lstStyle/>
                    <a:p>
                      <a:pPr algn="l"/>
                      <a:r>
                        <a:rPr lang="tr-TR" sz="1600" dirty="0">
                          <a:latin typeface="Cambria" panose="02040503050406030204" pitchFamily="18" charset="0"/>
                        </a:rPr>
                        <a:t>925</a:t>
                      </a:r>
                    </a:p>
                  </a:txBody>
                  <a:tcPr anchor="ctr"/>
                </a:tc>
                <a:tc>
                  <a:txBody>
                    <a:bodyPr/>
                    <a:lstStyle/>
                    <a:p>
                      <a:pPr algn="l"/>
                      <a:r>
                        <a:rPr lang="tr-TR" sz="1600" dirty="0">
                          <a:latin typeface="Cambria" panose="02040503050406030204" pitchFamily="18" charset="0"/>
                        </a:rPr>
                        <a:t>2922</a:t>
                      </a:r>
                    </a:p>
                  </a:txBody>
                  <a:tcPr anchor="ctr"/>
                </a:tc>
                <a:tc>
                  <a:txBody>
                    <a:bodyPr/>
                    <a:lstStyle/>
                    <a:p>
                      <a:pPr algn="l"/>
                      <a:r>
                        <a:rPr lang="tr-TR" sz="1600" dirty="0">
                          <a:latin typeface="Cambria" panose="02040503050406030204" pitchFamily="18" charset="0"/>
                        </a:rPr>
                        <a:t>540</a:t>
                      </a:r>
                    </a:p>
                  </a:txBody>
                  <a:tcPr anchor="ctr"/>
                </a:tc>
                <a:tc>
                  <a:txBody>
                    <a:bodyPr/>
                    <a:lstStyle/>
                    <a:p>
                      <a:pPr algn="l"/>
                      <a:r>
                        <a:rPr lang="tr-TR" sz="1600" dirty="0">
                          <a:latin typeface="Cambria" panose="02040503050406030204" pitchFamily="18" charset="0"/>
                        </a:rPr>
                        <a:t>4387</a:t>
                      </a:r>
                    </a:p>
                  </a:txBody>
                  <a:tcPr anchor="ctr"/>
                </a:tc>
                <a:extLst>
                  <a:ext uri="{0D108BD9-81ED-4DB2-BD59-A6C34878D82A}">
                    <a16:rowId xmlns:a16="http://schemas.microsoft.com/office/drawing/2014/main" xmlns="" val="476873653"/>
                  </a:ext>
                </a:extLst>
              </a:tr>
              <a:tr h="425154">
                <a:tc>
                  <a:txBody>
                    <a:bodyPr/>
                    <a:lstStyle/>
                    <a:p>
                      <a:pPr algn="l"/>
                      <a:r>
                        <a:rPr lang="tr-TR" sz="1600" dirty="0">
                          <a:latin typeface="Cambria" panose="02040503050406030204" pitchFamily="18" charset="0"/>
                        </a:rPr>
                        <a:t>71 ve Üstü</a:t>
                      </a:r>
                    </a:p>
                  </a:txBody>
                  <a:tcPr anchor="ctr"/>
                </a:tc>
                <a:tc>
                  <a:txBody>
                    <a:bodyPr/>
                    <a:lstStyle/>
                    <a:p>
                      <a:pPr algn="l"/>
                      <a:r>
                        <a:rPr lang="tr-TR" sz="1600" dirty="0">
                          <a:latin typeface="Cambria" panose="02040503050406030204" pitchFamily="18" charset="0"/>
                        </a:rPr>
                        <a:t>809</a:t>
                      </a:r>
                    </a:p>
                  </a:txBody>
                  <a:tcPr anchor="ctr"/>
                </a:tc>
                <a:tc>
                  <a:txBody>
                    <a:bodyPr/>
                    <a:lstStyle/>
                    <a:p>
                      <a:pPr algn="l"/>
                      <a:r>
                        <a:rPr lang="tr-TR" sz="1600" dirty="0">
                          <a:latin typeface="Cambria" panose="02040503050406030204" pitchFamily="18" charset="0"/>
                        </a:rPr>
                        <a:t>1791</a:t>
                      </a:r>
                    </a:p>
                  </a:txBody>
                  <a:tcPr anchor="ctr"/>
                </a:tc>
                <a:tc>
                  <a:txBody>
                    <a:bodyPr/>
                    <a:lstStyle/>
                    <a:p>
                      <a:pPr algn="l"/>
                      <a:r>
                        <a:rPr lang="tr-TR" sz="1600" dirty="0">
                          <a:latin typeface="Cambria" panose="02040503050406030204" pitchFamily="18" charset="0"/>
                        </a:rPr>
                        <a:t>826</a:t>
                      </a:r>
                    </a:p>
                  </a:txBody>
                  <a:tcPr anchor="ctr"/>
                </a:tc>
                <a:tc>
                  <a:txBody>
                    <a:bodyPr/>
                    <a:lstStyle/>
                    <a:p>
                      <a:pPr algn="l"/>
                      <a:r>
                        <a:rPr lang="tr-TR" sz="1600" dirty="0">
                          <a:latin typeface="Cambria" panose="02040503050406030204" pitchFamily="18" charset="0"/>
                        </a:rPr>
                        <a:t>3426</a:t>
                      </a:r>
                    </a:p>
                  </a:txBody>
                  <a:tcPr anchor="ctr"/>
                </a:tc>
                <a:extLst>
                  <a:ext uri="{0D108BD9-81ED-4DB2-BD59-A6C34878D82A}">
                    <a16:rowId xmlns:a16="http://schemas.microsoft.com/office/drawing/2014/main" xmlns="" val="1901294173"/>
                  </a:ext>
                </a:extLst>
              </a:tr>
              <a:tr h="425154">
                <a:tc>
                  <a:txBody>
                    <a:bodyPr/>
                    <a:lstStyle/>
                    <a:p>
                      <a:pPr algn="l"/>
                      <a:r>
                        <a:rPr lang="tr-TR" sz="1600" b="1" dirty="0">
                          <a:latin typeface="Cambria" panose="02040503050406030204" pitchFamily="18" charset="0"/>
                        </a:rPr>
                        <a:t>TOPLAM</a:t>
                      </a:r>
                    </a:p>
                  </a:txBody>
                  <a:tcPr anchor="ctr"/>
                </a:tc>
                <a:tc>
                  <a:txBody>
                    <a:bodyPr/>
                    <a:lstStyle/>
                    <a:p>
                      <a:pPr algn="l"/>
                      <a:r>
                        <a:rPr lang="tr-TR" sz="1600" b="1" dirty="0">
                          <a:latin typeface="Cambria" panose="02040503050406030204" pitchFamily="18" charset="0"/>
                        </a:rPr>
                        <a:t>9168</a:t>
                      </a:r>
                    </a:p>
                  </a:txBody>
                  <a:tcPr anchor="ctr"/>
                </a:tc>
                <a:tc>
                  <a:txBody>
                    <a:bodyPr/>
                    <a:lstStyle/>
                    <a:p>
                      <a:pPr algn="l"/>
                      <a:r>
                        <a:rPr lang="tr-TR" sz="1600" b="1" dirty="0">
                          <a:latin typeface="Cambria" panose="02040503050406030204" pitchFamily="18" charset="0"/>
                        </a:rPr>
                        <a:t>94018</a:t>
                      </a:r>
                    </a:p>
                  </a:txBody>
                  <a:tcPr anchor="ctr"/>
                </a:tc>
                <a:tc>
                  <a:txBody>
                    <a:bodyPr/>
                    <a:lstStyle/>
                    <a:p>
                      <a:pPr algn="l"/>
                      <a:r>
                        <a:rPr lang="tr-TR" sz="1600" b="1" dirty="0">
                          <a:latin typeface="Cambria" panose="02040503050406030204" pitchFamily="18" charset="0"/>
                        </a:rPr>
                        <a:t>4751</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600" b="1" dirty="0">
                          <a:latin typeface="Cambria" panose="02040503050406030204" pitchFamily="18" charset="0"/>
                        </a:rPr>
                        <a:t>107937</a:t>
                      </a:r>
                    </a:p>
                  </a:txBody>
                  <a:tcPr anchor="ctr"/>
                </a:tc>
                <a:extLst>
                  <a:ext uri="{0D108BD9-81ED-4DB2-BD59-A6C34878D82A}">
                    <a16:rowId xmlns:a16="http://schemas.microsoft.com/office/drawing/2014/main" xmlns="" val="3700469722"/>
                  </a:ext>
                </a:extLst>
              </a:tr>
            </a:tbl>
          </a:graphicData>
        </a:graphic>
      </p:graphicFrame>
      <p:pic>
        <p:nvPicPr>
          <p:cNvPr id="10" name="Resim 9">
            <a:extLst>
              <a:ext uri="{FF2B5EF4-FFF2-40B4-BE49-F238E27FC236}">
                <a16:creationId xmlns:a16="http://schemas.microsoft.com/office/drawing/2014/main" xmlns="" id="{A89266D9-A6B8-4D77-A7BB-643BBB2AD4B2}"/>
              </a:ext>
            </a:extLst>
          </p:cNvPr>
          <p:cNvPicPr>
            <a:picLocks noChangeAspect="1"/>
          </p:cNvPicPr>
          <p:nvPr/>
        </p:nvPicPr>
        <p:blipFill rotWithShape="1">
          <a:blip r:embed="rId2">
            <a:extLst>
              <a:ext uri="{28A0092B-C50C-407E-A947-70E740481C1C}">
                <a14:useLocalDpi xmlns:a14="http://schemas.microsoft.com/office/drawing/2010/main" val="0"/>
              </a:ext>
            </a:extLst>
          </a:blip>
          <a:srcRect l="37058" r="6967" b="28371"/>
          <a:stretch/>
        </p:blipFill>
        <p:spPr>
          <a:xfrm rot="16200000">
            <a:off x="8629199" y="2524768"/>
            <a:ext cx="6858000" cy="1808464"/>
          </a:xfrm>
          <a:prstGeom prst="rect">
            <a:avLst/>
          </a:prstGeom>
        </p:spPr>
      </p:pic>
    </p:spTree>
    <p:extLst>
      <p:ext uri="{BB962C8B-B14F-4D97-AF65-F5344CB8AC3E}">
        <p14:creationId xmlns:p14="http://schemas.microsoft.com/office/powerpoint/2010/main" val="31711784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a:extLst>
              <a:ext uri="{FF2B5EF4-FFF2-40B4-BE49-F238E27FC236}">
                <a16:creationId xmlns:a16="http://schemas.microsoft.com/office/drawing/2014/main" xmlns="" id="{BB51A999-2572-4471-AC3C-52A5AB04F52E}"/>
              </a:ext>
            </a:extLst>
          </p:cNvPr>
          <p:cNvGraphicFramePr>
            <a:graphicFrameLocks noGrp="1"/>
          </p:cNvGraphicFramePr>
          <p:nvPr>
            <p:ph idx="1"/>
            <p:extLst>
              <p:ext uri="{D42A27DB-BD31-4B8C-83A1-F6EECF244321}">
                <p14:modId xmlns:p14="http://schemas.microsoft.com/office/powerpoint/2010/main" val="1202230271"/>
              </p:ext>
            </p:extLst>
          </p:nvPr>
        </p:nvGraphicFramePr>
        <p:xfrm>
          <a:off x="1168946" y="1036828"/>
          <a:ext cx="9854108" cy="4784345"/>
        </p:xfrm>
        <a:graphic>
          <a:graphicData uri="http://schemas.openxmlformats.org/drawingml/2006/table">
            <a:tbl>
              <a:tblPr firstRow="1" bandRow="1">
                <a:tableStyleId>{7DF18680-E054-41AD-8BC1-D1AEF772440D}</a:tableStyleId>
              </a:tblPr>
              <a:tblGrid>
                <a:gridCol w="2553492">
                  <a:extLst>
                    <a:ext uri="{9D8B030D-6E8A-4147-A177-3AD203B41FA5}">
                      <a16:colId xmlns:a16="http://schemas.microsoft.com/office/drawing/2014/main" xmlns="" val="1383612411"/>
                    </a:ext>
                  </a:extLst>
                </a:gridCol>
                <a:gridCol w="1825154">
                  <a:extLst>
                    <a:ext uri="{9D8B030D-6E8A-4147-A177-3AD203B41FA5}">
                      <a16:colId xmlns:a16="http://schemas.microsoft.com/office/drawing/2014/main" xmlns="" val="2629157482"/>
                    </a:ext>
                  </a:extLst>
                </a:gridCol>
                <a:gridCol w="1825154">
                  <a:extLst>
                    <a:ext uri="{9D8B030D-6E8A-4147-A177-3AD203B41FA5}">
                      <a16:colId xmlns:a16="http://schemas.microsoft.com/office/drawing/2014/main" xmlns="" val="1351963141"/>
                    </a:ext>
                  </a:extLst>
                </a:gridCol>
                <a:gridCol w="1825154">
                  <a:extLst>
                    <a:ext uri="{9D8B030D-6E8A-4147-A177-3AD203B41FA5}">
                      <a16:colId xmlns:a16="http://schemas.microsoft.com/office/drawing/2014/main" xmlns="" val="2279146694"/>
                    </a:ext>
                  </a:extLst>
                </a:gridCol>
                <a:gridCol w="1825154">
                  <a:extLst>
                    <a:ext uri="{9D8B030D-6E8A-4147-A177-3AD203B41FA5}">
                      <a16:colId xmlns:a16="http://schemas.microsoft.com/office/drawing/2014/main" xmlns="" val="163915393"/>
                    </a:ext>
                  </a:extLst>
                </a:gridCol>
              </a:tblGrid>
              <a:tr h="860423">
                <a:tc gridSpan="5">
                  <a:txBody>
                    <a:bodyPr/>
                    <a:lstStyle/>
                    <a:p>
                      <a:pPr algn="ctr"/>
                      <a:r>
                        <a:rPr lang="tr-TR" sz="2000" dirty="0">
                          <a:latin typeface="Cambria" panose="02040503050406030204" pitchFamily="18" charset="0"/>
                        </a:rPr>
                        <a:t>Meslek Mensubu Cinsiyet Tablosu</a:t>
                      </a:r>
                    </a:p>
                  </a:txBody>
                  <a:tcPr anchor="ctr">
                    <a:solidFill>
                      <a:srgbClr val="20A5DF"/>
                    </a:solidFill>
                  </a:tcPr>
                </a:tc>
                <a:tc hMerge="1">
                  <a:txBody>
                    <a:bodyPr/>
                    <a:lstStyle/>
                    <a:p>
                      <a:endParaRPr lang="tr-TR" dirty="0"/>
                    </a:p>
                  </a:txBody>
                  <a:tcPr/>
                </a:tc>
                <a:tc hMerge="1">
                  <a:txBody>
                    <a:bodyPr/>
                    <a:lstStyle/>
                    <a:p>
                      <a:pPr algn="ctr"/>
                      <a:endParaRPr lang="tr-TR" sz="2400" dirty="0">
                        <a:latin typeface="Cambria" panose="02040503050406030204" pitchFamily="18" charset="0"/>
                      </a:endParaRPr>
                    </a:p>
                  </a:txBody>
                  <a:tcPr anchor="ctr">
                    <a:solidFill>
                      <a:srgbClr val="20A5DF"/>
                    </a:solidFill>
                  </a:tcPr>
                </a:tc>
                <a:tc hMerge="1">
                  <a:txBody>
                    <a:bodyPr/>
                    <a:lstStyle/>
                    <a:p>
                      <a:pPr algn="ctr"/>
                      <a:endParaRPr lang="tr-TR" sz="2400" dirty="0">
                        <a:latin typeface="Cambria" panose="02040503050406030204" pitchFamily="18" charset="0"/>
                      </a:endParaRPr>
                    </a:p>
                  </a:txBody>
                  <a:tcPr anchor="ctr">
                    <a:solidFill>
                      <a:srgbClr val="20A5DF"/>
                    </a:solidFill>
                  </a:tcPr>
                </a:tc>
                <a:tc hMerge="1">
                  <a:txBody>
                    <a:bodyPr/>
                    <a:lstStyle/>
                    <a:p>
                      <a:pPr algn="ctr"/>
                      <a:endParaRPr lang="tr-TR" sz="2400" dirty="0">
                        <a:latin typeface="Cambria" panose="02040503050406030204" pitchFamily="18" charset="0"/>
                      </a:endParaRPr>
                    </a:p>
                  </a:txBody>
                  <a:tcPr anchor="ctr">
                    <a:solidFill>
                      <a:srgbClr val="20A5DF"/>
                    </a:solidFill>
                  </a:tcPr>
                </a:tc>
                <a:extLst>
                  <a:ext uri="{0D108BD9-81ED-4DB2-BD59-A6C34878D82A}">
                    <a16:rowId xmlns:a16="http://schemas.microsoft.com/office/drawing/2014/main" xmlns="" val="4039141701"/>
                  </a:ext>
                </a:extLst>
              </a:tr>
              <a:tr h="1410160">
                <a:tc>
                  <a:txBody>
                    <a:bodyPr/>
                    <a:lstStyle/>
                    <a:p>
                      <a:pPr algn="l"/>
                      <a:r>
                        <a:rPr lang="tr-TR" sz="2000" b="1" dirty="0">
                          <a:latin typeface="Cambria" panose="02040503050406030204" pitchFamily="18" charset="0"/>
                        </a:rPr>
                        <a:t>CİNSİYET</a:t>
                      </a:r>
                    </a:p>
                  </a:txBody>
                  <a:tcPr anchor="ctr"/>
                </a:tc>
                <a:tc>
                  <a:txBody>
                    <a:bodyPr/>
                    <a:lstStyle/>
                    <a:p>
                      <a:pPr algn="l"/>
                      <a:r>
                        <a:rPr lang="tr-TR" sz="2000" b="1" dirty="0">
                          <a:latin typeface="Cambria" panose="02040503050406030204" pitchFamily="18" charset="0"/>
                        </a:rPr>
                        <a:t>SM </a:t>
                      </a:r>
                    </a:p>
                    <a:p>
                      <a:pPr algn="l"/>
                      <a:r>
                        <a:rPr lang="tr-TR" sz="2000" b="1" dirty="0">
                          <a:latin typeface="Cambria" panose="02040503050406030204" pitchFamily="18" charset="0"/>
                        </a:rPr>
                        <a:t>SAYISI</a:t>
                      </a:r>
                    </a:p>
                  </a:txBody>
                  <a:tcPr anchor="ctr"/>
                </a:tc>
                <a:tc>
                  <a:txBody>
                    <a:bodyPr/>
                    <a:lstStyle/>
                    <a:p>
                      <a:pPr algn="l"/>
                      <a:r>
                        <a:rPr lang="tr-TR" sz="2000" b="1" dirty="0">
                          <a:latin typeface="Cambria" panose="02040503050406030204" pitchFamily="18" charset="0"/>
                        </a:rPr>
                        <a:t>SMMM SAYISI</a:t>
                      </a:r>
                    </a:p>
                  </a:txBody>
                  <a:tcPr anchor="ctr"/>
                </a:tc>
                <a:tc>
                  <a:txBody>
                    <a:bodyPr/>
                    <a:lstStyle/>
                    <a:p>
                      <a:pPr algn="l"/>
                      <a:r>
                        <a:rPr lang="tr-TR" sz="2000" b="1" dirty="0">
                          <a:latin typeface="Cambria" panose="02040503050406030204" pitchFamily="18" charset="0"/>
                        </a:rPr>
                        <a:t>YMM SAYISI</a:t>
                      </a:r>
                    </a:p>
                  </a:txBody>
                  <a:tcPr anchor="ctr"/>
                </a:tc>
                <a:tc>
                  <a:txBody>
                    <a:bodyPr/>
                    <a:lstStyle/>
                    <a:p>
                      <a:pPr algn="l"/>
                      <a:r>
                        <a:rPr lang="tr-TR" sz="2000" b="1" dirty="0">
                          <a:latin typeface="Cambria" panose="02040503050406030204" pitchFamily="18" charset="0"/>
                        </a:rPr>
                        <a:t>TOPLAM SAYI</a:t>
                      </a:r>
                    </a:p>
                  </a:txBody>
                  <a:tcPr anchor="ctr"/>
                </a:tc>
                <a:extLst>
                  <a:ext uri="{0D108BD9-81ED-4DB2-BD59-A6C34878D82A}">
                    <a16:rowId xmlns:a16="http://schemas.microsoft.com/office/drawing/2014/main" xmlns="" val="262926165"/>
                  </a:ext>
                </a:extLst>
              </a:tr>
              <a:tr h="797047">
                <a:tc>
                  <a:txBody>
                    <a:bodyPr/>
                    <a:lstStyle/>
                    <a:p>
                      <a:pPr algn="l"/>
                      <a:r>
                        <a:rPr lang="tr-TR" sz="2000" dirty="0">
                          <a:latin typeface="Cambria" panose="02040503050406030204" pitchFamily="18" charset="0"/>
                        </a:rPr>
                        <a:t>ERKEK</a:t>
                      </a:r>
                    </a:p>
                  </a:txBody>
                  <a:tcPr anchor="ctr"/>
                </a:tc>
                <a:tc>
                  <a:txBody>
                    <a:bodyPr/>
                    <a:lstStyle/>
                    <a:p>
                      <a:pPr algn="l"/>
                      <a:r>
                        <a:rPr lang="tr-TR" sz="2000" dirty="0">
                          <a:latin typeface="Cambria" panose="02040503050406030204" pitchFamily="18" charset="0"/>
                        </a:rPr>
                        <a:t>7590</a:t>
                      </a:r>
                    </a:p>
                  </a:txBody>
                  <a:tcPr anchor="ctr"/>
                </a:tc>
                <a:tc>
                  <a:txBody>
                    <a:bodyPr/>
                    <a:lstStyle/>
                    <a:p>
                      <a:pPr algn="l"/>
                      <a:r>
                        <a:rPr lang="tr-TR" sz="2000" dirty="0">
                          <a:latin typeface="Cambria" panose="02040503050406030204" pitchFamily="18" charset="0"/>
                        </a:rPr>
                        <a:t>66025</a:t>
                      </a:r>
                    </a:p>
                  </a:txBody>
                  <a:tcPr anchor="ctr"/>
                </a:tc>
                <a:tc>
                  <a:txBody>
                    <a:bodyPr/>
                    <a:lstStyle/>
                    <a:p>
                      <a:pPr algn="l"/>
                      <a:r>
                        <a:rPr lang="tr-TR" sz="2000" dirty="0">
                          <a:latin typeface="Cambria" panose="02040503050406030204" pitchFamily="18" charset="0"/>
                        </a:rPr>
                        <a:t>4381</a:t>
                      </a:r>
                    </a:p>
                  </a:txBody>
                  <a:tcPr anchor="ctr"/>
                </a:tc>
                <a:tc>
                  <a:txBody>
                    <a:bodyPr/>
                    <a:lstStyle/>
                    <a:p>
                      <a:pPr algn="l"/>
                      <a:r>
                        <a:rPr lang="tr-TR" sz="2000" dirty="0">
                          <a:latin typeface="Cambria" panose="02040503050406030204" pitchFamily="18" charset="0"/>
                        </a:rPr>
                        <a:t>77996</a:t>
                      </a:r>
                    </a:p>
                  </a:txBody>
                  <a:tcPr anchor="ctr"/>
                </a:tc>
                <a:extLst>
                  <a:ext uri="{0D108BD9-81ED-4DB2-BD59-A6C34878D82A}">
                    <a16:rowId xmlns:a16="http://schemas.microsoft.com/office/drawing/2014/main" xmlns="" val="2631142914"/>
                  </a:ext>
                </a:extLst>
              </a:tr>
              <a:tr h="919668">
                <a:tc>
                  <a:txBody>
                    <a:bodyPr/>
                    <a:lstStyle/>
                    <a:p>
                      <a:pPr algn="l"/>
                      <a:r>
                        <a:rPr lang="tr-TR" sz="2000" dirty="0">
                          <a:latin typeface="Cambria" panose="02040503050406030204" pitchFamily="18" charset="0"/>
                        </a:rPr>
                        <a:t>KADIN</a:t>
                      </a:r>
                    </a:p>
                  </a:txBody>
                  <a:tcPr anchor="ctr"/>
                </a:tc>
                <a:tc>
                  <a:txBody>
                    <a:bodyPr/>
                    <a:lstStyle/>
                    <a:p>
                      <a:pPr algn="l"/>
                      <a:r>
                        <a:rPr lang="tr-TR" sz="2000" dirty="0">
                          <a:latin typeface="Cambria" panose="02040503050406030204" pitchFamily="18" charset="0"/>
                        </a:rPr>
                        <a:t>1578</a:t>
                      </a:r>
                    </a:p>
                  </a:txBody>
                  <a:tcPr anchor="ctr"/>
                </a:tc>
                <a:tc>
                  <a:txBody>
                    <a:bodyPr/>
                    <a:lstStyle/>
                    <a:p>
                      <a:pPr algn="l"/>
                      <a:r>
                        <a:rPr lang="tr-TR" sz="2000" dirty="0">
                          <a:latin typeface="Cambria" panose="02040503050406030204" pitchFamily="18" charset="0"/>
                        </a:rPr>
                        <a:t>27993</a:t>
                      </a:r>
                    </a:p>
                  </a:txBody>
                  <a:tcPr anchor="ctr"/>
                </a:tc>
                <a:tc>
                  <a:txBody>
                    <a:bodyPr/>
                    <a:lstStyle/>
                    <a:p>
                      <a:r>
                        <a:rPr lang="tr-TR" sz="2000" dirty="0">
                          <a:latin typeface="Cambria" panose="02040503050406030204" pitchFamily="18" charset="0"/>
                        </a:rPr>
                        <a:t>370</a:t>
                      </a:r>
                    </a:p>
                  </a:txBody>
                  <a:tcPr anchor="ctr"/>
                </a:tc>
                <a:tc>
                  <a:txBody>
                    <a:bodyPr/>
                    <a:lstStyle/>
                    <a:p>
                      <a:pPr algn="l"/>
                      <a:r>
                        <a:rPr lang="tr-TR" sz="2000">
                          <a:latin typeface="Cambria" panose="02040503050406030204" pitchFamily="18" charset="0"/>
                        </a:rPr>
                        <a:t>29941</a:t>
                      </a:r>
                      <a:endParaRPr lang="tr-TR" sz="2000" dirty="0">
                        <a:latin typeface="Cambria" panose="02040503050406030204" pitchFamily="18" charset="0"/>
                      </a:endParaRPr>
                    </a:p>
                  </a:txBody>
                  <a:tcPr anchor="ctr"/>
                </a:tc>
                <a:extLst>
                  <a:ext uri="{0D108BD9-81ED-4DB2-BD59-A6C34878D82A}">
                    <a16:rowId xmlns:a16="http://schemas.microsoft.com/office/drawing/2014/main" xmlns="" val="4074567862"/>
                  </a:ext>
                </a:extLst>
              </a:tr>
              <a:tr h="797047">
                <a:tc>
                  <a:txBody>
                    <a:bodyPr/>
                    <a:lstStyle/>
                    <a:p>
                      <a:pPr algn="l"/>
                      <a:r>
                        <a:rPr lang="tr-TR" sz="2000" b="1" dirty="0">
                          <a:latin typeface="Cambria" panose="02040503050406030204" pitchFamily="18" charset="0"/>
                        </a:rPr>
                        <a:t>TOPLAM</a:t>
                      </a:r>
                    </a:p>
                  </a:txBody>
                  <a:tcPr anchor="ctr"/>
                </a:tc>
                <a:tc>
                  <a:txBody>
                    <a:bodyPr/>
                    <a:lstStyle/>
                    <a:p>
                      <a:pPr algn="l"/>
                      <a:r>
                        <a:rPr lang="tr-TR" sz="2000" b="1" dirty="0">
                          <a:latin typeface="Cambria" panose="02040503050406030204" pitchFamily="18" charset="0"/>
                        </a:rPr>
                        <a:t>9168</a:t>
                      </a:r>
                    </a:p>
                  </a:txBody>
                  <a:tcPr anchor="ctr"/>
                </a:tc>
                <a:tc>
                  <a:txBody>
                    <a:bodyPr/>
                    <a:lstStyle/>
                    <a:p>
                      <a:pPr algn="l"/>
                      <a:r>
                        <a:rPr lang="tr-TR" sz="2000" b="1" dirty="0">
                          <a:latin typeface="Cambria" panose="02040503050406030204" pitchFamily="18" charset="0"/>
                        </a:rPr>
                        <a:t>94018</a:t>
                      </a:r>
                    </a:p>
                  </a:txBody>
                  <a:tcPr anchor="ctr"/>
                </a:tc>
                <a:tc>
                  <a:txBody>
                    <a:bodyPr/>
                    <a:lstStyle/>
                    <a:p>
                      <a:pPr algn="l"/>
                      <a:r>
                        <a:rPr lang="tr-TR" sz="2000" b="1" dirty="0">
                          <a:latin typeface="Cambria" panose="02040503050406030204" pitchFamily="18" charset="0"/>
                        </a:rPr>
                        <a:t>4751</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a:latin typeface="Cambria" panose="02040503050406030204" pitchFamily="18" charset="0"/>
                        </a:rPr>
                        <a:t>107937</a:t>
                      </a:r>
                    </a:p>
                  </a:txBody>
                  <a:tcPr anchor="ctr"/>
                </a:tc>
                <a:extLst>
                  <a:ext uri="{0D108BD9-81ED-4DB2-BD59-A6C34878D82A}">
                    <a16:rowId xmlns:a16="http://schemas.microsoft.com/office/drawing/2014/main" xmlns="" val="3700469722"/>
                  </a:ext>
                </a:extLst>
              </a:tr>
            </a:tbl>
          </a:graphicData>
        </a:graphic>
      </p:graphicFrame>
      <p:pic>
        <p:nvPicPr>
          <p:cNvPr id="12" name="Resim 11">
            <a:extLst>
              <a:ext uri="{FF2B5EF4-FFF2-40B4-BE49-F238E27FC236}">
                <a16:creationId xmlns:a16="http://schemas.microsoft.com/office/drawing/2014/main" xmlns="" id="{BCA57309-FD8E-4035-86CC-DCCA3A878756}"/>
              </a:ext>
            </a:extLst>
          </p:cNvPr>
          <p:cNvPicPr>
            <a:picLocks noChangeAspect="1"/>
          </p:cNvPicPr>
          <p:nvPr/>
        </p:nvPicPr>
        <p:blipFill rotWithShape="1">
          <a:blip r:embed="rId2">
            <a:extLst>
              <a:ext uri="{28A0092B-C50C-407E-A947-70E740481C1C}">
                <a14:useLocalDpi xmlns:a14="http://schemas.microsoft.com/office/drawing/2010/main" val="0"/>
              </a:ext>
            </a:extLst>
          </a:blip>
          <a:srcRect l="37058" r="6967" b="28371"/>
          <a:stretch/>
        </p:blipFill>
        <p:spPr>
          <a:xfrm rot="16200000">
            <a:off x="8629199" y="2524768"/>
            <a:ext cx="6858000" cy="1808464"/>
          </a:xfrm>
          <a:prstGeom prst="rect">
            <a:avLst/>
          </a:prstGeom>
        </p:spPr>
      </p:pic>
    </p:spTree>
    <p:extLst>
      <p:ext uri="{BB962C8B-B14F-4D97-AF65-F5344CB8AC3E}">
        <p14:creationId xmlns:p14="http://schemas.microsoft.com/office/powerpoint/2010/main" val="13825186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a:extLst>
              <a:ext uri="{FF2B5EF4-FFF2-40B4-BE49-F238E27FC236}">
                <a16:creationId xmlns:a16="http://schemas.microsoft.com/office/drawing/2014/main" xmlns="" id="{BB51A999-2572-4471-AC3C-52A5AB04F52E}"/>
              </a:ext>
            </a:extLst>
          </p:cNvPr>
          <p:cNvGraphicFramePr>
            <a:graphicFrameLocks noGrp="1"/>
          </p:cNvGraphicFramePr>
          <p:nvPr>
            <p:ph idx="1"/>
            <p:extLst>
              <p:ext uri="{D42A27DB-BD31-4B8C-83A1-F6EECF244321}">
                <p14:modId xmlns:p14="http://schemas.microsoft.com/office/powerpoint/2010/main" val="65100001"/>
              </p:ext>
            </p:extLst>
          </p:nvPr>
        </p:nvGraphicFramePr>
        <p:xfrm>
          <a:off x="1125279" y="806689"/>
          <a:ext cx="9941442" cy="5244622"/>
        </p:xfrm>
        <a:graphic>
          <a:graphicData uri="http://schemas.openxmlformats.org/drawingml/2006/table">
            <a:tbl>
              <a:tblPr firstRow="1" bandRow="1">
                <a:tableStyleId>{BDBED569-4797-4DF1-A0F4-6AAB3CD982D8}</a:tableStyleId>
              </a:tblPr>
              <a:tblGrid>
                <a:gridCol w="2864154">
                  <a:extLst>
                    <a:ext uri="{9D8B030D-6E8A-4147-A177-3AD203B41FA5}">
                      <a16:colId xmlns:a16="http://schemas.microsoft.com/office/drawing/2014/main" xmlns="" val="1383612411"/>
                    </a:ext>
                  </a:extLst>
                </a:gridCol>
                <a:gridCol w="884661">
                  <a:extLst>
                    <a:ext uri="{9D8B030D-6E8A-4147-A177-3AD203B41FA5}">
                      <a16:colId xmlns:a16="http://schemas.microsoft.com/office/drawing/2014/main" xmlns="" val="2629157482"/>
                    </a:ext>
                  </a:extLst>
                </a:gridCol>
                <a:gridCol w="884661">
                  <a:extLst>
                    <a:ext uri="{9D8B030D-6E8A-4147-A177-3AD203B41FA5}">
                      <a16:colId xmlns:a16="http://schemas.microsoft.com/office/drawing/2014/main" xmlns="" val="1351963141"/>
                    </a:ext>
                  </a:extLst>
                </a:gridCol>
                <a:gridCol w="884661">
                  <a:extLst>
                    <a:ext uri="{9D8B030D-6E8A-4147-A177-3AD203B41FA5}">
                      <a16:colId xmlns:a16="http://schemas.microsoft.com/office/drawing/2014/main" xmlns="" val="2279146694"/>
                    </a:ext>
                  </a:extLst>
                </a:gridCol>
                <a:gridCol w="884661">
                  <a:extLst>
                    <a:ext uri="{9D8B030D-6E8A-4147-A177-3AD203B41FA5}">
                      <a16:colId xmlns:a16="http://schemas.microsoft.com/office/drawing/2014/main" xmlns="" val="163915393"/>
                    </a:ext>
                  </a:extLst>
                </a:gridCol>
                <a:gridCol w="884661">
                  <a:extLst>
                    <a:ext uri="{9D8B030D-6E8A-4147-A177-3AD203B41FA5}">
                      <a16:colId xmlns:a16="http://schemas.microsoft.com/office/drawing/2014/main" xmlns="" val="840796425"/>
                    </a:ext>
                  </a:extLst>
                </a:gridCol>
                <a:gridCol w="884661">
                  <a:extLst>
                    <a:ext uri="{9D8B030D-6E8A-4147-A177-3AD203B41FA5}">
                      <a16:colId xmlns:a16="http://schemas.microsoft.com/office/drawing/2014/main" xmlns="" val="168110164"/>
                    </a:ext>
                  </a:extLst>
                </a:gridCol>
                <a:gridCol w="884661">
                  <a:extLst>
                    <a:ext uri="{9D8B030D-6E8A-4147-A177-3AD203B41FA5}">
                      <a16:colId xmlns:a16="http://schemas.microsoft.com/office/drawing/2014/main" xmlns="" val="880810435"/>
                    </a:ext>
                  </a:extLst>
                </a:gridCol>
                <a:gridCol w="884661">
                  <a:extLst>
                    <a:ext uri="{9D8B030D-6E8A-4147-A177-3AD203B41FA5}">
                      <a16:colId xmlns:a16="http://schemas.microsoft.com/office/drawing/2014/main" xmlns="" val="1944315886"/>
                    </a:ext>
                  </a:extLst>
                </a:gridCol>
              </a:tblGrid>
              <a:tr h="499488">
                <a:tc gridSpan="9">
                  <a:txBody>
                    <a:bodyPr/>
                    <a:lstStyle/>
                    <a:p>
                      <a:pPr algn="ctr"/>
                      <a:r>
                        <a:rPr lang="tr-TR" sz="1800" dirty="0">
                          <a:solidFill>
                            <a:schemeClr val="bg1"/>
                          </a:solidFill>
                          <a:latin typeface="Cambria" panose="02040503050406030204" pitchFamily="18" charset="0"/>
                        </a:rPr>
                        <a:t>MERKEZ KADROLARININ UNVANLAR İTİBARIYLA DOLU - BOŞ DURUMU</a:t>
                      </a:r>
                    </a:p>
                  </a:txBody>
                  <a:tcPr anchor="ctr">
                    <a:solidFill>
                      <a:srgbClr val="20A5DF"/>
                    </a:solidFill>
                  </a:tcPr>
                </a:tc>
                <a:tc hMerge="1">
                  <a:txBody>
                    <a:bodyPr/>
                    <a:lstStyle/>
                    <a:p>
                      <a:endParaRPr lang="tr-TR" dirty="0"/>
                    </a:p>
                  </a:txBody>
                  <a:tcPr/>
                </a:tc>
                <a:tc hMerge="1">
                  <a:txBody>
                    <a:bodyPr/>
                    <a:lstStyle/>
                    <a:p>
                      <a:pPr algn="ctr"/>
                      <a:endParaRPr lang="tr-TR" sz="2400" dirty="0">
                        <a:latin typeface="Cambria" panose="02040503050406030204" pitchFamily="18" charset="0"/>
                      </a:endParaRPr>
                    </a:p>
                  </a:txBody>
                  <a:tcPr anchor="ctr">
                    <a:solidFill>
                      <a:srgbClr val="20A5DF"/>
                    </a:solidFill>
                  </a:tcPr>
                </a:tc>
                <a:tc hMerge="1">
                  <a:txBody>
                    <a:bodyPr/>
                    <a:lstStyle/>
                    <a:p>
                      <a:pPr algn="ctr"/>
                      <a:endParaRPr lang="tr-TR" sz="2400" dirty="0">
                        <a:latin typeface="Cambria" panose="02040503050406030204" pitchFamily="18" charset="0"/>
                      </a:endParaRPr>
                    </a:p>
                  </a:txBody>
                  <a:tcPr anchor="ctr">
                    <a:solidFill>
                      <a:srgbClr val="20A5DF"/>
                    </a:solidFill>
                  </a:tcPr>
                </a:tc>
                <a:tc hMerge="1">
                  <a:txBody>
                    <a:bodyPr/>
                    <a:lstStyle/>
                    <a:p>
                      <a:pPr algn="ctr"/>
                      <a:endParaRPr lang="tr-TR" sz="2400" dirty="0">
                        <a:latin typeface="Cambria" panose="02040503050406030204" pitchFamily="18" charset="0"/>
                      </a:endParaRPr>
                    </a:p>
                  </a:txBody>
                  <a:tcPr anchor="ctr">
                    <a:solidFill>
                      <a:srgbClr val="20A5DF"/>
                    </a:solidFill>
                  </a:tcPr>
                </a:tc>
                <a:tc hMerge="1">
                  <a:txBody>
                    <a:bodyPr/>
                    <a:lstStyle/>
                    <a:p>
                      <a:pPr algn="ctr"/>
                      <a:endParaRPr lang="tr-TR" sz="2000" dirty="0">
                        <a:latin typeface="Cambria" panose="02040503050406030204" pitchFamily="18" charset="0"/>
                      </a:endParaRPr>
                    </a:p>
                  </a:txBody>
                  <a:tcPr anchor="ctr"/>
                </a:tc>
                <a:tc hMerge="1">
                  <a:txBody>
                    <a:bodyPr/>
                    <a:lstStyle/>
                    <a:p>
                      <a:pPr algn="ctr"/>
                      <a:endParaRPr lang="tr-TR" sz="2000" dirty="0">
                        <a:latin typeface="Cambria" panose="02040503050406030204" pitchFamily="18" charset="0"/>
                      </a:endParaRPr>
                    </a:p>
                  </a:txBody>
                  <a:tcPr anchor="ctr"/>
                </a:tc>
                <a:tc hMerge="1">
                  <a:txBody>
                    <a:bodyPr/>
                    <a:lstStyle/>
                    <a:p>
                      <a:pPr algn="ctr"/>
                      <a:endParaRPr lang="tr-TR" sz="2000" dirty="0">
                        <a:latin typeface="Cambria" panose="02040503050406030204" pitchFamily="18" charset="0"/>
                      </a:endParaRPr>
                    </a:p>
                  </a:txBody>
                  <a:tcPr anchor="ctr"/>
                </a:tc>
                <a:tc hMerge="1">
                  <a:txBody>
                    <a:bodyPr/>
                    <a:lstStyle/>
                    <a:p>
                      <a:pPr algn="ctr"/>
                      <a:endParaRPr lang="tr-TR" sz="2000" dirty="0">
                        <a:latin typeface="Cambria" panose="02040503050406030204" pitchFamily="18" charset="0"/>
                      </a:endParaRPr>
                    </a:p>
                  </a:txBody>
                  <a:tcPr anchor="ctr"/>
                </a:tc>
                <a:extLst>
                  <a:ext uri="{0D108BD9-81ED-4DB2-BD59-A6C34878D82A}">
                    <a16:rowId xmlns:a16="http://schemas.microsoft.com/office/drawing/2014/main" xmlns="" val="4039141701"/>
                  </a:ext>
                </a:extLst>
              </a:tr>
              <a:tr h="499488">
                <a:tc rowSpan="2">
                  <a:txBody>
                    <a:bodyPr/>
                    <a:lstStyle/>
                    <a:p>
                      <a:pPr algn="l"/>
                      <a:r>
                        <a:rPr lang="tr-TR" sz="1800" dirty="0">
                          <a:latin typeface="Cambria" panose="02040503050406030204" pitchFamily="18" charset="0"/>
                        </a:rPr>
                        <a:t>UNVANLAR</a:t>
                      </a:r>
                      <a:endParaRPr lang="tr-TR" sz="1800" b="1" dirty="0">
                        <a:latin typeface="Cambria" panose="02040503050406030204" pitchFamily="18" charset="0"/>
                      </a:endParaRPr>
                    </a:p>
                  </a:txBody>
                  <a:tcPr anchor="ctr"/>
                </a:tc>
                <a:tc gridSpan="2">
                  <a:txBody>
                    <a:bodyPr/>
                    <a:lstStyle/>
                    <a:p>
                      <a:pPr algn="ctr"/>
                      <a:r>
                        <a:rPr lang="tr-TR" sz="1800" dirty="0">
                          <a:latin typeface="Cambria" panose="02040503050406030204" pitchFamily="18" charset="0"/>
                        </a:rPr>
                        <a:t>DOLU</a:t>
                      </a:r>
                      <a:endParaRPr lang="tr-TR" sz="1800" b="1" dirty="0">
                        <a:latin typeface="Cambria" panose="02040503050406030204" pitchFamily="18" charset="0"/>
                      </a:endParaRPr>
                    </a:p>
                  </a:txBody>
                  <a:tcPr anchor="ctr"/>
                </a:tc>
                <a:tc hMerge="1">
                  <a:txBody>
                    <a:bodyPr/>
                    <a:lstStyle/>
                    <a:p>
                      <a:pPr algn="l"/>
                      <a:endParaRPr lang="tr-TR" sz="2000" b="1" dirty="0">
                        <a:latin typeface="Cambria" panose="02040503050406030204" pitchFamily="18" charset="0"/>
                      </a:endParaRPr>
                    </a:p>
                  </a:txBody>
                  <a:tcPr anchor="ctr"/>
                </a:tc>
                <a:tc gridSpan="2">
                  <a:txBody>
                    <a:bodyPr/>
                    <a:lstStyle/>
                    <a:p>
                      <a:pPr algn="ctr"/>
                      <a:r>
                        <a:rPr lang="tr-TR" sz="1800" dirty="0">
                          <a:latin typeface="Cambria" panose="02040503050406030204" pitchFamily="18" charset="0"/>
                        </a:rPr>
                        <a:t>BOŞ</a:t>
                      </a:r>
                      <a:endParaRPr lang="tr-TR" sz="1800" b="1" dirty="0">
                        <a:latin typeface="Cambria" panose="02040503050406030204" pitchFamily="18" charset="0"/>
                      </a:endParaRPr>
                    </a:p>
                  </a:txBody>
                  <a:tcPr anchor="ctr"/>
                </a:tc>
                <a:tc hMerge="1">
                  <a:txBody>
                    <a:bodyPr/>
                    <a:lstStyle/>
                    <a:p>
                      <a:pPr algn="l"/>
                      <a:endParaRPr lang="tr-TR" sz="2000" b="1" dirty="0">
                        <a:latin typeface="Cambria" panose="02040503050406030204" pitchFamily="18" charset="0"/>
                      </a:endParaRPr>
                    </a:p>
                  </a:txBody>
                  <a:tcPr anchor="ctr"/>
                </a:tc>
                <a:tc gridSpan="2">
                  <a:txBody>
                    <a:bodyPr/>
                    <a:lstStyle/>
                    <a:p>
                      <a:pPr algn="ctr"/>
                      <a:r>
                        <a:rPr lang="tr-TR" sz="1800" dirty="0">
                          <a:latin typeface="Cambria" panose="02040503050406030204" pitchFamily="18" charset="0"/>
                        </a:rPr>
                        <a:t>TOPLAM</a:t>
                      </a:r>
                      <a:endParaRPr lang="tr-TR" sz="1800" b="1" dirty="0">
                        <a:latin typeface="Cambria" panose="02040503050406030204" pitchFamily="18" charset="0"/>
                      </a:endParaRPr>
                    </a:p>
                  </a:txBody>
                  <a:tcPr anchor="ctr"/>
                </a:tc>
                <a:tc hMerge="1">
                  <a:txBody>
                    <a:bodyPr/>
                    <a:lstStyle/>
                    <a:p>
                      <a:pPr algn="ctr"/>
                      <a:endParaRPr lang="tr-TR" sz="2000" b="1" dirty="0">
                        <a:latin typeface="Cambria" panose="02040503050406030204" pitchFamily="18" charset="0"/>
                      </a:endParaRPr>
                    </a:p>
                  </a:txBody>
                  <a:tcPr anchor="ctr"/>
                </a:tc>
                <a:tc gridSpan="2">
                  <a:txBody>
                    <a:bodyPr/>
                    <a:lstStyle/>
                    <a:p>
                      <a:pPr algn="ctr"/>
                      <a:r>
                        <a:rPr lang="tr-TR" sz="1800" dirty="0">
                          <a:latin typeface="Cambria" panose="02040503050406030204" pitchFamily="18" charset="0"/>
                        </a:rPr>
                        <a:t>DOLULUK (%)</a:t>
                      </a:r>
                      <a:endParaRPr lang="tr-TR" sz="1800" b="1" dirty="0">
                        <a:latin typeface="Cambria" panose="02040503050406030204" pitchFamily="18" charset="0"/>
                      </a:endParaRPr>
                    </a:p>
                  </a:txBody>
                  <a:tcPr anchor="ctr"/>
                </a:tc>
                <a:tc hMerge="1">
                  <a:txBody>
                    <a:bodyPr/>
                    <a:lstStyle/>
                    <a:p>
                      <a:pPr algn="ctr"/>
                      <a:endParaRPr lang="tr-TR" sz="2000" b="1" dirty="0">
                        <a:latin typeface="Cambria" panose="02040503050406030204" pitchFamily="18" charset="0"/>
                      </a:endParaRPr>
                    </a:p>
                  </a:txBody>
                  <a:tcPr anchor="ctr"/>
                </a:tc>
                <a:extLst>
                  <a:ext uri="{0D108BD9-81ED-4DB2-BD59-A6C34878D82A}">
                    <a16:rowId xmlns:a16="http://schemas.microsoft.com/office/drawing/2014/main" xmlns="" val="262926165"/>
                  </a:ext>
                </a:extLst>
              </a:tr>
              <a:tr h="499488">
                <a:tc vMerge="1">
                  <a:txBody>
                    <a:bodyPr/>
                    <a:lstStyle/>
                    <a:p>
                      <a:pPr algn="l"/>
                      <a:endParaRPr lang="tr-TR" sz="2000" dirty="0">
                        <a:latin typeface="Cambria" panose="02040503050406030204" pitchFamily="18" charset="0"/>
                      </a:endParaRPr>
                    </a:p>
                  </a:txBody>
                  <a:tcPr anchor="ctr"/>
                </a:tc>
                <a:tc>
                  <a:txBody>
                    <a:bodyPr/>
                    <a:lstStyle/>
                    <a:p>
                      <a:pPr algn="ctr"/>
                      <a:r>
                        <a:rPr lang="tr-TR" sz="1800" dirty="0">
                          <a:latin typeface="Cambria" panose="02040503050406030204" pitchFamily="18" charset="0"/>
                        </a:rPr>
                        <a:t>2008</a:t>
                      </a:r>
                    </a:p>
                  </a:txBody>
                  <a:tcPr anchor="ctr"/>
                </a:tc>
                <a:tc>
                  <a:txBody>
                    <a:bodyPr/>
                    <a:lstStyle/>
                    <a:p>
                      <a:pPr algn="ctr"/>
                      <a:r>
                        <a:rPr lang="tr-TR" sz="1800" dirty="0">
                          <a:latin typeface="Cambria" panose="02040503050406030204" pitchFamily="18" charset="0"/>
                        </a:rPr>
                        <a:t>2009</a:t>
                      </a:r>
                    </a:p>
                  </a:txBody>
                  <a:tcPr anchor="ctr"/>
                </a:tc>
                <a:tc>
                  <a:txBody>
                    <a:bodyPr/>
                    <a:lstStyle/>
                    <a:p>
                      <a:pPr algn="ctr"/>
                      <a:r>
                        <a:rPr lang="tr-TR" sz="1800" dirty="0">
                          <a:latin typeface="Cambria" panose="02040503050406030204" pitchFamily="18" charset="0"/>
                        </a:rPr>
                        <a:t>2008</a:t>
                      </a:r>
                    </a:p>
                  </a:txBody>
                  <a:tcPr anchor="ctr"/>
                </a:tc>
                <a:tc>
                  <a:txBody>
                    <a:bodyPr/>
                    <a:lstStyle/>
                    <a:p>
                      <a:pPr algn="ctr"/>
                      <a:r>
                        <a:rPr lang="tr-TR" sz="1800" dirty="0">
                          <a:latin typeface="Cambria" panose="02040503050406030204" pitchFamily="18" charset="0"/>
                        </a:rPr>
                        <a:t>2009</a:t>
                      </a:r>
                    </a:p>
                  </a:txBody>
                  <a:tcPr anchor="ctr"/>
                </a:tc>
                <a:tc>
                  <a:txBody>
                    <a:bodyPr/>
                    <a:lstStyle/>
                    <a:p>
                      <a:pPr algn="ctr"/>
                      <a:r>
                        <a:rPr lang="tr-TR" sz="1800" dirty="0">
                          <a:latin typeface="Cambria" panose="02040503050406030204" pitchFamily="18" charset="0"/>
                        </a:rPr>
                        <a:t>2008</a:t>
                      </a:r>
                    </a:p>
                  </a:txBody>
                  <a:tcPr anchor="ctr"/>
                </a:tc>
                <a:tc>
                  <a:txBody>
                    <a:bodyPr/>
                    <a:lstStyle/>
                    <a:p>
                      <a:pPr algn="ctr"/>
                      <a:r>
                        <a:rPr lang="tr-TR" sz="1800" dirty="0">
                          <a:latin typeface="Cambria" panose="02040503050406030204" pitchFamily="18" charset="0"/>
                        </a:rPr>
                        <a:t>2009</a:t>
                      </a:r>
                    </a:p>
                  </a:txBody>
                  <a:tcPr anchor="ctr"/>
                </a:tc>
                <a:tc>
                  <a:txBody>
                    <a:bodyPr/>
                    <a:lstStyle/>
                    <a:p>
                      <a:pPr algn="ctr"/>
                      <a:r>
                        <a:rPr lang="tr-TR" sz="1800" dirty="0">
                          <a:latin typeface="Cambria" panose="02040503050406030204" pitchFamily="18" charset="0"/>
                        </a:rPr>
                        <a:t>2008</a:t>
                      </a:r>
                    </a:p>
                  </a:txBody>
                  <a:tcPr anchor="ctr"/>
                </a:tc>
                <a:tc>
                  <a:txBody>
                    <a:bodyPr/>
                    <a:lstStyle/>
                    <a:p>
                      <a:pPr algn="ctr"/>
                      <a:r>
                        <a:rPr lang="tr-TR" sz="1800" dirty="0">
                          <a:latin typeface="Cambria" panose="02040503050406030204" pitchFamily="18" charset="0"/>
                        </a:rPr>
                        <a:t>2009</a:t>
                      </a:r>
                    </a:p>
                  </a:txBody>
                  <a:tcPr anchor="ctr"/>
                </a:tc>
                <a:extLst>
                  <a:ext uri="{0D108BD9-81ED-4DB2-BD59-A6C34878D82A}">
                    <a16:rowId xmlns:a16="http://schemas.microsoft.com/office/drawing/2014/main" xmlns="" val="2631142914"/>
                  </a:ext>
                </a:extLst>
              </a:tr>
              <a:tr h="499488">
                <a:tc>
                  <a:txBody>
                    <a:bodyPr/>
                    <a:lstStyle/>
                    <a:p>
                      <a:pPr algn="l"/>
                      <a:r>
                        <a:rPr lang="tr-TR" sz="1800" dirty="0">
                          <a:latin typeface="Cambria" panose="02040503050406030204" pitchFamily="18" charset="0"/>
                        </a:rPr>
                        <a:t>MALİYE BAŞ MÜFETTİŞİ</a:t>
                      </a:r>
                    </a:p>
                  </a:txBody>
                  <a:tcPr anchor="ctr"/>
                </a:tc>
                <a:tc>
                  <a:txBody>
                    <a:bodyPr/>
                    <a:lstStyle/>
                    <a:p>
                      <a:pPr algn="ctr"/>
                      <a:r>
                        <a:rPr lang="tr-TR" sz="1800" dirty="0">
                          <a:latin typeface="Cambria" panose="02040503050406030204" pitchFamily="18" charset="0"/>
                        </a:rPr>
                        <a:t>53</a:t>
                      </a:r>
                    </a:p>
                  </a:txBody>
                  <a:tcPr anchor="ctr"/>
                </a:tc>
                <a:tc>
                  <a:txBody>
                    <a:bodyPr/>
                    <a:lstStyle/>
                    <a:p>
                      <a:pPr algn="ctr"/>
                      <a:r>
                        <a:rPr lang="tr-TR" sz="1800" dirty="0">
                          <a:latin typeface="Cambria" panose="02040503050406030204" pitchFamily="18" charset="0"/>
                        </a:rPr>
                        <a:t>69</a:t>
                      </a:r>
                    </a:p>
                  </a:txBody>
                  <a:tcPr anchor="ctr"/>
                </a:tc>
                <a:tc>
                  <a:txBody>
                    <a:bodyPr/>
                    <a:lstStyle/>
                    <a:p>
                      <a:pPr algn="ctr"/>
                      <a:r>
                        <a:rPr lang="tr-TR" sz="1800" dirty="0">
                          <a:latin typeface="Cambria" panose="02040503050406030204" pitchFamily="18" charset="0"/>
                        </a:rPr>
                        <a:t>55</a:t>
                      </a:r>
                    </a:p>
                  </a:txBody>
                  <a:tcPr anchor="ctr"/>
                </a:tc>
                <a:tc>
                  <a:txBody>
                    <a:bodyPr/>
                    <a:lstStyle/>
                    <a:p>
                      <a:pPr algn="ctr"/>
                      <a:r>
                        <a:rPr lang="tr-TR" sz="1800" dirty="0">
                          <a:latin typeface="Cambria" panose="02040503050406030204" pitchFamily="18" charset="0"/>
                        </a:rPr>
                        <a:t>39</a:t>
                      </a:r>
                    </a:p>
                  </a:txBody>
                  <a:tcPr anchor="ctr"/>
                </a:tc>
                <a:tc>
                  <a:txBody>
                    <a:bodyPr/>
                    <a:lstStyle/>
                    <a:p>
                      <a:pPr algn="ctr"/>
                      <a:r>
                        <a:rPr lang="tr-TR" sz="1800" dirty="0">
                          <a:latin typeface="Cambria" panose="02040503050406030204" pitchFamily="18" charset="0"/>
                        </a:rPr>
                        <a:t>108</a:t>
                      </a:r>
                    </a:p>
                  </a:txBody>
                  <a:tcPr anchor="ctr"/>
                </a:tc>
                <a:tc>
                  <a:txBody>
                    <a:bodyPr/>
                    <a:lstStyle/>
                    <a:p>
                      <a:pPr algn="ctr"/>
                      <a:r>
                        <a:rPr lang="tr-TR" sz="1800" dirty="0">
                          <a:latin typeface="Cambria" panose="02040503050406030204" pitchFamily="18" charset="0"/>
                        </a:rPr>
                        <a:t>108</a:t>
                      </a:r>
                    </a:p>
                  </a:txBody>
                  <a:tcPr anchor="ctr"/>
                </a:tc>
                <a:tc>
                  <a:txBody>
                    <a:bodyPr/>
                    <a:lstStyle/>
                    <a:p>
                      <a:pPr algn="ctr"/>
                      <a:r>
                        <a:rPr lang="tr-TR" sz="1800" dirty="0">
                          <a:latin typeface="Cambria" panose="02040503050406030204" pitchFamily="18" charset="0"/>
                        </a:rPr>
                        <a:t>49</a:t>
                      </a:r>
                    </a:p>
                  </a:txBody>
                  <a:tcPr anchor="ctr"/>
                </a:tc>
                <a:tc>
                  <a:txBody>
                    <a:bodyPr/>
                    <a:lstStyle/>
                    <a:p>
                      <a:pPr algn="ctr"/>
                      <a:r>
                        <a:rPr lang="tr-TR" sz="1800" dirty="0">
                          <a:latin typeface="Cambria" panose="02040503050406030204" pitchFamily="18" charset="0"/>
                        </a:rPr>
                        <a:t>64</a:t>
                      </a:r>
                    </a:p>
                  </a:txBody>
                  <a:tcPr anchor="ctr"/>
                </a:tc>
                <a:extLst>
                  <a:ext uri="{0D108BD9-81ED-4DB2-BD59-A6C34878D82A}">
                    <a16:rowId xmlns:a16="http://schemas.microsoft.com/office/drawing/2014/main" xmlns="" val="4074567862"/>
                  </a:ext>
                </a:extLst>
              </a:tr>
              <a:tr h="499488">
                <a:tc>
                  <a:txBody>
                    <a:bodyPr/>
                    <a:lstStyle/>
                    <a:p>
                      <a:pPr algn="l"/>
                      <a:r>
                        <a:rPr lang="tr-TR" sz="1800" dirty="0">
                          <a:latin typeface="Cambria" panose="02040503050406030204" pitchFamily="18" charset="0"/>
                        </a:rPr>
                        <a:t>BAŞ HESAP UZMANI</a:t>
                      </a:r>
                    </a:p>
                  </a:txBody>
                  <a:tcPr anchor="ctr"/>
                </a:tc>
                <a:tc>
                  <a:txBody>
                    <a:bodyPr/>
                    <a:lstStyle/>
                    <a:p>
                      <a:pPr algn="ctr"/>
                      <a:r>
                        <a:rPr lang="tr-TR" sz="1800" dirty="0">
                          <a:latin typeface="Cambria" panose="02040503050406030204" pitchFamily="18" charset="0"/>
                        </a:rPr>
                        <a:t>121</a:t>
                      </a:r>
                    </a:p>
                  </a:txBody>
                  <a:tcPr anchor="ctr"/>
                </a:tc>
                <a:tc>
                  <a:txBody>
                    <a:bodyPr/>
                    <a:lstStyle/>
                    <a:p>
                      <a:pPr algn="ctr"/>
                      <a:r>
                        <a:rPr lang="tr-TR" sz="1800" dirty="0">
                          <a:latin typeface="Cambria" panose="02040503050406030204" pitchFamily="18" charset="0"/>
                        </a:rPr>
                        <a:t>139</a:t>
                      </a:r>
                    </a:p>
                  </a:txBody>
                  <a:tcPr anchor="ctr"/>
                </a:tc>
                <a:tc>
                  <a:txBody>
                    <a:bodyPr/>
                    <a:lstStyle/>
                    <a:p>
                      <a:pPr algn="ctr"/>
                      <a:r>
                        <a:rPr lang="tr-TR" sz="1800" dirty="0">
                          <a:latin typeface="Cambria" panose="02040503050406030204" pitchFamily="18" charset="0"/>
                        </a:rPr>
                        <a:t>179</a:t>
                      </a:r>
                    </a:p>
                  </a:txBody>
                  <a:tcPr anchor="ctr"/>
                </a:tc>
                <a:tc>
                  <a:txBody>
                    <a:bodyPr/>
                    <a:lstStyle/>
                    <a:p>
                      <a:pPr algn="ctr"/>
                      <a:r>
                        <a:rPr lang="tr-TR" sz="1800" dirty="0">
                          <a:latin typeface="Cambria" panose="02040503050406030204" pitchFamily="18" charset="0"/>
                        </a:rPr>
                        <a:t>161</a:t>
                      </a:r>
                    </a:p>
                  </a:txBody>
                  <a:tcPr anchor="ctr"/>
                </a:tc>
                <a:tc>
                  <a:txBody>
                    <a:bodyPr/>
                    <a:lstStyle/>
                    <a:p>
                      <a:pPr algn="ctr"/>
                      <a:r>
                        <a:rPr lang="tr-TR" sz="1800" dirty="0">
                          <a:latin typeface="Cambria" panose="02040503050406030204" pitchFamily="18" charset="0"/>
                        </a:rPr>
                        <a:t>300</a:t>
                      </a:r>
                    </a:p>
                  </a:txBody>
                  <a:tcPr anchor="ctr"/>
                </a:tc>
                <a:tc>
                  <a:txBody>
                    <a:bodyPr/>
                    <a:lstStyle/>
                    <a:p>
                      <a:pPr algn="ctr"/>
                      <a:r>
                        <a:rPr lang="tr-TR" sz="1800" dirty="0">
                          <a:latin typeface="Cambria" panose="02040503050406030204" pitchFamily="18" charset="0"/>
                        </a:rPr>
                        <a:t>300</a:t>
                      </a:r>
                    </a:p>
                  </a:txBody>
                  <a:tcPr anchor="ctr"/>
                </a:tc>
                <a:tc>
                  <a:txBody>
                    <a:bodyPr/>
                    <a:lstStyle/>
                    <a:p>
                      <a:pPr algn="ctr"/>
                      <a:r>
                        <a:rPr lang="tr-TR" sz="1800" dirty="0">
                          <a:latin typeface="Cambria" panose="02040503050406030204" pitchFamily="18" charset="0"/>
                        </a:rPr>
                        <a:t>40</a:t>
                      </a:r>
                    </a:p>
                  </a:txBody>
                  <a:tcPr anchor="ctr"/>
                </a:tc>
                <a:tc>
                  <a:txBody>
                    <a:bodyPr/>
                    <a:lstStyle/>
                    <a:p>
                      <a:pPr algn="ctr"/>
                      <a:r>
                        <a:rPr lang="tr-TR" sz="1800" dirty="0">
                          <a:latin typeface="Cambria" panose="02040503050406030204" pitchFamily="18" charset="0"/>
                        </a:rPr>
                        <a:t>46</a:t>
                      </a:r>
                    </a:p>
                  </a:txBody>
                  <a:tcPr anchor="ctr"/>
                </a:tc>
                <a:extLst>
                  <a:ext uri="{0D108BD9-81ED-4DB2-BD59-A6C34878D82A}">
                    <a16:rowId xmlns:a16="http://schemas.microsoft.com/office/drawing/2014/main" xmlns="" val="837587726"/>
                  </a:ext>
                </a:extLst>
              </a:tr>
              <a:tr h="499488">
                <a:tc>
                  <a:txBody>
                    <a:bodyPr/>
                    <a:lstStyle/>
                    <a:p>
                      <a:pPr algn="l"/>
                      <a:r>
                        <a:rPr lang="tr-TR" sz="1800" dirty="0">
                          <a:latin typeface="Cambria" panose="02040503050406030204" pitchFamily="18" charset="0"/>
                        </a:rPr>
                        <a:t>MALİYE MÜFETTİŞİ</a:t>
                      </a:r>
                    </a:p>
                  </a:txBody>
                  <a:tcPr anchor="ctr"/>
                </a:tc>
                <a:tc>
                  <a:txBody>
                    <a:bodyPr/>
                    <a:lstStyle/>
                    <a:p>
                      <a:pPr algn="ctr"/>
                      <a:r>
                        <a:rPr lang="tr-TR" sz="1800" dirty="0">
                          <a:latin typeface="Cambria" panose="02040503050406030204" pitchFamily="18" charset="0"/>
                        </a:rPr>
                        <a:t>32</a:t>
                      </a:r>
                    </a:p>
                  </a:txBody>
                  <a:tcPr anchor="ctr"/>
                </a:tc>
                <a:tc>
                  <a:txBody>
                    <a:bodyPr/>
                    <a:lstStyle/>
                    <a:p>
                      <a:pPr algn="ctr"/>
                      <a:r>
                        <a:rPr lang="tr-TR" sz="1800" dirty="0">
                          <a:latin typeface="Cambria" panose="02040503050406030204" pitchFamily="18" charset="0"/>
                        </a:rPr>
                        <a:t>22</a:t>
                      </a:r>
                    </a:p>
                  </a:txBody>
                  <a:tcPr anchor="ctr"/>
                </a:tc>
                <a:tc>
                  <a:txBody>
                    <a:bodyPr/>
                    <a:lstStyle/>
                    <a:p>
                      <a:pPr algn="ctr"/>
                      <a:r>
                        <a:rPr lang="tr-TR" sz="1800" dirty="0">
                          <a:latin typeface="Cambria" panose="02040503050406030204" pitchFamily="18" charset="0"/>
                        </a:rPr>
                        <a:t>126</a:t>
                      </a:r>
                    </a:p>
                  </a:txBody>
                  <a:tcPr anchor="ctr"/>
                </a:tc>
                <a:tc>
                  <a:txBody>
                    <a:bodyPr/>
                    <a:lstStyle/>
                    <a:p>
                      <a:pPr algn="ctr"/>
                      <a:r>
                        <a:rPr lang="tr-TR" sz="1800" dirty="0">
                          <a:latin typeface="Cambria" panose="02040503050406030204" pitchFamily="18" charset="0"/>
                        </a:rPr>
                        <a:t>136</a:t>
                      </a:r>
                    </a:p>
                  </a:txBody>
                  <a:tcPr anchor="ctr"/>
                </a:tc>
                <a:tc>
                  <a:txBody>
                    <a:bodyPr/>
                    <a:lstStyle/>
                    <a:p>
                      <a:pPr algn="ctr"/>
                      <a:r>
                        <a:rPr lang="tr-TR" sz="1800" dirty="0">
                          <a:latin typeface="Cambria" panose="02040503050406030204" pitchFamily="18" charset="0"/>
                        </a:rPr>
                        <a:t>158</a:t>
                      </a:r>
                    </a:p>
                  </a:txBody>
                  <a:tcPr anchor="ctr"/>
                </a:tc>
                <a:tc>
                  <a:txBody>
                    <a:bodyPr/>
                    <a:lstStyle/>
                    <a:p>
                      <a:pPr algn="ctr"/>
                      <a:r>
                        <a:rPr lang="tr-TR" sz="1800" dirty="0">
                          <a:latin typeface="Cambria" panose="02040503050406030204" pitchFamily="18" charset="0"/>
                        </a:rPr>
                        <a:t>158</a:t>
                      </a:r>
                    </a:p>
                  </a:txBody>
                  <a:tcPr anchor="ctr"/>
                </a:tc>
                <a:tc>
                  <a:txBody>
                    <a:bodyPr/>
                    <a:lstStyle/>
                    <a:p>
                      <a:pPr algn="ctr"/>
                      <a:r>
                        <a:rPr lang="tr-TR" sz="1800" dirty="0">
                          <a:latin typeface="Cambria" panose="02040503050406030204" pitchFamily="18" charset="0"/>
                        </a:rPr>
                        <a:t>20</a:t>
                      </a:r>
                    </a:p>
                  </a:txBody>
                  <a:tcPr anchor="ctr"/>
                </a:tc>
                <a:tc>
                  <a:txBody>
                    <a:bodyPr/>
                    <a:lstStyle/>
                    <a:p>
                      <a:pPr algn="ctr"/>
                      <a:r>
                        <a:rPr lang="tr-TR" sz="1800" dirty="0">
                          <a:latin typeface="Cambria" panose="02040503050406030204" pitchFamily="18" charset="0"/>
                        </a:rPr>
                        <a:t>14</a:t>
                      </a:r>
                    </a:p>
                  </a:txBody>
                  <a:tcPr anchor="ctr"/>
                </a:tc>
                <a:extLst>
                  <a:ext uri="{0D108BD9-81ED-4DB2-BD59-A6C34878D82A}">
                    <a16:rowId xmlns:a16="http://schemas.microsoft.com/office/drawing/2014/main" xmlns="" val="1170297663"/>
                  </a:ext>
                </a:extLst>
              </a:tr>
              <a:tr h="499488">
                <a:tc>
                  <a:txBody>
                    <a:bodyPr/>
                    <a:lstStyle/>
                    <a:p>
                      <a:pPr algn="l"/>
                      <a:r>
                        <a:rPr lang="tr-TR" sz="1800" dirty="0">
                          <a:latin typeface="Cambria" panose="02040503050406030204" pitchFamily="18" charset="0"/>
                        </a:rPr>
                        <a:t>HESAP UZMANI</a:t>
                      </a:r>
                    </a:p>
                  </a:txBody>
                  <a:tcPr anchor="ctr"/>
                </a:tc>
                <a:tc>
                  <a:txBody>
                    <a:bodyPr/>
                    <a:lstStyle/>
                    <a:p>
                      <a:pPr algn="ctr"/>
                      <a:r>
                        <a:rPr lang="tr-TR" sz="1800" dirty="0">
                          <a:latin typeface="Cambria" panose="02040503050406030204" pitchFamily="18" charset="0"/>
                        </a:rPr>
                        <a:t>99</a:t>
                      </a:r>
                    </a:p>
                  </a:txBody>
                  <a:tcPr anchor="ctr"/>
                </a:tc>
                <a:tc>
                  <a:txBody>
                    <a:bodyPr/>
                    <a:lstStyle/>
                    <a:p>
                      <a:pPr algn="ctr"/>
                      <a:r>
                        <a:rPr lang="tr-TR" sz="1800" dirty="0">
                          <a:latin typeface="Cambria" panose="02040503050406030204" pitchFamily="18" charset="0"/>
                        </a:rPr>
                        <a:t>87</a:t>
                      </a:r>
                    </a:p>
                  </a:txBody>
                  <a:tcPr anchor="ctr"/>
                </a:tc>
                <a:tc>
                  <a:txBody>
                    <a:bodyPr/>
                    <a:lstStyle/>
                    <a:p>
                      <a:pPr algn="ctr"/>
                      <a:r>
                        <a:rPr lang="tr-TR" sz="1800" dirty="0">
                          <a:latin typeface="Cambria" panose="02040503050406030204" pitchFamily="18" charset="0"/>
                        </a:rPr>
                        <a:t>321</a:t>
                      </a:r>
                    </a:p>
                  </a:txBody>
                  <a:tcPr anchor="ctr"/>
                </a:tc>
                <a:tc>
                  <a:txBody>
                    <a:bodyPr/>
                    <a:lstStyle/>
                    <a:p>
                      <a:pPr algn="ctr"/>
                      <a:r>
                        <a:rPr lang="tr-TR" sz="1800" dirty="0">
                          <a:latin typeface="Cambria" panose="02040503050406030204" pitchFamily="18" charset="0"/>
                        </a:rPr>
                        <a:t>433</a:t>
                      </a:r>
                    </a:p>
                  </a:txBody>
                  <a:tcPr anchor="ctr"/>
                </a:tc>
                <a:tc>
                  <a:txBody>
                    <a:bodyPr/>
                    <a:lstStyle/>
                    <a:p>
                      <a:pPr algn="ctr"/>
                      <a:r>
                        <a:rPr lang="tr-TR" sz="1800" dirty="0">
                          <a:latin typeface="Cambria" panose="02040503050406030204" pitchFamily="18" charset="0"/>
                        </a:rPr>
                        <a:t>420</a:t>
                      </a:r>
                    </a:p>
                  </a:txBody>
                  <a:tcPr anchor="ctr"/>
                </a:tc>
                <a:tc>
                  <a:txBody>
                    <a:bodyPr/>
                    <a:lstStyle/>
                    <a:p>
                      <a:pPr algn="ctr"/>
                      <a:r>
                        <a:rPr lang="tr-TR" sz="1800" dirty="0">
                          <a:latin typeface="Cambria" panose="02040503050406030204" pitchFamily="18" charset="0"/>
                        </a:rPr>
                        <a:t>520</a:t>
                      </a:r>
                    </a:p>
                  </a:txBody>
                  <a:tcPr anchor="ctr"/>
                </a:tc>
                <a:tc>
                  <a:txBody>
                    <a:bodyPr/>
                    <a:lstStyle/>
                    <a:p>
                      <a:pPr algn="ctr"/>
                      <a:r>
                        <a:rPr lang="tr-TR" sz="1800" dirty="0">
                          <a:latin typeface="Cambria" panose="02040503050406030204" pitchFamily="18" charset="0"/>
                        </a:rPr>
                        <a:t>24</a:t>
                      </a:r>
                    </a:p>
                  </a:txBody>
                  <a:tcPr anchor="ctr"/>
                </a:tc>
                <a:tc>
                  <a:txBody>
                    <a:bodyPr/>
                    <a:lstStyle/>
                    <a:p>
                      <a:pPr algn="ctr"/>
                      <a:r>
                        <a:rPr lang="tr-TR" sz="1800" dirty="0">
                          <a:latin typeface="Cambria" panose="02040503050406030204" pitchFamily="18" charset="0"/>
                        </a:rPr>
                        <a:t>17</a:t>
                      </a:r>
                    </a:p>
                  </a:txBody>
                  <a:tcPr anchor="ctr"/>
                </a:tc>
                <a:extLst>
                  <a:ext uri="{0D108BD9-81ED-4DB2-BD59-A6C34878D82A}">
                    <a16:rowId xmlns:a16="http://schemas.microsoft.com/office/drawing/2014/main" xmlns="" val="963351772"/>
                  </a:ext>
                </a:extLst>
              </a:tr>
              <a:tr h="874103">
                <a:tc>
                  <a:txBody>
                    <a:bodyPr/>
                    <a:lstStyle/>
                    <a:p>
                      <a:pPr algn="l"/>
                      <a:r>
                        <a:rPr lang="tr-TR" sz="1800" dirty="0">
                          <a:latin typeface="Cambria" panose="02040503050406030204" pitchFamily="18" charset="0"/>
                        </a:rPr>
                        <a:t>MALİYE MÜFETTİŞ YARDIMCISI</a:t>
                      </a:r>
                    </a:p>
                  </a:txBody>
                  <a:tcPr anchor="ctr"/>
                </a:tc>
                <a:tc>
                  <a:txBody>
                    <a:bodyPr/>
                    <a:lstStyle/>
                    <a:p>
                      <a:pPr algn="ctr"/>
                      <a:r>
                        <a:rPr lang="tr-TR" sz="1800" dirty="0">
                          <a:latin typeface="Cambria" panose="02040503050406030204" pitchFamily="18" charset="0"/>
                        </a:rPr>
                        <a:t>59</a:t>
                      </a:r>
                    </a:p>
                  </a:txBody>
                  <a:tcPr anchor="ctr"/>
                </a:tc>
                <a:tc>
                  <a:txBody>
                    <a:bodyPr/>
                    <a:lstStyle/>
                    <a:p>
                      <a:pPr algn="ctr"/>
                      <a:r>
                        <a:rPr lang="tr-TR" sz="1800" dirty="0">
                          <a:latin typeface="Cambria" panose="02040503050406030204" pitchFamily="18" charset="0"/>
                        </a:rPr>
                        <a:t>72</a:t>
                      </a:r>
                    </a:p>
                  </a:txBody>
                  <a:tcPr anchor="ctr"/>
                </a:tc>
                <a:tc>
                  <a:txBody>
                    <a:bodyPr/>
                    <a:lstStyle/>
                    <a:p>
                      <a:pPr algn="ctr"/>
                      <a:r>
                        <a:rPr lang="tr-TR" sz="1800" dirty="0">
                          <a:latin typeface="Cambria" panose="02040503050406030204" pitchFamily="18" charset="0"/>
                        </a:rPr>
                        <a:t>141</a:t>
                      </a:r>
                    </a:p>
                  </a:txBody>
                  <a:tcPr anchor="ctr"/>
                </a:tc>
                <a:tc>
                  <a:txBody>
                    <a:bodyPr/>
                    <a:lstStyle/>
                    <a:p>
                      <a:pPr algn="ctr"/>
                      <a:r>
                        <a:rPr lang="tr-TR" sz="1800" dirty="0">
                          <a:latin typeface="Cambria" panose="02040503050406030204" pitchFamily="18" charset="0"/>
                        </a:rPr>
                        <a:t>128</a:t>
                      </a:r>
                    </a:p>
                  </a:txBody>
                  <a:tcPr anchor="ctr"/>
                </a:tc>
                <a:tc>
                  <a:txBody>
                    <a:bodyPr/>
                    <a:lstStyle/>
                    <a:p>
                      <a:pPr algn="ctr"/>
                      <a:r>
                        <a:rPr lang="tr-TR" sz="1800" dirty="0">
                          <a:latin typeface="Cambria" panose="02040503050406030204" pitchFamily="18" charset="0"/>
                        </a:rPr>
                        <a:t>200</a:t>
                      </a:r>
                    </a:p>
                  </a:txBody>
                  <a:tcPr anchor="ctr"/>
                </a:tc>
                <a:tc>
                  <a:txBody>
                    <a:bodyPr/>
                    <a:lstStyle/>
                    <a:p>
                      <a:pPr algn="ctr"/>
                      <a:r>
                        <a:rPr lang="tr-TR" sz="1800" dirty="0">
                          <a:latin typeface="Cambria" panose="02040503050406030204" pitchFamily="18" charset="0"/>
                        </a:rPr>
                        <a:t>200</a:t>
                      </a:r>
                    </a:p>
                  </a:txBody>
                  <a:tcPr anchor="ctr"/>
                </a:tc>
                <a:tc>
                  <a:txBody>
                    <a:bodyPr/>
                    <a:lstStyle/>
                    <a:p>
                      <a:pPr algn="ctr"/>
                      <a:r>
                        <a:rPr lang="tr-TR" sz="1800" dirty="0">
                          <a:latin typeface="Cambria" panose="02040503050406030204" pitchFamily="18" charset="0"/>
                        </a:rPr>
                        <a:t>30</a:t>
                      </a:r>
                    </a:p>
                  </a:txBody>
                  <a:tcPr anchor="ctr"/>
                </a:tc>
                <a:tc>
                  <a:txBody>
                    <a:bodyPr/>
                    <a:lstStyle/>
                    <a:p>
                      <a:pPr algn="ctr"/>
                      <a:r>
                        <a:rPr lang="tr-TR" sz="1800" dirty="0">
                          <a:latin typeface="Cambria" panose="02040503050406030204" pitchFamily="18" charset="0"/>
                        </a:rPr>
                        <a:t>36</a:t>
                      </a:r>
                    </a:p>
                  </a:txBody>
                  <a:tcPr anchor="ctr"/>
                </a:tc>
                <a:extLst>
                  <a:ext uri="{0D108BD9-81ED-4DB2-BD59-A6C34878D82A}">
                    <a16:rowId xmlns:a16="http://schemas.microsoft.com/office/drawing/2014/main" xmlns="" val="3999743797"/>
                  </a:ext>
                </a:extLst>
              </a:tr>
              <a:tr h="874103">
                <a:tc>
                  <a:txBody>
                    <a:bodyPr/>
                    <a:lstStyle/>
                    <a:p>
                      <a:pPr algn="l"/>
                      <a:r>
                        <a:rPr lang="tr-TR" sz="1800" dirty="0">
                          <a:latin typeface="Cambria" panose="02040503050406030204" pitchFamily="18" charset="0"/>
                        </a:rPr>
                        <a:t>HESAP UZMAN YARDIMCISI</a:t>
                      </a:r>
                    </a:p>
                  </a:txBody>
                  <a:tcPr anchor="ctr"/>
                </a:tc>
                <a:tc>
                  <a:txBody>
                    <a:bodyPr/>
                    <a:lstStyle/>
                    <a:p>
                      <a:pPr algn="ctr"/>
                      <a:r>
                        <a:rPr lang="tr-TR" sz="1800" dirty="0">
                          <a:latin typeface="Cambria" panose="02040503050406030204" pitchFamily="18" charset="0"/>
                        </a:rPr>
                        <a:t>83</a:t>
                      </a:r>
                    </a:p>
                  </a:txBody>
                  <a:tcPr anchor="ctr"/>
                </a:tc>
                <a:tc>
                  <a:txBody>
                    <a:bodyPr/>
                    <a:lstStyle/>
                    <a:p>
                      <a:pPr algn="ctr"/>
                      <a:r>
                        <a:rPr lang="tr-TR" sz="1800" dirty="0">
                          <a:latin typeface="Cambria" panose="02040503050406030204" pitchFamily="18" charset="0"/>
                        </a:rPr>
                        <a:t>80</a:t>
                      </a:r>
                    </a:p>
                  </a:txBody>
                  <a:tcPr anchor="ctr"/>
                </a:tc>
                <a:tc>
                  <a:txBody>
                    <a:bodyPr/>
                    <a:lstStyle/>
                    <a:p>
                      <a:pPr algn="ctr"/>
                      <a:r>
                        <a:rPr lang="tr-TR" sz="1800" dirty="0">
                          <a:latin typeface="Cambria" panose="02040503050406030204" pitchFamily="18" charset="0"/>
                        </a:rPr>
                        <a:t>347</a:t>
                      </a:r>
                    </a:p>
                  </a:txBody>
                  <a:tcPr anchor="ctr"/>
                </a:tc>
                <a:tc>
                  <a:txBody>
                    <a:bodyPr/>
                    <a:lstStyle/>
                    <a:p>
                      <a:pPr algn="ctr"/>
                      <a:r>
                        <a:rPr lang="tr-TR" sz="1800" dirty="0">
                          <a:latin typeface="Cambria" panose="02040503050406030204" pitchFamily="18" charset="0"/>
                        </a:rPr>
                        <a:t>250</a:t>
                      </a:r>
                    </a:p>
                  </a:txBody>
                  <a:tcPr anchor="ctr"/>
                </a:tc>
                <a:tc>
                  <a:txBody>
                    <a:bodyPr/>
                    <a:lstStyle/>
                    <a:p>
                      <a:pPr algn="ctr"/>
                      <a:r>
                        <a:rPr lang="tr-TR" sz="1800" dirty="0">
                          <a:latin typeface="Cambria" panose="02040503050406030204" pitchFamily="18" charset="0"/>
                        </a:rPr>
                        <a:t>430</a:t>
                      </a:r>
                    </a:p>
                  </a:txBody>
                  <a:tcPr anchor="ctr"/>
                </a:tc>
                <a:tc>
                  <a:txBody>
                    <a:bodyPr/>
                    <a:lstStyle/>
                    <a:p>
                      <a:pPr algn="ctr"/>
                      <a:r>
                        <a:rPr lang="tr-TR" sz="1800" dirty="0">
                          <a:latin typeface="Cambria" panose="02040503050406030204" pitchFamily="18" charset="0"/>
                        </a:rPr>
                        <a:t>330</a:t>
                      </a:r>
                    </a:p>
                  </a:txBody>
                  <a:tcPr anchor="ctr"/>
                </a:tc>
                <a:tc>
                  <a:txBody>
                    <a:bodyPr/>
                    <a:lstStyle/>
                    <a:p>
                      <a:pPr algn="ctr"/>
                      <a:r>
                        <a:rPr lang="tr-TR" sz="1800" dirty="0">
                          <a:latin typeface="Cambria" panose="02040503050406030204" pitchFamily="18" charset="0"/>
                        </a:rPr>
                        <a:t>19</a:t>
                      </a:r>
                    </a:p>
                  </a:txBody>
                  <a:tcPr anchor="ctr"/>
                </a:tc>
                <a:tc>
                  <a:txBody>
                    <a:bodyPr/>
                    <a:lstStyle/>
                    <a:p>
                      <a:pPr algn="ctr"/>
                      <a:r>
                        <a:rPr lang="tr-TR" sz="1800" dirty="0">
                          <a:latin typeface="Cambria" panose="02040503050406030204" pitchFamily="18" charset="0"/>
                        </a:rPr>
                        <a:t>24</a:t>
                      </a:r>
                    </a:p>
                  </a:txBody>
                  <a:tcPr anchor="ctr"/>
                </a:tc>
                <a:extLst>
                  <a:ext uri="{0D108BD9-81ED-4DB2-BD59-A6C34878D82A}">
                    <a16:rowId xmlns:a16="http://schemas.microsoft.com/office/drawing/2014/main" xmlns="" val="257187804"/>
                  </a:ext>
                </a:extLst>
              </a:tr>
            </a:tbl>
          </a:graphicData>
        </a:graphic>
      </p:graphicFrame>
      <p:pic>
        <p:nvPicPr>
          <p:cNvPr id="5" name="Resim 4">
            <a:extLst>
              <a:ext uri="{FF2B5EF4-FFF2-40B4-BE49-F238E27FC236}">
                <a16:creationId xmlns:a16="http://schemas.microsoft.com/office/drawing/2014/main" xmlns="" id="{F1955DC1-80F2-468D-8115-E8EBF6D97BF0}"/>
              </a:ext>
            </a:extLst>
          </p:cNvPr>
          <p:cNvPicPr>
            <a:picLocks noChangeAspect="1"/>
          </p:cNvPicPr>
          <p:nvPr/>
        </p:nvPicPr>
        <p:blipFill rotWithShape="1">
          <a:blip r:embed="rId2">
            <a:extLst>
              <a:ext uri="{28A0092B-C50C-407E-A947-70E740481C1C}">
                <a14:useLocalDpi xmlns:a14="http://schemas.microsoft.com/office/drawing/2010/main" val="0"/>
              </a:ext>
            </a:extLst>
          </a:blip>
          <a:srcRect l="37058" r="6967" b="28371"/>
          <a:stretch/>
        </p:blipFill>
        <p:spPr>
          <a:xfrm rot="16200000">
            <a:off x="8629199" y="2524768"/>
            <a:ext cx="6858000" cy="1808464"/>
          </a:xfrm>
          <a:prstGeom prst="rect">
            <a:avLst/>
          </a:prstGeom>
        </p:spPr>
      </p:pic>
    </p:spTree>
    <p:extLst>
      <p:ext uri="{BB962C8B-B14F-4D97-AF65-F5344CB8AC3E}">
        <p14:creationId xmlns:p14="http://schemas.microsoft.com/office/powerpoint/2010/main" val="12698049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xmlns="" id="{E9DE2EB5-D5D7-449E-8BFA-1ACCF6A82A70}"/>
              </a:ext>
            </a:extLst>
          </p:cNvPr>
          <p:cNvPicPr>
            <a:picLocks noChangeAspect="1"/>
          </p:cNvPicPr>
          <p:nvPr/>
        </p:nvPicPr>
        <p:blipFill rotWithShape="1">
          <a:blip r:embed="rId2">
            <a:extLst>
              <a:ext uri="{28A0092B-C50C-407E-A947-70E740481C1C}">
                <a14:useLocalDpi xmlns:a14="http://schemas.microsoft.com/office/drawing/2010/main" val="0"/>
              </a:ext>
            </a:extLst>
          </a:blip>
          <a:srcRect l="37058" r="6967" b="28371"/>
          <a:stretch/>
        </p:blipFill>
        <p:spPr>
          <a:xfrm rot="16200000">
            <a:off x="8629199" y="2524768"/>
            <a:ext cx="6858000" cy="1808464"/>
          </a:xfrm>
          <a:prstGeom prst="rect">
            <a:avLst/>
          </a:prstGeom>
        </p:spPr>
      </p:pic>
      <p:pic>
        <p:nvPicPr>
          <p:cNvPr id="10" name="Resim 9">
            <a:extLst>
              <a:ext uri="{FF2B5EF4-FFF2-40B4-BE49-F238E27FC236}">
                <a16:creationId xmlns:a16="http://schemas.microsoft.com/office/drawing/2014/main" xmlns="" id="{9988CF69-FDA1-4619-AAD6-7A562DCD8C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204" y="609600"/>
            <a:ext cx="10942763" cy="5970104"/>
          </a:xfrm>
          <a:prstGeom prst="rect">
            <a:avLst/>
          </a:prstGeom>
        </p:spPr>
      </p:pic>
    </p:spTree>
    <p:extLst>
      <p:ext uri="{BB962C8B-B14F-4D97-AF65-F5344CB8AC3E}">
        <p14:creationId xmlns:p14="http://schemas.microsoft.com/office/powerpoint/2010/main" val="25811216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xmlns="" id="{D35112F4-480A-4D24-90E7-D9A4ADC4CBAB}"/>
              </a:ext>
            </a:extLst>
          </p:cNvPr>
          <p:cNvSpPr txBox="1"/>
          <p:nvPr/>
        </p:nvSpPr>
        <p:spPr>
          <a:xfrm>
            <a:off x="2380984" y="2767281"/>
            <a:ext cx="7430032" cy="1323439"/>
          </a:xfrm>
          <a:prstGeom prst="rect">
            <a:avLst/>
          </a:prstGeom>
          <a:noFill/>
        </p:spPr>
        <p:txBody>
          <a:bodyPr wrap="square" rtlCol="0">
            <a:spAutoFit/>
          </a:bodyPr>
          <a:lstStyle/>
          <a:p>
            <a:pPr algn="ctr"/>
            <a:r>
              <a:rPr lang="tr-TR" sz="4000" dirty="0">
                <a:latin typeface="Cambria" panose="02040503050406030204" pitchFamily="18" charset="0"/>
              </a:rPr>
              <a:t>04.10.2017 İtibarı İle</a:t>
            </a:r>
          </a:p>
          <a:p>
            <a:pPr algn="ctr"/>
            <a:r>
              <a:rPr lang="tr-TR" sz="4000" dirty="0">
                <a:latin typeface="Cambria" panose="02040503050406030204" pitchFamily="18" charset="0"/>
              </a:rPr>
              <a:t>İlginç Gelişim Süreci Tablosu</a:t>
            </a:r>
          </a:p>
        </p:txBody>
      </p:sp>
      <p:pic>
        <p:nvPicPr>
          <p:cNvPr id="5" name="Resim 4">
            <a:extLst>
              <a:ext uri="{FF2B5EF4-FFF2-40B4-BE49-F238E27FC236}">
                <a16:creationId xmlns:a16="http://schemas.microsoft.com/office/drawing/2014/main" xmlns="" id="{635A4F35-B075-4213-89C2-FECEC0B5450B}"/>
              </a:ext>
            </a:extLst>
          </p:cNvPr>
          <p:cNvPicPr>
            <a:picLocks noChangeAspect="1"/>
          </p:cNvPicPr>
          <p:nvPr/>
        </p:nvPicPr>
        <p:blipFill rotWithShape="1">
          <a:blip r:embed="rId2">
            <a:extLst>
              <a:ext uri="{28A0092B-C50C-407E-A947-70E740481C1C}">
                <a14:useLocalDpi xmlns:a14="http://schemas.microsoft.com/office/drawing/2010/main" val="0"/>
              </a:ext>
            </a:extLst>
          </a:blip>
          <a:srcRect l="65488"/>
          <a:stretch/>
        </p:blipFill>
        <p:spPr>
          <a:xfrm rot="5400000">
            <a:off x="-21890" y="21891"/>
            <a:ext cx="3807486" cy="3763706"/>
          </a:xfrm>
          <a:prstGeom prst="rect">
            <a:avLst/>
          </a:prstGeom>
          <a:scene3d>
            <a:camera prst="orthographicFront">
              <a:rot lat="0" lon="21299999" rev="0"/>
            </a:camera>
            <a:lightRig rig="threePt" dir="t"/>
          </a:scene3d>
        </p:spPr>
      </p:pic>
      <p:pic>
        <p:nvPicPr>
          <p:cNvPr id="6" name="Resim 5">
            <a:extLst>
              <a:ext uri="{FF2B5EF4-FFF2-40B4-BE49-F238E27FC236}">
                <a16:creationId xmlns:a16="http://schemas.microsoft.com/office/drawing/2014/main" xmlns="" id="{BC5B9411-4195-4365-A774-B9F27D4B697C}"/>
              </a:ext>
            </a:extLst>
          </p:cNvPr>
          <p:cNvPicPr>
            <a:picLocks noChangeAspect="1"/>
          </p:cNvPicPr>
          <p:nvPr/>
        </p:nvPicPr>
        <p:blipFill rotWithShape="1">
          <a:blip r:embed="rId2">
            <a:extLst>
              <a:ext uri="{28A0092B-C50C-407E-A947-70E740481C1C}">
                <a14:useLocalDpi xmlns:a14="http://schemas.microsoft.com/office/drawing/2010/main" val="0"/>
              </a:ext>
            </a:extLst>
          </a:blip>
          <a:srcRect r="59639"/>
          <a:stretch/>
        </p:blipFill>
        <p:spPr>
          <a:xfrm>
            <a:off x="8014632" y="3331820"/>
            <a:ext cx="4207848" cy="3556660"/>
          </a:xfrm>
          <a:prstGeom prst="rect">
            <a:avLst/>
          </a:prstGeom>
        </p:spPr>
      </p:pic>
    </p:spTree>
    <p:extLst>
      <p:ext uri="{BB962C8B-B14F-4D97-AF65-F5344CB8AC3E}">
        <p14:creationId xmlns:p14="http://schemas.microsoft.com/office/powerpoint/2010/main" val="339050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69E925DE-450C-4492-B1B3-2B258965D1F7}"/>
              </a:ext>
            </a:extLst>
          </p:cNvPr>
          <p:cNvSpPr>
            <a:spLocks noGrp="1"/>
          </p:cNvSpPr>
          <p:nvPr>
            <p:ph type="title"/>
          </p:nvPr>
        </p:nvSpPr>
        <p:spPr/>
        <p:txBody>
          <a:bodyPr/>
          <a:lstStyle/>
          <a:p>
            <a:endParaRPr lang="tr-TR"/>
          </a:p>
        </p:txBody>
      </p:sp>
      <p:pic>
        <p:nvPicPr>
          <p:cNvPr id="9" name="İçerik Yer Tutucusu 8">
            <a:extLst>
              <a:ext uri="{FF2B5EF4-FFF2-40B4-BE49-F238E27FC236}">
                <a16:creationId xmlns:a16="http://schemas.microsoft.com/office/drawing/2014/main" xmlns="" id="{57A17C1A-B148-403B-A8B7-E0F5387A9438}"/>
              </a:ext>
            </a:extLst>
          </p:cNvPr>
          <p:cNvPicPr>
            <a:picLocks noGrp="1" noChangeAspect="1"/>
          </p:cNvPicPr>
          <p:nvPr>
            <p:ph idx="1"/>
          </p:nvPr>
        </p:nvPicPr>
        <p:blipFill rotWithShape="1">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t="16038" b="-1"/>
          <a:stretch/>
        </p:blipFill>
        <p:spPr>
          <a:xfrm>
            <a:off x="0" y="0"/>
            <a:ext cx="12192000" cy="6858000"/>
          </a:xfrm>
        </p:spPr>
      </p:pic>
      <p:sp>
        <p:nvSpPr>
          <p:cNvPr id="10" name="Metin kutusu 9">
            <a:extLst>
              <a:ext uri="{FF2B5EF4-FFF2-40B4-BE49-F238E27FC236}">
                <a16:creationId xmlns:a16="http://schemas.microsoft.com/office/drawing/2014/main" xmlns="" id="{9620CC19-9A91-47BE-BBF0-208A93680911}"/>
              </a:ext>
            </a:extLst>
          </p:cNvPr>
          <p:cNvSpPr txBox="1"/>
          <p:nvPr/>
        </p:nvSpPr>
        <p:spPr>
          <a:xfrm>
            <a:off x="1016000" y="1936840"/>
            <a:ext cx="10160000" cy="769441"/>
          </a:xfrm>
          <a:prstGeom prst="rect">
            <a:avLst/>
          </a:prstGeom>
          <a:noFill/>
        </p:spPr>
        <p:txBody>
          <a:bodyPr wrap="square" rtlCol="0">
            <a:spAutoFit/>
          </a:bodyPr>
          <a:lstStyle/>
          <a:p>
            <a:pPr algn="ctr"/>
            <a:r>
              <a:rPr lang="tr-TR" sz="4400" b="1" spc="50" dirty="0">
                <a:ln w="9525" cmpd="sng">
                  <a:noFill/>
                  <a:prstDash val="solid"/>
                </a:ln>
                <a:solidFill>
                  <a:schemeClr val="bg1"/>
                </a:solidFill>
                <a:effectLst>
                  <a:glow rad="38100">
                    <a:schemeClr val="accent1">
                      <a:alpha val="40000"/>
                    </a:schemeClr>
                  </a:glow>
                  <a:outerShdw blurRad="50800" dist="38100" dir="5400000" algn="t" rotWithShape="0">
                    <a:prstClr val="black">
                      <a:alpha val="40000"/>
                    </a:prstClr>
                  </a:outerShdw>
                </a:effectLst>
                <a:latin typeface="Cambria" panose="02040503050406030204" pitchFamily="18" charset="0"/>
              </a:rPr>
              <a:t>Hizmette El Ele Birleşelim.</a:t>
            </a:r>
          </a:p>
        </p:txBody>
      </p:sp>
    </p:spTree>
    <p:extLst>
      <p:ext uri="{BB962C8B-B14F-4D97-AF65-F5344CB8AC3E}">
        <p14:creationId xmlns:p14="http://schemas.microsoft.com/office/powerpoint/2010/main" val="40673638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İçerik Yer Tutucusu 7">
            <a:extLst>
              <a:ext uri="{FF2B5EF4-FFF2-40B4-BE49-F238E27FC236}">
                <a16:creationId xmlns:a16="http://schemas.microsoft.com/office/drawing/2014/main" xmlns="" id="{3CCA3A37-EA1F-435A-84F1-D6C1F143EA13}"/>
              </a:ext>
            </a:extLst>
          </p:cNvPr>
          <p:cNvGraphicFramePr>
            <a:graphicFrameLocks noGrp="1"/>
          </p:cNvGraphicFramePr>
          <p:nvPr>
            <p:ph idx="1"/>
            <p:extLst>
              <p:ext uri="{D42A27DB-BD31-4B8C-83A1-F6EECF244321}">
                <p14:modId xmlns:p14="http://schemas.microsoft.com/office/powerpoint/2010/main" val="2495514190"/>
              </p:ext>
            </p:extLst>
          </p:nvPr>
        </p:nvGraphicFramePr>
        <p:xfrm>
          <a:off x="-8" y="92354"/>
          <a:ext cx="12192017" cy="6673293"/>
        </p:xfrm>
        <a:graphic>
          <a:graphicData uri="http://schemas.openxmlformats.org/drawingml/2006/table">
            <a:tbl>
              <a:tblPr firstRow="1" bandRow="1">
                <a:tableStyleId>{BDBED569-4797-4DF1-A0F4-6AAB3CD982D8}</a:tableStyleId>
              </a:tblPr>
              <a:tblGrid>
                <a:gridCol w="721698">
                  <a:extLst>
                    <a:ext uri="{9D8B030D-6E8A-4147-A177-3AD203B41FA5}">
                      <a16:colId xmlns:a16="http://schemas.microsoft.com/office/drawing/2014/main" xmlns="" val="3365859321"/>
                    </a:ext>
                  </a:extLst>
                </a:gridCol>
                <a:gridCol w="640574">
                  <a:extLst>
                    <a:ext uri="{9D8B030D-6E8A-4147-A177-3AD203B41FA5}">
                      <a16:colId xmlns:a16="http://schemas.microsoft.com/office/drawing/2014/main" xmlns="" val="4282023795"/>
                    </a:ext>
                  </a:extLst>
                </a:gridCol>
                <a:gridCol w="378670">
                  <a:extLst>
                    <a:ext uri="{9D8B030D-6E8A-4147-A177-3AD203B41FA5}">
                      <a16:colId xmlns:a16="http://schemas.microsoft.com/office/drawing/2014/main" xmlns="" val="3320170418"/>
                    </a:ext>
                  </a:extLst>
                </a:gridCol>
                <a:gridCol w="411317">
                  <a:extLst>
                    <a:ext uri="{9D8B030D-6E8A-4147-A177-3AD203B41FA5}">
                      <a16:colId xmlns:a16="http://schemas.microsoft.com/office/drawing/2014/main" xmlns="" val="3170798110"/>
                    </a:ext>
                  </a:extLst>
                </a:gridCol>
                <a:gridCol w="374697">
                  <a:extLst>
                    <a:ext uri="{9D8B030D-6E8A-4147-A177-3AD203B41FA5}">
                      <a16:colId xmlns:a16="http://schemas.microsoft.com/office/drawing/2014/main" xmlns="" val="2310346391"/>
                    </a:ext>
                  </a:extLst>
                </a:gridCol>
                <a:gridCol w="374697">
                  <a:extLst>
                    <a:ext uri="{9D8B030D-6E8A-4147-A177-3AD203B41FA5}">
                      <a16:colId xmlns:a16="http://schemas.microsoft.com/office/drawing/2014/main" xmlns="" val="240529300"/>
                    </a:ext>
                  </a:extLst>
                </a:gridCol>
                <a:gridCol w="374697">
                  <a:extLst>
                    <a:ext uri="{9D8B030D-6E8A-4147-A177-3AD203B41FA5}">
                      <a16:colId xmlns:a16="http://schemas.microsoft.com/office/drawing/2014/main" xmlns="" val="4052919431"/>
                    </a:ext>
                  </a:extLst>
                </a:gridCol>
                <a:gridCol w="374697">
                  <a:extLst>
                    <a:ext uri="{9D8B030D-6E8A-4147-A177-3AD203B41FA5}">
                      <a16:colId xmlns:a16="http://schemas.microsoft.com/office/drawing/2014/main" xmlns="" val="1741513748"/>
                    </a:ext>
                  </a:extLst>
                </a:gridCol>
                <a:gridCol w="374697">
                  <a:extLst>
                    <a:ext uri="{9D8B030D-6E8A-4147-A177-3AD203B41FA5}">
                      <a16:colId xmlns:a16="http://schemas.microsoft.com/office/drawing/2014/main" xmlns="" val="352165929"/>
                    </a:ext>
                  </a:extLst>
                </a:gridCol>
                <a:gridCol w="374697">
                  <a:extLst>
                    <a:ext uri="{9D8B030D-6E8A-4147-A177-3AD203B41FA5}">
                      <a16:colId xmlns:a16="http://schemas.microsoft.com/office/drawing/2014/main" xmlns="" val="1640328478"/>
                    </a:ext>
                  </a:extLst>
                </a:gridCol>
                <a:gridCol w="374697">
                  <a:extLst>
                    <a:ext uri="{9D8B030D-6E8A-4147-A177-3AD203B41FA5}">
                      <a16:colId xmlns:a16="http://schemas.microsoft.com/office/drawing/2014/main" xmlns="" val="4259308246"/>
                    </a:ext>
                  </a:extLst>
                </a:gridCol>
                <a:gridCol w="374697">
                  <a:extLst>
                    <a:ext uri="{9D8B030D-6E8A-4147-A177-3AD203B41FA5}">
                      <a16:colId xmlns:a16="http://schemas.microsoft.com/office/drawing/2014/main" xmlns="" val="625424645"/>
                    </a:ext>
                  </a:extLst>
                </a:gridCol>
                <a:gridCol w="374697">
                  <a:extLst>
                    <a:ext uri="{9D8B030D-6E8A-4147-A177-3AD203B41FA5}">
                      <a16:colId xmlns:a16="http://schemas.microsoft.com/office/drawing/2014/main" xmlns="" val="1590804569"/>
                    </a:ext>
                  </a:extLst>
                </a:gridCol>
                <a:gridCol w="374697">
                  <a:extLst>
                    <a:ext uri="{9D8B030D-6E8A-4147-A177-3AD203B41FA5}">
                      <a16:colId xmlns:a16="http://schemas.microsoft.com/office/drawing/2014/main" xmlns="" val="1398172571"/>
                    </a:ext>
                  </a:extLst>
                </a:gridCol>
                <a:gridCol w="374697">
                  <a:extLst>
                    <a:ext uri="{9D8B030D-6E8A-4147-A177-3AD203B41FA5}">
                      <a16:colId xmlns:a16="http://schemas.microsoft.com/office/drawing/2014/main" xmlns="" val="812539091"/>
                    </a:ext>
                  </a:extLst>
                </a:gridCol>
                <a:gridCol w="374697">
                  <a:extLst>
                    <a:ext uri="{9D8B030D-6E8A-4147-A177-3AD203B41FA5}">
                      <a16:colId xmlns:a16="http://schemas.microsoft.com/office/drawing/2014/main" xmlns="" val="2278386842"/>
                    </a:ext>
                  </a:extLst>
                </a:gridCol>
                <a:gridCol w="374697">
                  <a:extLst>
                    <a:ext uri="{9D8B030D-6E8A-4147-A177-3AD203B41FA5}">
                      <a16:colId xmlns:a16="http://schemas.microsoft.com/office/drawing/2014/main" xmlns="" val="608663984"/>
                    </a:ext>
                  </a:extLst>
                </a:gridCol>
                <a:gridCol w="374697">
                  <a:extLst>
                    <a:ext uri="{9D8B030D-6E8A-4147-A177-3AD203B41FA5}">
                      <a16:colId xmlns:a16="http://schemas.microsoft.com/office/drawing/2014/main" xmlns="" val="1779854439"/>
                    </a:ext>
                  </a:extLst>
                </a:gridCol>
                <a:gridCol w="374697">
                  <a:extLst>
                    <a:ext uri="{9D8B030D-6E8A-4147-A177-3AD203B41FA5}">
                      <a16:colId xmlns:a16="http://schemas.microsoft.com/office/drawing/2014/main" xmlns="" val="2784335849"/>
                    </a:ext>
                  </a:extLst>
                </a:gridCol>
                <a:gridCol w="374697">
                  <a:extLst>
                    <a:ext uri="{9D8B030D-6E8A-4147-A177-3AD203B41FA5}">
                      <a16:colId xmlns:a16="http://schemas.microsoft.com/office/drawing/2014/main" xmlns="" val="1141600377"/>
                    </a:ext>
                  </a:extLst>
                </a:gridCol>
                <a:gridCol w="374697">
                  <a:extLst>
                    <a:ext uri="{9D8B030D-6E8A-4147-A177-3AD203B41FA5}">
                      <a16:colId xmlns:a16="http://schemas.microsoft.com/office/drawing/2014/main" xmlns="" val="1488033816"/>
                    </a:ext>
                  </a:extLst>
                </a:gridCol>
                <a:gridCol w="374697">
                  <a:extLst>
                    <a:ext uri="{9D8B030D-6E8A-4147-A177-3AD203B41FA5}">
                      <a16:colId xmlns:a16="http://schemas.microsoft.com/office/drawing/2014/main" xmlns="" val="1131838519"/>
                    </a:ext>
                  </a:extLst>
                </a:gridCol>
                <a:gridCol w="374697">
                  <a:extLst>
                    <a:ext uri="{9D8B030D-6E8A-4147-A177-3AD203B41FA5}">
                      <a16:colId xmlns:a16="http://schemas.microsoft.com/office/drawing/2014/main" xmlns="" val="3348986213"/>
                    </a:ext>
                  </a:extLst>
                </a:gridCol>
                <a:gridCol w="374697">
                  <a:extLst>
                    <a:ext uri="{9D8B030D-6E8A-4147-A177-3AD203B41FA5}">
                      <a16:colId xmlns:a16="http://schemas.microsoft.com/office/drawing/2014/main" xmlns="" val="941574302"/>
                    </a:ext>
                  </a:extLst>
                </a:gridCol>
                <a:gridCol w="374697">
                  <a:extLst>
                    <a:ext uri="{9D8B030D-6E8A-4147-A177-3AD203B41FA5}">
                      <a16:colId xmlns:a16="http://schemas.microsoft.com/office/drawing/2014/main" xmlns="" val="2664416811"/>
                    </a:ext>
                  </a:extLst>
                </a:gridCol>
                <a:gridCol w="374697">
                  <a:extLst>
                    <a:ext uri="{9D8B030D-6E8A-4147-A177-3AD203B41FA5}">
                      <a16:colId xmlns:a16="http://schemas.microsoft.com/office/drawing/2014/main" xmlns="" val="4244558963"/>
                    </a:ext>
                  </a:extLst>
                </a:gridCol>
                <a:gridCol w="374697">
                  <a:extLst>
                    <a:ext uri="{9D8B030D-6E8A-4147-A177-3AD203B41FA5}">
                      <a16:colId xmlns:a16="http://schemas.microsoft.com/office/drawing/2014/main" xmlns="" val="1416623465"/>
                    </a:ext>
                  </a:extLst>
                </a:gridCol>
                <a:gridCol w="548763">
                  <a:extLst>
                    <a:ext uri="{9D8B030D-6E8A-4147-A177-3AD203B41FA5}">
                      <a16:colId xmlns:a16="http://schemas.microsoft.com/office/drawing/2014/main" xmlns="" val="1281198650"/>
                    </a:ext>
                  </a:extLst>
                </a:gridCol>
                <a:gridCol w="337927">
                  <a:extLst>
                    <a:ext uri="{9D8B030D-6E8A-4147-A177-3AD203B41FA5}">
                      <a16:colId xmlns:a16="http://schemas.microsoft.com/office/drawing/2014/main" xmlns="" val="2458406516"/>
                    </a:ext>
                  </a:extLst>
                </a:gridCol>
                <a:gridCol w="535037">
                  <a:extLst>
                    <a:ext uri="{9D8B030D-6E8A-4147-A177-3AD203B41FA5}">
                      <a16:colId xmlns:a16="http://schemas.microsoft.com/office/drawing/2014/main" xmlns="" val="1570074047"/>
                    </a:ext>
                  </a:extLst>
                </a:gridCol>
              </a:tblGrid>
              <a:tr h="329373">
                <a:tc>
                  <a:txBody>
                    <a:bodyPr/>
                    <a:lstStyle/>
                    <a:p>
                      <a:pPr algn="ctr">
                        <a:lnSpc>
                          <a:spcPct val="107000"/>
                        </a:lnSpc>
                        <a:spcAft>
                          <a:spcPts val="0"/>
                        </a:spcAft>
                      </a:pPr>
                      <a:r>
                        <a:rPr lang="tr-TR" sz="800" dirty="0" err="1">
                          <a:solidFill>
                            <a:schemeClr val="bg1"/>
                          </a:solidFill>
                          <a:effectLst/>
                          <a:latin typeface="Cambria" panose="02040503050406030204" pitchFamily="18" charset="0"/>
                        </a:rPr>
                        <a:t>Orjin</a:t>
                      </a:r>
                      <a:endParaRPr lang="tr-TR" sz="80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solidFill>
                      <a:srgbClr val="20A5DF"/>
                    </a:solidFill>
                  </a:tcPr>
                </a:tc>
                <a:tc>
                  <a:txBody>
                    <a:bodyPr/>
                    <a:lstStyle/>
                    <a:p>
                      <a:pPr algn="ctr">
                        <a:lnSpc>
                          <a:spcPct val="107000"/>
                        </a:lnSpc>
                        <a:spcAft>
                          <a:spcPts val="0"/>
                        </a:spcAft>
                      </a:pPr>
                      <a:r>
                        <a:rPr lang="tr-TR" sz="800" dirty="0">
                          <a:solidFill>
                            <a:schemeClr val="bg1"/>
                          </a:solidFill>
                          <a:effectLst/>
                          <a:latin typeface="Cambria" panose="02040503050406030204" pitchFamily="18" charset="0"/>
                        </a:rPr>
                        <a:t>Bilinmeyen</a:t>
                      </a:r>
                      <a:endParaRPr lang="tr-TR" sz="80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solidFill>
                      <a:srgbClr val="20A5DF"/>
                    </a:solidFill>
                  </a:tcPr>
                </a:tc>
                <a:tc>
                  <a:txBody>
                    <a:bodyPr/>
                    <a:lstStyle/>
                    <a:p>
                      <a:pPr algn="ctr">
                        <a:lnSpc>
                          <a:spcPct val="107000"/>
                        </a:lnSpc>
                        <a:spcAft>
                          <a:spcPts val="0"/>
                        </a:spcAft>
                      </a:pPr>
                      <a:r>
                        <a:rPr lang="tr-TR" sz="800" dirty="0">
                          <a:solidFill>
                            <a:schemeClr val="bg1"/>
                          </a:solidFill>
                          <a:effectLst/>
                          <a:latin typeface="Cambria" panose="02040503050406030204" pitchFamily="18" charset="0"/>
                        </a:rPr>
                        <a:t>1991</a:t>
                      </a:r>
                      <a:endParaRPr lang="tr-TR" sz="80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solidFill>
                      <a:srgbClr val="20A5DF"/>
                    </a:solidFill>
                  </a:tcPr>
                </a:tc>
                <a:tc>
                  <a:txBody>
                    <a:bodyPr/>
                    <a:lstStyle/>
                    <a:p>
                      <a:pPr algn="ctr">
                        <a:lnSpc>
                          <a:spcPct val="107000"/>
                        </a:lnSpc>
                        <a:spcAft>
                          <a:spcPts val="0"/>
                        </a:spcAft>
                      </a:pPr>
                      <a:r>
                        <a:rPr lang="tr-TR" sz="800" dirty="0">
                          <a:solidFill>
                            <a:schemeClr val="bg1"/>
                          </a:solidFill>
                          <a:effectLst/>
                          <a:latin typeface="Cambria" panose="02040503050406030204" pitchFamily="18" charset="0"/>
                        </a:rPr>
                        <a:t>1992</a:t>
                      </a:r>
                      <a:endParaRPr lang="tr-TR" sz="80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solidFill>
                      <a:srgbClr val="20A5DF"/>
                    </a:solidFill>
                  </a:tcPr>
                </a:tc>
                <a:tc>
                  <a:txBody>
                    <a:bodyPr/>
                    <a:lstStyle/>
                    <a:p>
                      <a:pPr algn="ctr">
                        <a:lnSpc>
                          <a:spcPct val="107000"/>
                        </a:lnSpc>
                        <a:spcAft>
                          <a:spcPts val="0"/>
                        </a:spcAft>
                      </a:pPr>
                      <a:r>
                        <a:rPr lang="tr-TR" sz="800" dirty="0">
                          <a:solidFill>
                            <a:schemeClr val="bg1"/>
                          </a:solidFill>
                          <a:effectLst/>
                          <a:latin typeface="Cambria" panose="02040503050406030204" pitchFamily="18" charset="0"/>
                        </a:rPr>
                        <a:t>1993</a:t>
                      </a:r>
                      <a:endParaRPr lang="tr-TR" sz="80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solidFill>
                      <a:srgbClr val="20A5DF"/>
                    </a:solidFill>
                  </a:tcPr>
                </a:tc>
                <a:tc>
                  <a:txBody>
                    <a:bodyPr/>
                    <a:lstStyle/>
                    <a:p>
                      <a:pPr algn="ctr">
                        <a:lnSpc>
                          <a:spcPct val="107000"/>
                        </a:lnSpc>
                        <a:spcAft>
                          <a:spcPts val="0"/>
                        </a:spcAft>
                      </a:pPr>
                      <a:r>
                        <a:rPr lang="tr-TR" sz="800" dirty="0">
                          <a:solidFill>
                            <a:schemeClr val="bg1"/>
                          </a:solidFill>
                          <a:effectLst/>
                          <a:latin typeface="Cambria" panose="02040503050406030204" pitchFamily="18" charset="0"/>
                        </a:rPr>
                        <a:t>1994</a:t>
                      </a:r>
                      <a:endParaRPr lang="tr-TR" sz="80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solidFill>
                      <a:srgbClr val="20A5DF"/>
                    </a:solidFill>
                  </a:tcPr>
                </a:tc>
                <a:tc>
                  <a:txBody>
                    <a:bodyPr/>
                    <a:lstStyle/>
                    <a:p>
                      <a:pPr algn="ctr">
                        <a:lnSpc>
                          <a:spcPct val="107000"/>
                        </a:lnSpc>
                        <a:spcAft>
                          <a:spcPts val="0"/>
                        </a:spcAft>
                      </a:pPr>
                      <a:r>
                        <a:rPr lang="tr-TR" sz="800" dirty="0">
                          <a:solidFill>
                            <a:schemeClr val="bg1"/>
                          </a:solidFill>
                          <a:effectLst/>
                          <a:latin typeface="Cambria" panose="02040503050406030204" pitchFamily="18" charset="0"/>
                        </a:rPr>
                        <a:t>1995</a:t>
                      </a:r>
                      <a:endParaRPr lang="tr-TR" sz="80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solidFill>
                      <a:srgbClr val="20A5DF"/>
                    </a:solidFill>
                  </a:tcPr>
                </a:tc>
                <a:tc>
                  <a:txBody>
                    <a:bodyPr/>
                    <a:lstStyle/>
                    <a:p>
                      <a:pPr algn="ctr">
                        <a:lnSpc>
                          <a:spcPct val="107000"/>
                        </a:lnSpc>
                        <a:spcAft>
                          <a:spcPts val="0"/>
                        </a:spcAft>
                      </a:pPr>
                      <a:r>
                        <a:rPr lang="tr-TR" sz="800" dirty="0">
                          <a:solidFill>
                            <a:schemeClr val="bg1"/>
                          </a:solidFill>
                          <a:effectLst/>
                          <a:latin typeface="Cambria" panose="02040503050406030204" pitchFamily="18" charset="0"/>
                        </a:rPr>
                        <a:t>1996</a:t>
                      </a:r>
                      <a:endParaRPr lang="tr-TR" sz="80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solidFill>
                      <a:srgbClr val="20A5DF"/>
                    </a:solidFill>
                  </a:tcPr>
                </a:tc>
                <a:tc>
                  <a:txBody>
                    <a:bodyPr/>
                    <a:lstStyle/>
                    <a:p>
                      <a:pPr algn="ctr">
                        <a:lnSpc>
                          <a:spcPct val="107000"/>
                        </a:lnSpc>
                        <a:spcAft>
                          <a:spcPts val="0"/>
                        </a:spcAft>
                      </a:pPr>
                      <a:r>
                        <a:rPr lang="tr-TR" sz="800" dirty="0">
                          <a:solidFill>
                            <a:schemeClr val="bg1"/>
                          </a:solidFill>
                          <a:effectLst/>
                          <a:latin typeface="Cambria" panose="02040503050406030204" pitchFamily="18" charset="0"/>
                        </a:rPr>
                        <a:t>1997</a:t>
                      </a:r>
                      <a:endParaRPr lang="tr-TR" sz="80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solidFill>
                      <a:srgbClr val="20A5DF"/>
                    </a:solidFill>
                  </a:tcPr>
                </a:tc>
                <a:tc>
                  <a:txBody>
                    <a:bodyPr/>
                    <a:lstStyle/>
                    <a:p>
                      <a:pPr algn="ctr">
                        <a:lnSpc>
                          <a:spcPct val="107000"/>
                        </a:lnSpc>
                        <a:spcAft>
                          <a:spcPts val="0"/>
                        </a:spcAft>
                      </a:pPr>
                      <a:r>
                        <a:rPr lang="tr-TR" sz="800">
                          <a:solidFill>
                            <a:schemeClr val="bg1"/>
                          </a:solidFill>
                          <a:effectLst/>
                          <a:latin typeface="Cambria" panose="02040503050406030204" pitchFamily="18" charset="0"/>
                        </a:rPr>
                        <a:t>1998</a:t>
                      </a:r>
                      <a:endParaRPr lang="tr-TR" sz="80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solidFill>
                      <a:srgbClr val="20A5DF"/>
                    </a:solidFill>
                  </a:tcPr>
                </a:tc>
                <a:tc>
                  <a:txBody>
                    <a:bodyPr/>
                    <a:lstStyle/>
                    <a:p>
                      <a:pPr algn="ctr">
                        <a:lnSpc>
                          <a:spcPct val="107000"/>
                        </a:lnSpc>
                        <a:spcAft>
                          <a:spcPts val="0"/>
                        </a:spcAft>
                      </a:pPr>
                      <a:r>
                        <a:rPr lang="tr-TR" sz="800" dirty="0">
                          <a:solidFill>
                            <a:schemeClr val="bg1"/>
                          </a:solidFill>
                          <a:effectLst/>
                          <a:latin typeface="Cambria" panose="02040503050406030204" pitchFamily="18" charset="0"/>
                        </a:rPr>
                        <a:t>1999</a:t>
                      </a:r>
                      <a:endParaRPr lang="tr-TR" sz="80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solidFill>
                      <a:srgbClr val="20A5DF"/>
                    </a:solidFill>
                  </a:tcPr>
                </a:tc>
                <a:tc>
                  <a:txBody>
                    <a:bodyPr/>
                    <a:lstStyle/>
                    <a:p>
                      <a:pPr algn="ctr">
                        <a:lnSpc>
                          <a:spcPct val="107000"/>
                        </a:lnSpc>
                        <a:spcAft>
                          <a:spcPts val="0"/>
                        </a:spcAft>
                      </a:pPr>
                      <a:r>
                        <a:rPr lang="tr-TR" sz="800" dirty="0">
                          <a:solidFill>
                            <a:schemeClr val="bg1"/>
                          </a:solidFill>
                          <a:effectLst/>
                          <a:latin typeface="Cambria" panose="02040503050406030204" pitchFamily="18" charset="0"/>
                        </a:rPr>
                        <a:t>2000</a:t>
                      </a:r>
                      <a:endParaRPr lang="tr-TR" sz="80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solidFill>
                      <a:srgbClr val="20A5DF"/>
                    </a:solidFill>
                  </a:tcPr>
                </a:tc>
                <a:tc>
                  <a:txBody>
                    <a:bodyPr/>
                    <a:lstStyle/>
                    <a:p>
                      <a:pPr algn="ctr">
                        <a:lnSpc>
                          <a:spcPct val="107000"/>
                        </a:lnSpc>
                        <a:spcAft>
                          <a:spcPts val="0"/>
                        </a:spcAft>
                      </a:pPr>
                      <a:r>
                        <a:rPr lang="tr-TR" sz="800" dirty="0">
                          <a:solidFill>
                            <a:schemeClr val="bg1"/>
                          </a:solidFill>
                          <a:effectLst/>
                          <a:latin typeface="Cambria" panose="02040503050406030204" pitchFamily="18" charset="0"/>
                        </a:rPr>
                        <a:t>2001</a:t>
                      </a:r>
                      <a:endParaRPr lang="tr-TR" sz="80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solidFill>
                      <a:srgbClr val="20A5DF"/>
                    </a:solidFill>
                  </a:tcPr>
                </a:tc>
                <a:tc>
                  <a:txBody>
                    <a:bodyPr/>
                    <a:lstStyle/>
                    <a:p>
                      <a:pPr algn="ctr">
                        <a:lnSpc>
                          <a:spcPct val="107000"/>
                        </a:lnSpc>
                        <a:spcAft>
                          <a:spcPts val="0"/>
                        </a:spcAft>
                      </a:pPr>
                      <a:r>
                        <a:rPr lang="tr-TR" sz="800" dirty="0">
                          <a:solidFill>
                            <a:schemeClr val="bg1"/>
                          </a:solidFill>
                          <a:effectLst/>
                          <a:latin typeface="Cambria" panose="02040503050406030204" pitchFamily="18" charset="0"/>
                        </a:rPr>
                        <a:t>2002</a:t>
                      </a:r>
                      <a:endParaRPr lang="tr-TR" sz="80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solidFill>
                      <a:srgbClr val="20A5DF"/>
                    </a:solidFill>
                  </a:tcPr>
                </a:tc>
                <a:tc>
                  <a:txBody>
                    <a:bodyPr/>
                    <a:lstStyle/>
                    <a:p>
                      <a:pPr algn="ctr">
                        <a:lnSpc>
                          <a:spcPct val="107000"/>
                        </a:lnSpc>
                        <a:spcAft>
                          <a:spcPts val="0"/>
                        </a:spcAft>
                      </a:pPr>
                      <a:r>
                        <a:rPr lang="tr-TR" sz="800" dirty="0">
                          <a:solidFill>
                            <a:schemeClr val="bg1"/>
                          </a:solidFill>
                          <a:effectLst/>
                          <a:latin typeface="Cambria" panose="02040503050406030204" pitchFamily="18" charset="0"/>
                        </a:rPr>
                        <a:t>2003</a:t>
                      </a:r>
                      <a:endParaRPr lang="tr-TR" sz="80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solidFill>
                      <a:srgbClr val="20A5DF"/>
                    </a:solidFill>
                  </a:tcPr>
                </a:tc>
                <a:tc>
                  <a:txBody>
                    <a:bodyPr/>
                    <a:lstStyle/>
                    <a:p>
                      <a:pPr algn="ctr">
                        <a:lnSpc>
                          <a:spcPct val="107000"/>
                        </a:lnSpc>
                        <a:spcAft>
                          <a:spcPts val="0"/>
                        </a:spcAft>
                      </a:pPr>
                      <a:r>
                        <a:rPr lang="tr-TR" sz="800" dirty="0">
                          <a:solidFill>
                            <a:schemeClr val="bg1"/>
                          </a:solidFill>
                          <a:effectLst/>
                          <a:latin typeface="Cambria" panose="02040503050406030204" pitchFamily="18" charset="0"/>
                        </a:rPr>
                        <a:t>2004</a:t>
                      </a:r>
                      <a:endParaRPr lang="tr-TR" sz="80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solidFill>
                      <a:srgbClr val="20A5DF"/>
                    </a:solidFill>
                  </a:tcPr>
                </a:tc>
                <a:tc>
                  <a:txBody>
                    <a:bodyPr/>
                    <a:lstStyle/>
                    <a:p>
                      <a:pPr algn="ctr">
                        <a:lnSpc>
                          <a:spcPct val="107000"/>
                        </a:lnSpc>
                        <a:spcAft>
                          <a:spcPts val="0"/>
                        </a:spcAft>
                      </a:pPr>
                      <a:r>
                        <a:rPr lang="tr-TR" sz="800" dirty="0">
                          <a:solidFill>
                            <a:schemeClr val="bg1"/>
                          </a:solidFill>
                          <a:effectLst/>
                          <a:latin typeface="Cambria" panose="02040503050406030204" pitchFamily="18" charset="0"/>
                        </a:rPr>
                        <a:t>2005</a:t>
                      </a:r>
                      <a:endParaRPr lang="tr-TR" sz="80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solidFill>
                      <a:srgbClr val="20A5DF"/>
                    </a:solidFill>
                  </a:tcPr>
                </a:tc>
                <a:tc>
                  <a:txBody>
                    <a:bodyPr/>
                    <a:lstStyle/>
                    <a:p>
                      <a:pPr algn="ctr">
                        <a:lnSpc>
                          <a:spcPct val="107000"/>
                        </a:lnSpc>
                        <a:spcAft>
                          <a:spcPts val="0"/>
                        </a:spcAft>
                      </a:pPr>
                      <a:r>
                        <a:rPr lang="tr-TR" sz="800" dirty="0">
                          <a:solidFill>
                            <a:schemeClr val="bg1"/>
                          </a:solidFill>
                          <a:effectLst/>
                          <a:latin typeface="Cambria" panose="02040503050406030204" pitchFamily="18" charset="0"/>
                        </a:rPr>
                        <a:t>2006</a:t>
                      </a:r>
                      <a:endParaRPr lang="tr-TR" sz="80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solidFill>
                      <a:srgbClr val="20A5DF"/>
                    </a:solidFill>
                  </a:tcPr>
                </a:tc>
                <a:tc>
                  <a:txBody>
                    <a:bodyPr/>
                    <a:lstStyle/>
                    <a:p>
                      <a:pPr algn="ctr">
                        <a:lnSpc>
                          <a:spcPct val="107000"/>
                        </a:lnSpc>
                        <a:spcAft>
                          <a:spcPts val="0"/>
                        </a:spcAft>
                      </a:pPr>
                      <a:r>
                        <a:rPr lang="tr-TR" sz="800" dirty="0">
                          <a:solidFill>
                            <a:schemeClr val="bg1"/>
                          </a:solidFill>
                          <a:effectLst/>
                          <a:latin typeface="Cambria" panose="02040503050406030204" pitchFamily="18" charset="0"/>
                        </a:rPr>
                        <a:t>2007</a:t>
                      </a:r>
                      <a:endParaRPr lang="tr-TR" sz="80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solidFill>
                      <a:srgbClr val="20A5DF"/>
                    </a:solidFill>
                  </a:tcPr>
                </a:tc>
                <a:tc>
                  <a:txBody>
                    <a:bodyPr/>
                    <a:lstStyle/>
                    <a:p>
                      <a:pPr algn="ctr">
                        <a:lnSpc>
                          <a:spcPct val="107000"/>
                        </a:lnSpc>
                        <a:spcAft>
                          <a:spcPts val="0"/>
                        </a:spcAft>
                      </a:pPr>
                      <a:r>
                        <a:rPr lang="tr-TR" sz="800" dirty="0">
                          <a:solidFill>
                            <a:schemeClr val="bg1"/>
                          </a:solidFill>
                          <a:effectLst/>
                          <a:latin typeface="Cambria" panose="02040503050406030204" pitchFamily="18" charset="0"/>
                        </a:rPr>
                        <a:t>2008</a:t>
                      </a:r>
                      <a:endParaRPr lang="tr-TR" sz="80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solidFill>
                      <a:srgbClr val="20A5DF"/>
                    </a:solidFill>
                  </a:tcPr>
                </a:tc>
                <a:tc>
                  <a:txBody>
                    <a:bodyPr/>
                    <a:lstStyle/>
                    <a:p>
                      <a:pPr algn="ctr">
                        <a:lnSpc>
                          <a:spcPct val="107000"/>
                        </a:lnSpc>
                        <a:spcAft>
                          <a:spcPts val="0"/>
                        </a:spcAft>
                      </a:pPr>
                      <a:r>
                        <a:rPr lang="tr-TR" sz="800" dirty="0">
                          <a:solidFill>
                            <a:schemeClr val="bg1"/>
                          </a:solidFill>
                          <a:effectLst/>
                          <a:latin typeface="Cambria" panose="02040503050406030204" pitchFamily="18" charset="0"/>
                        </a:rPr>
                        <a:t>2009</a:t>
                      </a:r>
                      <a:endParaRPr lang="tr-TR" sz="80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solidFill>
                      <a:srgbClr val="20A5DF"/>
                    </a:solidFill>
                  </a:tcPr>
                </a:tc>
                <a:tc>
                  <a:txBody>
                    <a:bodyPr/>
                    <a:lstStyle/>
                    <a:p>
                      <a:pPr algn="ctr">
                        <a:lnSpc>
                          <a:spcPct val="107000"/>
                        </a:lnSpc>
                        <a:spcAft>
                          <a:spcPts val="0"/>
                        </a:spcAft>
                      </a:pPr>
                      <a:r>
                        <a:rPr lang="tr-TR" sz="800" dirty="0">
                          <a:solidFill>
                            <a:schemeClr val="bg1"/>
                          </a:solidFill>
                          <a:effectLst/>
                          <a:latin typeface="Cambria" panose="02040503050406030204" pitchFamily="18" charset="0"/>
                        </a:rPr>
                        <a:t>2010</a:t>
                      </a:r>
                      <a:endParaRPr lang="tr-TR" sz="80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solidFill>
                      <a:srgbClr val="20A5DF"/>
                    </a:solidFill>
                  </a:tcPr>
                </a:tc>
                <a:tc>
                  <a:txBody>
                    <a:bodyPr/>
                    <a:lstStyle/>
                    <a:p>
                      <a:pPr algn="ctr">
                        <a:lnSpc>
                          <a:spcPct val="107000"/>
                        </a:lnSpc>
                        <a:spcAft>
                          <a:spcPts val="0"/>
                        </a:spcAft>
                      </a:pPr>
                      <a:r>
                        <a:rPr lang="tr-TR" sz="800" dirty="0">
                          <a:solidFill>
                            <a:schemeClr val="bg1"/>
                          </a:solidFill>
                          <a:effectLst/>
                          <a:latin typeface="Cambria" panose="02040503050406030204" pitchFamily="18" charset="0"/>
                        </a:rPr>
                        <a:t>2011</a:t>
                      </a:r>
                      <a:endParaRPr lang="tr-TR" sz="80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solidFill>
                      <a:srgbClr val="20A5DF"/>
                    </a:solidFill>
                  </a:tcPr>
                </a:tc>
                <a:tc>
                  <a:txBody>
                    <a:bodyPr/>
                    <a:lstStyle/>
                    <a:p>
                      <a:pPr algn="ctr">
                        <a:lnSpc>
                          <a:spcPct val="107000"/>
                        </a:lnSpc>
                        <a:spcAft>
                          <a:spcPts val="0"/>
                        </a:spcAft>
                      </a:pPr>
                      <a:r>
                        <a:rPr lang="tr-TR" sz="800" dirty="0">
                          <a:solidFill>
                            <a:schemeClr val="bg1"/>
                          </a:solidFill>
                          <a:effectLst/>
                          <a:latin typeface="Cambria" panose="02040503050406030204" pitchFamily="18" charset="0"/>
                        </a:rPr>
                        <a:t>2012</a:t>
                      </a:r>
                      <a:endParaRPr lang="tr-TR" sz="80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solidFill>
                      <a:srgbClr val="20A5DF"/>
                    </a:solidFill>
                  </a:tcPr>
                </a:tc>
                <a:tc>
                  <a:txBody>
                    <a:bodyPr/>
                    <a:lstStyle/>
                    <a:p>
                      <a:pPr algn="ctr">
                        <a:lnSpc>
                          <a:spcPct val="107000"/>
                        </a:lnSpc>
                        <a:spcAft>
                          <a:spcPts val="0"/>
                        </a:spcAft>
                      </a:pPr>
                      <a:r>
                        <a:rPr lang="tr-TR" sz="800">
                          <a:solidFill>
                            <a:schemeClr val="bg1"/>
                          </a:solidFill>
                          <a:effectLst/>
                          <a:latin typeface="Cambria" panose="02040503050406030204" pitchFamily="18" charset="0"/>
                        </a:rPr>
                        <a:t>2013</a:t>
                      </a:r>
                      <a:endParaRPr lang="tr-TR" sz="80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solidFill>
                      <a:srgbClr val="20A5DF"/>
                    </a:solidFill>
                  </a:tcPr>
                </a:tc>
                <a:tc>
                  <a:txBody>
                    <a:bodyPr/>
                    <a:lstStyle/>
                    <a:p>
                      <a:pPr algn="ctr">
                        <a:lnSpc>
                          <a:spcPct val="107000"/>
                        </a:lnSpc>
                        <a:spcAft>
                          <a:spcPts val="0"/>
                        </a:spcAft>
                      </a:pPr>
                      <a:r>
                        <a:rPr lang="tr-TR" sz="800">
                          <a:solidFill>
                            <a:schemeClr val="bg1"/>
                          </a:solidFill>
                          <a:effectLst/>
                          <a:latin typeface="Cambria" panose="02040503050406030204" pitchFamily="18" charset="0"/>
                        </a:rPr>
                        <a:t>2014</a:t>
                      </a:r>
                      <a:endParaRPr lang="tr-TR" sz="80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solidFill>
                      <a:srgbClr val="20A5DF"/>
                    </a:solidFill>
                  </a:tcPr>
                </a:tc>
                <a:tc>
                  <a:txBody>
                    <a:bodyPr/>
                    <a:lstStyle/>
                    <a:p>
                      <a:pPr algn="ctr">
                        <a:lnSpc>
                          <a:spcPct val="107000"/>
                        </a:lnSpc>
                        <a:spcAft>
                          <a:spcPts val="0"/>
                        </a:spcAft>
                      </a:pPr>
                      <a:r>
                        <a:rPr lang="tr-TR" sz="800" dirty="0">
                          <a:solidFill>
                            <a:schemeClr val="bg1"/>
                          </a:solidFill>
                          <a:effectLst/>
                          <a:latin typeface="Cambria" panose="02040503050406030204" pitchFamily="18" charset="0"/>
                        </a:rPr>
                        <a:t>2015</a:t>
                      </a:r>
                      <a:endParaRPr lang="tr-TR" sz="80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solidFill>
                      <a:srgbClr val="20A5DF"/>
                    </a:solidFill>
                  </a:tcPr>
                </a:tc>
                <a:tc>
                  <a:txBody>
                    <a:bodyPr/>
                    <a:lstStyle/>
                    <a:p>
                      <a:pPr algn="ctr">
                        <a:lnSpc>
                          <a:spcPct val="107000"/>
                        </a:lnSpc>
                        <a:spcAft>
                          <a:spcPts val="0"/>
                        </a:spcAft>
                      </a:pPr>
                      <a:r>
                        <a:rPr lang="tr-TR" sz="800" dirty="0">
                          <a:solidFill>
                            <a:schemeClr val="bg1"/>
                          </a:solidFill>
                          <a:effectLst/>
                          <a:latin typeface="Cambria" panose="02040503050406030204" pitchFamily="18" charset="0"/>
                        </a:rPr>
                        <a:t>2016</a:t>
                      </a:r>
                      <a:endParaRPr lang="tr-TR" sz="80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solidFill>
                      <a:srgbClr val="20A5DF"/>
                    </a:solidFill>
                  </a:tcPr>
                </a:tc>
                <a:tc>
                  <a:txBody>
                    <a:bodyPr/>
                    <a:lstStyle/>
                    <a:p>
                      <a:pPr algn="ctr">
                        <a:lnSpc>
                          <a:spcPct val="107000"/>
                        </a:lnSpc>
                        <a:spcAft>
                          <a:spcPts val="0"/>
                        </a:spcAft>
                      </a:pPr>
                      <a:r>
                        <a:rPr lang="tr-TR" sz="800" dirty="0">
                          <a:solidFill>
                            <a:schemeClr val="bg1"/>
                          </a:solidFill>
                          <a:effectLst/>
                          <a:latin typeface="Cambria" panose="02040503050406030204" pitchFamily="18" charset="0"/>
                        </a:rPr>
                        <a:t>2017</a:t>
                      </a:r>
                      <a:endParaRPr lang="tr-TR" sz="80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solidFill>
                      <a:srgbClr val="20A5DF"/>
                    </a:solidFill>
                  </a:tcPr>
                </a:tc>
                <a:tc>
                  <a:txBody>
                    <a:bodyPr/>
                    <a:lstStyle/>
                    <a:p>
                      <a:pPr algn="ctr">
                        <a:lnSpc>
                          <a:spcPct val="107000"/>
                        </a:lnSpc>
                        <a:spcAft>
                          <a:spcPts val="0"/>
                        </a:spcAft>
                      </a:pPr>
                      <a:r>
                        <a:rPr lang="tr-TR" sz="800" dirty="0">
                          <a:solidFill>
                            <a:schemeClr val="bg1"/>
                          </a:solidFill>
                          <a:effectLst/>
                          <a:latin typeface="Cambria" panose="02040503050406030204" pitchFamily="18" charset="0"/>
                        </a:rPr>
                        <a:t>TOPLAM</a:t>
                      </a:r>
                      <a:endParaRPr lang="tr-TR" sz="80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solidFill>
                      <a:srgbClr val="20A5DF"/>
                    </a:solidFill>
                  </a:tcPr>
                </a:tc>
                <a:extLst>
                  <a:ext uri="{0D108BD9-81ED-4DB2-BD59-A6C34878D82A}">
                    <a16:rowId xmlns:a16="http://schemas.microsoft.com/office/drawing/2014/main" xmlns="" val="2650425147"/>
                  </a:ext>
                </a:extLst>
              </a:tr>
              <a:tr h="329373">
                <a:tc>
                  <a:txBody>
                    <a:bodyPr/>
                    <a:lstStyle/>
                    <a:p>
                      <a:pPr algn="ctr">
                        <a:lnSpc>
                          <a:spcPct val="107000"/>
                        </a:lnSpc>
                        <a:spcAft>
                          <a:spcPts val="0"/>
                        </a:spcAft>
                      </a:pPr>
                      <a:r>
                        <a:rPr lang="tr-TR" sz="800" dirty="0">
                          <a:effectLst/>
                          <a:latin typeface="Cambria" panose="02040503050406030204" pitchFamily="18" charset="0"/>
                        </a:rPr>
                        <a:t>Banka Müfettişi</a:t>
                      </a:r>
                      <a:endParaRPr lang="tr-TR" sz="800" dirty="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dirty="0">
                          <a:effectLst/>
                          <a:latin typeface="Cambria" panose="02040503050406030204" pitchFamily="18" charset="0"/>
                        </a:rPr>
                        <a:t>0</a:t>
                      </a:r>
                      <a:endParaRPr lang="tr-TR" sz="800" dirty="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dirty="0">
                          <a:effectLst/>
                          <a:latin typeface="Cambria" panose="02040503050406030204" pitchFamily="18" charset="0"/>
                        </a:rPr>
                        <a:t>0</a:t>
                      </a:r>
                      <a:endParaRPr lang="tr-TR" sz="800" dirty="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1</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1</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dirty="0">
                          <a:effectLst/>
                          <a:latin typeface="Cambria" panose="02040503050406030204" pitchFamily="18" charset="0"/>
                        </a:rPr>
                        <a:t>0</a:t>
                      </a:r>
                      <a:endParaRPr lang="tr-TR" sz="800" dirty="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2</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extLst>
                  <a:ext uri="{0D108BD9-81ED-4DB2-BD59-A6C34878D82A}">
                    <a16:rowId xmlns:a16="http://schemas.microsoft.com/office/drawing/2014/main" xmlns="" val="1499447494"/>
                  </a:ext>
                </a:extLst>
              </a:tr>
              <a:tr h="423589">
                <a:tc>
                  <a:txBody>
                    <a:bodyPr/>
                    <a:lstStyle/>
                    <a:p>
                      <a:pPr algn="ctr">
                        <a:lnSpc>
                          <a:spcPct val="107000"/>
                        </a:lnSpc>
                        <a:spcAft>
                          <a:spcPts val="0"/>
                        </a:spcAft>
                      </a:pPr>
                      <a:r>
                        <a:rPr lang="tr-TR" sz="800" dirty="0">
                          <a:effectLst/>
                          <a:latin typeface="Cambria" panose="02040503050406030204" pitchFamily="18" charset="0"/>
                        </a:rPr>
                        <a:t>Bankalar Yeminli Murakıbı</a:t>
                      </a:r>
                      <a:endParaRPr lang="tr-TR" sz="800" dirty="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11</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5</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3</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4</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10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6</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2</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3</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1</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1</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1</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6</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2</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7</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6</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6</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7</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2</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1</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2</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dirty="0">
                          <a:effectLst/>
                          <a:latin typeface="Cambria" panose="02040503050406030204" pitchFamily="18" charset="0"/>
                        </a:rPr>
                        <a:t>2</a:t>
                      </a:r>
                      <a:endParaRPr lang="tr-TR" sz="800" dirty="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1</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2</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4</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dirty="0">
                          <a:effectLst/>
                          <a:latin typeface="Cambria" panose="02040503050406030204" pitchFamily="18" charset="0"/>
                        </a:rPr>
                        <a:t>0</a:t>
                      </a:r>
                      <a:endParaRPr lang="tr-TR" sz="800" dirty="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95</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extLst>
                  <a:ext uri="{0D108BD9-81ED-4DB2-BD59-A6C34878D82A}">
                    <a16:rowId xmlns:a16="http://schemas.microsoft.com/office/drawing/2014/main" xmlns="" val="2792261239"/>
                  </a:ext>
                </a:extLst>
              </a:tr>
              <a:tr h="648000">
                <a:tc>
                  <a:txBody>
                    <a:bodyPr/>
                    <a:lstStyle/>
                    <a:p>
                      <a:pPr algn="ctr">
                        <a:lnSpc>
                          <a:spcPct val="107000"/>
                        </a:lnSpc>
                        <a:spcAft>
                          <a:spcPts val="0"/>
                        </a:spcAft>
                      </a:pPr>
                      <a:r>
                        <a:rPr lang="tr-TR" sz="800" dirty="0">
                          <a:effectLst/>
                          <a:latin typeface="Cambria" panose="02040503050406030204" pitchFamily="18" charset="0"/>
                        </a:rPr>
                        <a:t>Başbakanlık Yük. Denetleme Kurulu</a:t>
                      </a:r>
                      <a:endParaRPr lang="tr-TR" sz="800" dirty="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dirty="0">
                          <a:effectLst/>
                          <a:latin typeface="Cambria" panose="02040503050406030204" pitchFamily="18" charset="0"/>
                        </a:rPr>
                        <a:t>0</a:t>
                      </a:r>
                      <a:endParaRPr lang="tr-TR" sz="800" dirty="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1</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dirty="0">
                          <a:effectLst/>
                          <a:latin typeface="Cambria" panose="02040503050406030204" pitchFamily="18" charset="0"/>
                        </a:rPr>
                        <a:t>1</a:t>
                      </a:r>
                      <a:endParaRPr lang="tr-TR" sz="800" dirty="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dirty="0">
                          <a:effectLst/>
                          <a:latin typeface="Cambria" panose="02040503050406030204" pitchFamily="18" charset="0"/>
                        </a:rPr>
                        <a:t>0</a:t>
                      </a:r>
                      <a:endParaRPr lang="tr-TR" sz="800" dirty="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dirty="0">
                          <a:effectLst/>
                          <a:latin typeface="Cambria" panose="02040503050406030204" pitchFamily="18" charset="0"/>
                        </a:rPr>
                        <a:t>0</a:t>
                      </a:r>
                      <a:endParaRPr lang="tr-TR" sz="800" dirty="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1</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dirty="0">
                          <a:effectLst/>
                          <a:latin typeface="Cambria" panose="02040503050406030204" pitchFamily="18" charset="0"/>
                        </a:rPr>
                        <a:t>1</a:t>
                      </a:r>
                      <a:endParaRPr lang="tr-TR" sz="800" dirty="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dirty="0">
                          <a:effectLst/>
                          <a:latin typeface="Cambria" panose="02040503050406030204" pitchFamily="18" charset="0"/>
                        </a:rPr>
                        <a:t>0</a:t>
                      </a:r>
                      <a:endParaRPr lang="tr-TR" sz="800" dirty="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dirty="0">
                          <a:effectLst/>
                          <a:latin typeface="Cambria" panose="02040503050406030204" pitchFamily="18" charset="0"/>
                        </a:rPr>
                        <a:t>1</a:t>
                      </a:r>
                      <a:endParaRPr lang="tr-TR" sz="800" dirty="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dirty="0">
                          <a:effectLst/>
                          <a:latin typeface="Cambria" panose="02040503050406030204" pitchFamily="18" charset="0"/>
                        </a:rPr>
                        <a:t>0</a:t>
                      </a:r>
                      <a:endParaRPr lang="tr-TR" sz="800" dirty="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dirty="0">
                          <a:effectLst/>
                          <a:latin typeface="Cambria" panose="02040503050406030204" pitchFamily="18" charset="0"/>
                        </a:rPr>
                        <a:t>0</a:t>
                      </a:r>
                      <a:endParaRPr lang="tr-TR" sz="800" dirty="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dirty="0">
                          <a:effectLst/>
                          <a:latin typeface="Cambria" panose="02040503050406030204" pitchFamily="18" charset="0"/>
                        </a:rPr>
                        <a:t>1</a:t>
                      </a:r>
                      <a:endParaRPr lang="tr-TR" sz="800" dirty="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dirty="0">
                          <a:effectLst/>
                          <a:latin typeface="Cambria" panose="02040503050406030204" pitchFamily="18" charset="0"/>
                        </a:rPr>
                        <a:t>0</a:t>
                      </a:r>
                      <a:endParaRPr lang="tr-TR" sz="800" dirty="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dirty="0">
                          <a:effectLst/>
                          <a:latin typeface="Cambria" panose="02040503050406030204" pitchFamily="18" charset="0"/>
                        </a:rPr>
                        <a:t>0</a:t>
                      </a:r>
                      <a:endParaRPr lang="tr-TR" sz="800" dirty="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dirty="0">
                          <a:effectLst/>
                          <a:latin typeface="Cambria" panose="02040503050406030204" pitchFamily="18" charset="0"/>
                        </a:rPr>
                        <a:t>0</a:t>
                      </a:r>
                      <a:endParaRPr lang="tr-TR" sz="800" dirty="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dirty="0">
                          <a:effectLst/>
                          <a:latin typeface="Cambria" panose="02040503050406030204" pitchFamily="18" charset="0"/>
                        </a:rPr>
                        <a:t>6</a:t>
                      </a:r>
                      <a:endParaRPr lang="tr-TR" sz="800" dirty="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extLst>
                  <a:ext uri="{0D108BD9-81ED-4DB2-BD59-A6C34878D82A}">
                    <a16:rowId xmlns:a16="http://schemas.microsoft.com/office/drawing/2014/main" xmlns="" val="4231849056"/>
                  </a:ext>
                </a:extLst>
              </a:tr>
              <a:tr h="329373">
                <a:tc>
                  <a:txBody>
                    <a:bodyPr/>
                    <a:lstStyle/>
                    <a:p>
                      <a:pPr algn="ctr">
                        <a:lnSpc>
                          <a:spcPct val="107000"/>
                        </a:lnSpc>
                        <a:spcAft>
                          <a:spcPts val="0"/>
                        </a:spcAft>
                      </a:pPr>
                      <a:r>
                        <a:rPr lang="tr-TR" sz="800">
                          <a:effectLst/>
                          <a:latin typeface="Cambria" panose="02040503050406030204" pitchFamily="18" charset="0"/>
                        </a:rPr>
                        <a:t>Bilanço</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2</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148</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70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7</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14</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15</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5</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1</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10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13</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25</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5</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1</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1</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2</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1</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2</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1</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dirty="0">
                          <a:effectLst/>
                          <a:latin typeface="Cambria" panose="02040503050406030204" pitchFamily="18" charset="0"/>
                        </a:rPr>
                        <a:t>2</a:t>
                      </a:r>
                      <a:endParaRPr lang="tr-TR" sz="800" dirty="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325</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extLst>
                  <a:ext uri="{0D108BD9-81ED-4DB2-BD59-A6C34878D82A}">
                    <a16:rowId xmlns:a16="http://schemas.microsoft.com/office/drawing/2014/main" xmlns="" val="1948870632"/>
                  </a:ext>
                </a:extLst>
              </a:tr>
              <a:tr h="329373">
                <a:tc>
                  <a:txBody>
                    <a:bodyPr/>
                    <a:lstStyle/>
                    <a:p>
                      <a:pPr algn="ctr">
                        <a:lnSpc>
                          <a:spcPct val="107000"/>
                        </a:lnSpc>
                        <a:spcAft>
                          <a:spcPts val="0"/>
                        </a:spcAft>
                      </a:pPr>
                      <a:r>
                        <a:rPr lang="tr-TR" sz="800">
                          <a:effectLst/>
                          <a:latin typeface="Cambria" panose="02040503050406030204" pitchFamily="18" charset="0"/>
                        </a:rPr>
                        <a:t>Gelirler Kontrolörü</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5</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182</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73</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15</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38</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28</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dirty="0">
                          <a:effectLst/>
                          <a:latin typeface="Cambria" panose="02040503050406030204" pitchFamily="18" charset="0"/>
                        </a:rPr>
                        <a:t>41</a:t>
                      </a:r>
                      <a:endParaRPr lang="tr-TR" sz="800" dirty="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24</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26</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4</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6</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11</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4</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13</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22</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14</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15</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7</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37</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3</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4</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26</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33</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23</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18</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10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1</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dirty="0">
                          <a:effectLst/>
                          <a:latin typeface="Cambria" panose="02040503050406030204" pitchFamily="18" charset="0"/>
                        </a:rPr>
                        <a:t>0</a:t>
                      </a:r>
                      <a:endParaRPr lang="tr-TR" sz="800" dirty="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683</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extLst>
                  <a:ext uri="{0D108BD9-81ED-4DB2-BD59-A6C34878D82A}">
                    <a16:rowId xmlns:a16="http://schemas.microsoft.com/office/drawing/2014/main" xmlns="" val="4036884075"/>
                  </a:ext>
                </a:extLst>
              </a:tr>
              <a:tr h="423589">
                <a:tc>
                  <a:txBody>
                    <a:bodyPr/>
                    <a:lstStyle/>
                    <a:p>
                      <a:pPr algn="ctr">
                        <a:lnSpc>
                          <a:spcPct val="107000"/>
                        </a:lnSpc>
                        <a:spcAft>
                          <a:spcPts val="0"/>
                        </a:spcAft>
                      </a:pPr>
                      <a:r>
                        <a:rPr lang="tr-TR" sz="800" dirty="0">
                          <a:effectLst/>
                          <a:latin typeface="Cambria" panose="02040503050406030204" pitchFamily="18" charset="0"/>
                        </a:rPr>
                        <a:t>Gümrük Müfettiş </a:t>
                      </a:r>
                      <a:r>
                        <a:rPr lang="tr-TR" sz="800" dirty="0" err="1">
                          <a:effectLst/>
                          <a:latin typeface="Cambria" panose="02040503050406030204" pitchFamily="18" charset="0"/>
                        </a:rPr>
                        <a:t>Kontr</a:t>
                      </a:r>
                      <a:r>
                        <a:rPr lang="tr-TR" sz="800" dirty="0">
                          <a:effectLst/>
                          <a:latin typeface="Cambria" panose="02040503050406030204" pitchFamily="18" charset="0"/>
                        </a:rPr>
                        <a:t>.</a:t>
                      </a:r>
                      <a:endParaRPr lang="tr-TR" sz="800" dirty="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3</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1</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9</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11</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6</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6</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3</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2</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2</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dirty="0">
                          <a:effectLst/>
                          <a:latin typeface="Cambria" panose="02040503050406030204" pitchFamily="18" charset="0"/>
                        </a:rPr>
                        <a:t>0</a:t>
                      </a:r>
                      <a:endParaRPr lang="tr-TR" sz="800" dirty="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43</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extLst>
                  <a:ext uri="{0D108BD9-81ED-4DB2-BD59-A6C34878D82A}">
                    <a16:rowId xmlns:a16="http://schemas.microsoft.com/office/drawing/2014/main" xmlns="" val="2875641401"/>
                  </a:ext>
                </a:extLst>
              </a:tr>
              <a:tr h="329373">
                <a:tc>
                  <a:txBody>
                    <a:bodyPr/>
                    <a:lstStyle/>
                    <a:p>
                      <a:pPr algn="ctr">
                        <a:lnSpc>
                          <a:spcPct val="107000"/>
                        </a:lnSpc>
                        <a:spcAft>
                          <a:spcPts val="0"/>
                        </a:spcAft>
                      </a:pPr>
                      <a:r>
                        <a:rPr lang="tr-TR" sz="800" dirty="0">
                          <a:effectLst/>
                          <a:latin typeface="Cambria" panose="02040503050406030204" pitchFamily="18" charset="0"/>
                        </a:rPr>
                        <a:t>Hesap Uzmanı</a:t>
                      </a:r>
                      <a:endParaRPr lang="tr-TR" sz="800" dirty="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10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219</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85</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44</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33</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36</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24</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25</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7</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3</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11</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6</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36</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25</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11</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8</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13</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24</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27</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11</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7</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35</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37</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18</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17</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21</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5</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dirty="0">
                          <a:effectLst/>
                          <a:latin typeface="Cambria" panose="02040503050406030204" pitchFamily="18" charset="0"/>
                        </a:rPr>
                        <a:t>6</a:t>
                      </a:r>
                      <a:endParaRPr lang="tr-TR" sz="800" dirty="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804</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extLst>
                  <a:ext uri="{0D108BD9-81ED-4DB2-BD59-A6C34878D82A}">
                    <a16:rowId xmlns:a16="http://schemas.microsoft.com/office/drawing/2014/main" xmlns="" val="3178721019"/>
                  </a:ext>
                </a:extLst>
              </a:tr>
              <a:tr h="329373">
                <a:tc>
                  <a:txBody>
                    <a:bodyPr/>
                    <a:lstStyle/>
                    <a:p>
                      <a:pPr algn="ctr">
                        <a:lnSpc>
                          <a:spcPct val="107000"/>
                        </a:lnSpc>
                        <a:spcAft>
                          <a:spcPts val="0"/>
                        </a:spcAft>
                      </a:pPr>
                      <a:r>
                        <a:rPr lang="tr-TR" sz="800">
                          <a:effectLst/>
                          <a:latin typeface="Cambria" panose="02040503050406030204" pitchFamily="18" charset="0"/>
                        </a:rPr>
                        <a:t>Maliye Müfettişi</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3</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36</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22</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2</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12</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23</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12</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10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9</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2</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5</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2</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3</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2</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4</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1</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4</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30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2</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16</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17</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4</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5</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2</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dirty="0">
                          <a:effectLst/>
                          <a:latin typeface="Cambria" panose="02040503050406030204" pitchFamily="18" charset="0"/>
                        </a:rPr>
                        <a:t>3</a:t>
                      </a:r>
                      <a:endParaRPr lang="tr-TR" sz="800" dirty="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231</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extLst>
                  <a:ext uri="{0D108BD9-81ED-4DB2-BD59-A6C34878D82A}">
                    <a16:rowId xmlns:a16="http://schemas.microsoft.com/office/drawing/2014/main" xmlns="" val="2099459370"/>
                  </a:ext>
                </a:extLst>
              </a:tr>
              <a:tr h="329373">
                <a:tc>
                  <a:txBody>
                    <a:bodyPr/>
                    <a:lstStyle/>
                    <a:p>
                      <a:pPr algn="ctr">
                        <a:lnSpc>
                          <a:spcPct val="107000"/>
                        </a:lnSpc>
                        <a:spcAft>
                          <a:spcPts val="0"/>
                        </a:spcAft>
                      </a:pPr>
                      <a:r>
                        <a:rPr lang="tr-TR" sz="800">
                          <a:effectLst/>
                          <a:latin typeface="Cambria" panose="02040503050406030204" pitchFamily="18" charset="0"/>
                        </a:rPr>
                        <a:t>Öğretim Görevlisi</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1</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1</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dirty="0">
                          <a:effectLst/>
                          <a:latin typeface="Cambria" panose="02040503050406030204" pitchFamily="18" charset="0"/>
                        </a:rPr>
                        <a:t>1</a:t>
                      </a:r>
                      <a:endParaRPr lang="tr-TR" sz="800" dirty="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3</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extLst>
                  <a:ext uri="{0D108BD9-81ED-4DB2-BD59-A6C34878D82A}">
                    <a16:rowId xmlns:a16="http://schemas.microsoft.com/office/drawing/2014/main" xmlns="" val="1814809989"/>
                  </a:ext>
                </a:extLst>
              </a:tr>
              <a:tr h="329373">
                <a:tc>
                  <a:txBody>
                    <a:bodyPr/>
                    <a:lstStyle/>
                    <a:p>
                      <a:pPr algn="ctr">
                        <a:lnSpc>
                          <a:spcPct val="107000"/>
                        </a:lnSpc>
                        <a:spcAft>
                          <a:spcPts val="0"/>
                        </a:spcAft>
                      </a:pPr>
                      <a:r>
                        <a:rPr lang="tr-TR" sz="800">
                          <a:effectLst/>
                          <a:latin typeface="Cambria" panose="02040503050406030204" pitchFamily="18" charset="0"/>
                        </a:rPr>
                        <a:t>Profesör</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6</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63</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22</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11</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13</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19</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15</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16</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21</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21</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7</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10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6</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10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8</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17</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16</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11</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21</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11</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4</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7</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6</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8</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4</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dirty="0">
                          <a:effectLst/>
                          <a:latin typeface="Cambria" panose="02040503050406030204" pitchFamily="18" charset="0"/>
                        </a:rPr>
                        <a:t>1</a:t>
                      </a:r>
                      <a:endParaRPr lang="tr-TR" sz="800" dirty="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354</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extLst>
                  <a:ext uri="{0D108BD9-81ED-4DB2-BD59-A6C34878D82A}">
                    <a16:rowId xmlns:a16="http://schemas.microsoft.com/office/drawing/2014/main" xmlns="" val="1763348932"/>
                  </a:ext>
                </a:extLst>
              </a:tr>
              <a:tr h="329373">
                <a:tc>
                  <a:txBody>
                    <a:bodyPr/>
                    <a:lstStyle/>
                    <a:p>
                      <a:pPr algn="ctr">
                        <a:lnSpc>
                          <a:spcPct val="107000"/>
                        </a:lnSpc>
                        <a:spcAft>
                          <a:spcPts val="0"/>
                        </a:spcAft>
                      </a:pPr>
                      <a:r>
                        <a:rPr lang="tr-TR" sz="800">
                          <a:effectLst/>
                          <a:latin typeface="Cambria" panose="02040503050406030204" pitchFamily="18" charset="0"/>
                        </a:rPr>
                        <a:t>Sayıştay</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3</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15</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59</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11</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5</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5</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4</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6</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26</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8</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2</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27</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18</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8</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1</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5</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4</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1</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19</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2</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1</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5</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22</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52</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6</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3</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dirty="0">
                          <a:effectLst/>
                          <a:latin typeface="Cambria" panose="02040503050406030204" pitchFamily="18" charset="0"/>
                        </a:rPr>
                        <a:t>1</a:t>
                      </a:r>
                      <a:endParaRPr lang="tr-TR" sz="800" dirty="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319</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extLst>
                  <a:ext uri="{0D108BD9-81ED-4DB2-BD59-A6C34878D82A}">
                    <a16:rowId xmlns:a16="http://schemas.microsoft.com/office/drawing/2014/main" xmlns="" val="2916924991"/>
                  </a:ext>
                </a:extLst>
              </a:tr>
              <a:tr h="329373">
                <a:tc>
                  <a:txBody>
                    <a:bodyPr/>
                    <a:lstStyle/>
                    <a:p>
                      <a:pPr algn="ctr">
                        <a:lnSpc>
                          <a:spcPct val="107000"/>
                        </a:lnSpc>
                        <a:spcAft>
                          <a:spcPts val="0"/>
                        </a:spcAft>
                      </a:pPr>
                      <a:r>
                        <a:rPr lang="tr-TR" sz="800" dirty="0">
                          <a:effectLst/>
                          <a:latin typeface="Cambria" panose="02040503050406030204" pitchFamily="18" charset="0"/>
                        </a:rPr>
                        <a:t>SMMM</a:t>
                      </a:r>
                    </a:p>
                    <a:p>
                      <a:pPr algn="ctr">
                        <a:lnSpc>
                          <a:spcPct val="107000"/>
                        </a:lnSpc>
                        <a:spcAft>
                          <a:spcPts val="0"/>
                        </a:spcAft>
                      </a:pPr>
                      <a:r>
                        <a:rPr lang="tr-TR" sz="800" dirty="0">
                          <a:effectLst/>
                          <a:latin typeface="Cambria" panose="02040503050406030204" pitchFamily="18" charset="0"/>
                        </a:rPr>
                        <a:t>(Sınav)</a:t>
                      </a:r>
                      <a:endParaRPr lang="tr-TR" sz="800" dirty="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1</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1</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3</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16</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40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38</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25</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36</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87</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78</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76</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25</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28</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31</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30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17</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44</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27</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39</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20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15</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10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6</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22</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31</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118</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85</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dirty="0">
                          <a:effectLst/>
                          <a:latin typeface="Cambria" panose="02040503050406030204" pitchFamily="18" charset="0"/>
                        </a:rPr>
                        <a:t>54</a:t>
                      </a:r>
                      <a:endParaRPr lang="tr-TR" sz="800" dirty="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1003</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extLst>
                  <a:ext uri="{0D108BD9-81ED-4DB2-BD59-A6C34878D82A}">
                    <a16:rowId xmlns:a16="http://schemas.microsoft.com/office/drawing/2014/main" xmlns="" val="1074897675"/>
                  </a:ext>
                </a:extLst>
              </a:tr>
              <a:tr h="329373">
                <a:tc>
                  <a:txBody>
                    <a:bodyPr/>
                    <a:lstStyle/>
                    <a:p>
                      <a:pPr algn="ctr">
                        <a:lnSpc>
                          <a:spcPct val="107000"/>
                        </a:lnSpc>
                        <a:spcAft>
                          <a:spcPts val="0"/>
                        </a:spcAft>
                      </a:pPr>
                      <a:r>
                        <a:rPr lang="tr-TR" sz="800" dirty="0">
                          <a:effectLst/>
                          <a:latin typeface="Cambria" panose="02040503050406030204" pitchFamily="18" charset="0"/>
                        </a:rPr>
                        <a:t>Vergi Dairesi müdürü</a:t>
                      </a:r>
                      <a:endParaRPr lang="tr-TR" sz="800" dirty="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1</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2</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1</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1</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4</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2</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2</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1</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1</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3</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1</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2</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1</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1</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3</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1</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dirty="0">
                          <a:effectLst/>
                          <a:latin typeface="Cambria" panose="02040503050406030204" pitchFamily="18" charset="0"/>
                        </a:rPr>
                        <a:t>0</a:t>
                      </a:r>
                      <a:endParaRPr lang="tr-TR" sz="800" dirty="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27</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extLst>
                  <a:ext uri="{0D108BD9-81ED-4DB2-BD59-A6C34878D82A}">
                    <a16:rowId xmlns:a16="http://schemas.microsoft.com/office/drawing/2014/main" xmlns="" val="1372863691"/>
                  </a:ext>
                </a:extLst>
              </a:tr>
              <a:tr h="329373">
                <a:tc>
                  <a:txBody>
                    <a:bodyPr/>
                    <a:lstStyle/>
                    <a:p>
                      <a:pPr algn="ctr">
                        <a:lnSpc>
                          <a:spcPct val="107000"/>
                        </a:lnSpc>
                        <a:spcAft>
                          <a:spcPts val="0"/>
                        </a:spcAft>
                      </a:pPr>
                      <a:r>
                        <a:rPr lang="tr-TR" sz="800" dirty="0">
                          <a:effectLst/>
                          <a:latin typeface="Cambria" panose="02040503050406030204" pitchFamily="18" charset="0"/>
                        </a:rPr>
                        <a:t>Vergi Denetmeni</a:t>
                      </a:r>
                      <a:endParaRPr lang="tr-TR" sz="800" dirty="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5</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5</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5</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5</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14</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8</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26</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28</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18</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12</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15</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5</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6</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18</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17</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7</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1</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101</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73</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132</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243</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36</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12</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9</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801</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extLst>
                  <a:ext uri="{0D108BD9-81ED-4DB2-BD59-A6C34878D82A}">
                    <a16:rowId xmlns:a16="http://schemas.microsoft.com/office/drawing/2014/main" xmlns="" val="2149088352"/>
                  </a:ext>
                </a:extLst>
              </a:tr>
              <a:tr h="329373">
                <a:tc>
                  <a:txBody>
                    <a:bodyPr/>
                    <a:lstStyle/>
                    <a:p>
                      <a:pPr algn="ctr">
                        <a:lnSpc>
                          <a:spcPct val="107000"/>
                        </a:lnSpc>
                        <a:spcAft>
                          <a:spcPts val="0"/>
                        </a:spcAft>
                      </a:pPr>
                      <a:r>
                        <a:rPr lang="tr-TR" sz="800" dirty="0">
                          <a:effectLst/>
                          <a:latin typeface="Cambria" panose="02040503050406030204" pitchFamily="18" charset="0"/>
                        </a:rPr>
                        <a:t>Vergi Hakimi</a:t>
                      </a:r>
                      <a:endParaRPr lang="tr-TR" sz="800" dirty="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2</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1</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dirty="0">
                          <a:effectLst/>
                          <a:latin typeface="Cambria" panose="02040503050406030204" pitchFamily="18" charset="0"/>
                        </a:rPr>
                        <a:t>0</a:t>
                      </a:r>
                      <a:endParaRPr lang="tr-TR" sz="800" dirty="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3</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extLst>
                  <a:ext uri="{0D108BD9-81ED-4DB2-BD59-A6C34878D82A}">
                    <a16:rowId xmlns:a16="http://schemas.microsoft.com/office/drawing/2014/main" xmlns="" val="2725855753"/>
                  </a:ext>
                </a:extLst>
              </a:tr>
              <a:tr h="566893">
                <a:tc>
                  <a:txBody>
                    <a:bodyPr/>
                    <a:lstStyle/>
                    <a:p>
                      <a:pPr algn="ctr">
                        <a:lnSpc>
                          <a:spcPct val="107000"/>
                        </a:lnSpc>
                        <a:spcAft>
                          <a:spcPts val="0"/>
                        </a:spcAft>
                      </a:pPr>
                      <a:r>
                        <a:rPr lang="tr-TR" sz="800" dirty="0">
                          <a:effectLst/>
                          <a:latin typeface="Cambria" panose="02040503050406030204" pitchFamily="18" charset="0"/>
                        </a:rPr>
                        <a:t>Yüksek Denetleme Kurulu Denetçi</a:t>
                      </a:r>
                      <a:endParaRPr lang="tr-TR" sz="800" dirty="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1</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3</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3</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8</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6</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6</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8</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3</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1</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1</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1</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2</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5</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1</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0</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dirty="0">
                          <a:effectLst/>
                          <a:latin typeface="Cambria" panose="02040503050406030204" pitchFamily="18" charset="0"/>
                        </a:rPr>
                        <a:t>0</a:t>
                      </a:r>
                      <a:endParaRPr lang="tr-TR" sz="800" dirty="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tc>
                  <a:txBody>
                    <a:bodyPr/>
                    <a:lstStyle/>
                    <a:p>
                      <a:pPr algn="ctr">
                        <a:lnSpc>
                          <a:spcPct val="107000"/>
                        </a:lnSpc>
                        <a:spcAft>
                          <a:spcPts val="0"/>
                        </a:spcAft>
                      </a:pPr>
                      <a:r>
                        <a:rPr lang="tr-TR" sz="800">
                          <a:effectLst/>
                          <a:latin typeface="Cambria" panose="02040503050406030204" pitchFamily="18" charset="0"/>
                        </a:rPr>
                        <a:t>49</a:t>
                      </a:r>
                      <a:endParaRPr lang="tr-TR" sz="800">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tc>
                <a:extLst>
                  <a:ext uri="{0D108BD9-81ED-4DB2-BD59-A6C34878D82A}">
                    <a16:rowId xmlns:a16="http://schemas.microsoft.com/office/drawing/2014/main" xmlns="" val="1645824878"/>
                  </a:ext>
                </a:extLst>
              </a:tr>
              <a:tr h="329373">
                <a:tc>
                  <a:txBody>
                    <a:bodyPr/>
                    <a:lstStyle/>
                    <a:p>
                      <a:pPr algn="ctr">
                        <a:lnSpc>
                          <a:spcPct val="107000"/>
                        </a:lnSpc>
                        <a:spcAft>
                          <a:spcPts val="0"/>
                        </a:spcAft>
                      </a:pPr>
                      <a:r>
                        <a:rPr lang="tr-TR" sz="800" dirty="0">
                          <a:solidFill>
                            <a:schemeClr val="bg1"/>
                          </a:solidFill>
                          <a:effectLst/>
                          <a:latin typeface="Cambria" panose="02040503050406030204" pitchFamily="18" charset="0"/>
                        </a:rPr>
                        <a:t>TOPLAM</a:t>
                      </a:r>
                      <a:endParaRPr lang="tr-TR" sz="80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solidFill>
                      <a:srgbClr val="20A5DF"/>
                    </a:solidFill>
                  </a:tcPr>
                </a:tc>
                <a:tc>
                  <a:txBody>
                    <a:bodyPr/>
                    <a:lstStyle/>
                    <a:p>
                      <a:pPr algn="ctr">
                        <a:lnSpc>
                          <a:spcPct val="107000"/>
                        </a:lnSpc>
                        <a:spcAft>
                          <a:spcPts val="0"/>
                        </a:spcAft>
                      </a:pPr>
                      <a:r>
                        <a:rPr lang="tr-TR" sz="800" dirty="0">
                          <a:solidFill>
                            <a:schemeClr val="bg1"/>
                          </a:solidFill>
                          <a:effectLst/>
                          <a:latin typeface="Cambria" panose="02040503050406030204" pitchFamily="18" charset="0"/>
                        </a:rPr>
                        <a:t>34</a:t>
                      </a:r>
                      <a:endParaRPr lang="tr-TR" sz="80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solidFill>
                      <a:srgbClr val="20A5DF"/>
                    </a:solidFill>
                  </a:tcPr>
                </a:tc>
                <a:tc>
                  <a:txBody>
                    <a:bodyPr/>
                    <a:lstStyle/>
                    <a:p>
                      <a:pPr algn="ctr">
                        <a:lnSpc>
                          <a:spcPct val="107000"/>
                        </a:lnSpc>
                        <a:spcAft>
                          <a:spcPts val="0"/>
                        </a:spcAft>
                      </a:pPr>
                      <a:r>
                        <a:rPr lang="tr-TR" sz="800" dirty="0">
                          <a:solidFill>
                            <a:schemeClr val="bg1"/>
                          </a:solidFill>
                          <a:effectLst/>
                          <a:latin typeface="Cambria" panose="02040503050406030204" pitchFamily="18" charset="0"/>
                        </a:rPr>
                        <a:t>677</a:t>
                      </a:r>
                      <a:endParaRPr lang="tr-TR" sz="80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solidFill>
                      <a:srgbClr val="20A5DF"/>
                    </a:solidFill>
                  </a:tcPr>
                </a:tc>
                <a:tc>
                  <a:txBody>
                    <a:bodyPr/>
                    <a:lstStyle/>
                    <a:p>
                      <a:pPr algn="ctr">
                        <a:lnSpc>
                          <a:spcPct val="107000"/>
                        </a:lnSpc>
                        <a:spcAft>
                          <a:spcPts val="0"/>
                        </a:spcAft>
                      </a:pPr>
                      <a:r>
                        <a:rPr lang="tr-TR" sz="800">
                          <a:solidFill>
                            <a:schemeClr val="bg1"/>
                          </a:solidFill>
                          <a:effectLst/>
                          <a:latin typeface="Cambria" panose="02040503050406030204" pitchFamily="18" charset="0"/>
                        </a:rPr>
                        <a:t>343</a:t>
                      </a:r>
                      <a:endParaRPr lang="tr-TR" sz="80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solidFill>
                      <a:srgbClr val="20A5DF"/>
                    </a:solidFill>
                  </a:tcPr>
                </a:tc>
                <a:tc>
                  <a:txBody>
                    <a:bodyPr/>
                    <a:lstStyle/>
                    <a:p>
                      <a:pPr algn="ctr">
                        <a:lnSpc>
                          <a:spcPct val="107000"/>
                        </a:lnSpc>
                        <a:spcAft>
                          <a:spcPts val="0"/>
                        </a:spcAft>
                      </a:pPr>
                      <a:r>
                        <a:rPr lang="tr-TR" sz="800" dirty="0">
                          <a:solidFill>
                            <a:schemeClr val="bg1"/>
                          </a:solidFill>
                          <a:effectLst/>
                          <a:latin typeface="Cambria" panose="02040503050406030204" pitchFamily="18" charset="0"/>
                        </a:rPr>
                        <a:t>113</a:t>
                      </a:r>
                      <a:endParaRPr lang="tr-TR" sz="80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solidFill>
                      <a:srgbClr val="20A5DF"/>
                    </a:solidFill>
                  </a:tcPr>
                </a:tc>
                <a:tc>
                  <a:txBody>
                    <a:bodyPr/>
                    <a:lstStyle/>
                    <a:p>
                      <a:pPr algn="ctr">
                        <a:lnSpc>
                          <a:spcPct val="107000"/>
                        </a:lnSpc>
                        <a:spcAft>
                          <a:spcPts val="0"/>
                        </a:spcAft>
                      </a:pPr>
                      <a:r>
                        <a:rPr lang="tr-TR" sz="800" dirty="0">
                          <a:solidFill>
                            <a:schemeClr val="bg1"/>
                          </a:solidFill>
                          <a:effectLst/>
                          <a:latin typeface="Cambria" panose="02040503050406030204" pitchFamily="18" charset="0"/>
                        </a:rPr>
                        <a:t>173</a:t>
                      </a:r>
                      <a:endParaRPr lang="tr-TR" sz="80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solidFill>
                      <a:srgbClr val="20A5DF"/>
                    </a:solidFill>
                  </a:tcPr>
                </a:tc>
                <a:tc>
                  <a:txBody>
                    <a:bodyPr/>
                    <a:lstStyle/>
                    <a:p>
                      <a:pPr algn="ctr">
                        <a:lnSpc>
                          <a:spcPct val="107000"/>
                        </a:lnSpc>
                        <a:spcAft>
                          <a:spcPts val="0"/>
                        </a:spcAft>
                      </a:pPr>
                      <a:r>
                        <a:rPr lang="tr-TR" sz="800" dirty="0">
                          <a:solidFill>
                            <a:schemeClr val="bg1"/>
                          </a:solidFill>
                          <a:effectLst/>
                          <a:latin typeface="Cambria" panose="02040503050406030204" pitchFamily="18" charset="0"/>
                        </a:rPr>
                        <a:t>188</a:t>
                      </a:r>
                      <a:endParaRPr lang="tr-TR" sz="80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solidFill>
                      <a:srgbClr val="20A5DF"/>
                    </a:solidFill>
                  </a:tcPr>
                </a:tc>
                <a:tc>
                  <a:txBody>
                    <a:bodyPr/>
                    <a:lstStyle/>
                    <a:p>
                      <a:pPr algn="ctr">
                        <a:lnSpc>
                          <a:spcPct val="107000"/>
                        </a:lnSpc>
                        <a:spcAft>
                          <a:spcPts val="0"/>
                        </a:spcAft>
                      </a:pPr>
                      <a:r>
                        <a:rPr lang="tr-TR" sz="800" dirty="0">
                          <a:solidFill>
                            <a:schemeClr val="bg1"/>
                          </a:solidFill>
                          <a:effectLst/>
                          <a:latin typeface="Cambria" panose="02040503050406030204" pitchFamily="18" charset="0"/>
                        </a:rPr>
                        <a:t>145</a:t>
                      </a:r>
                      <a:endParaRPr lang="tr-TR" sz="80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solidFill>
                      <a:srgbClr val="20A5DF"/>
                    </a:solidFill>
                  </a:tcPr>
                </a:tc>
                <a:tc>
                  <a:txBody>
                    <a:bodyPr/>
                    <a:lstStyle/>
                    <a:p>
                      <a:pPr algn="ctr">
                        <a:lnSpc>
                          <a:spcPct val="107000"/>
                        </a:lnSpc>
                        <a:spcAft>
                          <a:spcPts val="0"/>
                        </a:spcAft>
                      </a:pPr>
                      <a:r>
                        <a:rPr lang="tr-TR" sz="800" dirty="0">
                          <a:solidFill>
                            <a:schemeClr val="bg1"/>
                          </a:solidFill>
                          <a:effectLst/>
                          <a:latin typeface="Cambria" panose="02040503050406030204" pitchFamily="18" charset="0"/>
                        </a:rPr>
                        <a:t>144</a:t>
                      </a:r>
                      <a:endParaRPr lang="tr-TR" sz="80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solidFill>
                      <a:srgbClr val="20A5DF"/>
                    </a:solidFill>
                  </a:tcPr>
                </a:tc>
                <a:tc>
                  <a:txBody>
                    <a:bodyPr/>
                    <a:lstStyle/>
                    <a:p>
                      <a:pPr algn="ctr">
                        <a:lnSpc>
                          <a:spcPct val="107000"/>
                        </a:lnSpc>
                        <a:spcAft>
                          <a:spcPts val="0"/>
                        </a:spcAft>
                      </a:pPr>
                      <a:r>
                        <a:rPr lang="tr-TR" sz="800" dirty="0">
                          <a:solidFill>
                            <a:schemeClr val="bg1"/>
                          </a:solidFill>
                          <a:effectLst/>
                          <a:latin typeface="Cambria" panose="02040503050406030204" pitchFamily="18" charset="0"/>
                        </a:rPr>
                        <a:t>221</a:t>
                      </a:r>
                      <a:endParaRPr lang="tr-TR" sz="80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solidFill>
                      <a:srgbClr val="20A5DF"/>
                    </a:solidFill>
                  </a:tcPr>
                </a:tc>
                <a:tc>
                  <a:txBody>
                    <a:bodyPr/>
                    <a:lstStyle/>
                    <a:p>
                      <a:pPr algn="ctr">
                        <a:lnSpc>
                          <a:spcPct val="107000"/>
                        </a:lnSpc>
                        <a:spcAft>
                          <a:spcPts val="0"/>
                        </a:spcAft>
                      </a:pPr>
                      <a:r>
                        <a:rPr lang="tr-TR" sz="800" dirty="0">
                          <a:solidFill>
                            <a:schemeClr val="bg1"/>
                          </a:solidFill>
                          <a:effectLst/>
                          <a:latin typeface="Cambria" panose="02040503050406030204" pitchFamily="18" charset="0"/>
                        </a:rPr>
                        <a:t>144</a:t>
                      </a:r>
                      <a:endParaRPr lang="tr-TR" sz="80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solidFill>
                      <a:srgbClr val="20A5DF"/>
                    </a:solidFill>
                  </a:tcPr>
                </a:tc>
                <a:tc>
                  <a:txBody>
                    <a:bodyPr/>
                    <a:lstStyle/>
                    <a:p>
                      <a:pPr algn="ctr">
                        <a:lnSpc>
                          <a:spcPct val="107000"/>
                        </a:lnSpc>
                        <a:spcAft>
                          <a:spcPts val="0"/>
                        </a:spcAft>
                      </a:pPr>
                      <a:r>
                        <a:rPr lang="tr-TR" sz="800" dirty="0">
                          <a:solidFill>
                            <a:schemeClr val="bg1"/>
                          </a:solidFill>
                          <a:effectLst/>
                          <a:latin typeface="Cambria" panose="02040503050406030204" pitchFamily="18" charset="0"/>
                        </a:rPr>
                        <a:t>168</a:t>
                      </a:r>
                      <a:endParaRPr lang="tr-TR" sz="80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solidFill>
                      <a:srgbClr val="20A5DF"/>
                    </a:solidFill>
                  </a:tcPr>
                </a:tc>
                <a:tc>
                  <a:txBody>
                    <a:bodyPr/>
                    <a:lstStyle/>
                    <a:p>
                      <a:pPr algn="ctr">
                        <a:lnSpc>
                          <a:spcPct val="107000"/>
                        </a:lnSpc>
                        <a:spcAft>
                          <a:spcPts val="0"/>
                        </a:spcAft>
                      </a:pPr>
                      <a:r>
                        <a:rPr lang="tr-TR" sz="800" dirty="0">
                          <a:solidFill>
                            <a:schemeClr val="bg1"/>
                          </a:solidFill>
                          <a:effectLst/>
                          <a:latin typeface="Cambria" panose="02040503050406030204" pitchFamily="18" charset="0"/>
                        </a:rPr>
                        <a:t>121</a:t>
                      </a:r>
                      <a:endParaRPr lang="tr-TR" sz="80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solidFill>
                      <a:srgbClr val="20A5DF"/>
                    </a:solidFill>
                  </a:tcPr>
                </a:tc>
                <a:tc>
                  <a:txBody>
                    <a:bodyPr/>
                    <a:lstStyle/>
                    <a:p>
                      <a:pPr algn="ctr">
                        <a:lnSpc>
                          <a:spcPct val="107000"/>
                        </a:lnSpc>
                        <a:spcAft>
                          <a:spcPts val="0"/>
                        </a:spcAft>
                      </a:pPr>
                      <a:r>
                        <a:rPr lang="tr-TR" sz="800" dirty="0">
                          <a:solidFill>
                            <a:schemeClr val="bg1"/>
                          </a:solidFill>
                          <a:effectLst/>
                          <a:latin typeface="Cambria" panose="02040503050406030204" pitchFamily="18" charset="0"/>
                        </a:rPr>
                        <a:t>122</a:t>
                      </a:r>
                      <a:endParaRPr lang="tr-TR" sz="80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solidFill>
                      <a:srgbClr val="20A5DF"/>
                    </a:solidFill>
                  </a:tcPr>
                </a:tc>
                <a:tc>
                  <a:txBody>
                    <a:bodyPr/>
                    <a:lstStyle/>
                    <a:p>
                      <a:pPr algn="ctr">
                        <a:lnSpc>
                          <a:spcPct val="107000"/>
                        </a:lnSpc>
                        <a:spcAft>
                          <a:spcPts val="0"/>
                        </a:spcAft>
                      </a:pPr>
                      <a:r>
                        <a:rPr lang="tr-TR" sz="800" dirty="0">
                          <a:solidFill>
                            <a:schemeClr val="bg1"/>
                          </a:solidFill>
                          <a:effectLst/>
                          <a:latin typeface="Cambria" panose="02040503050406030204" pitchFamily="18" charset="0"/>
                        </a:rPr>
                        <a:t>108</a:t>
                      </a:r>
                      <a:endParaRPr lang="tr-TR" sz="80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solidFill>
                      <a:srgbClr val="20A5DF"/>
                    </a:solidFill>
                  </a:tcPr>
                </a:tc>
                <a:tc>
                  <a:txBody>
                    <a:bodyPr/>
                    <a:lstStyle/>
                    <a:p>
                      <a:pPr algn="ctr">
                        <a:lnSpc>
                          <a:spcPct val="107000"/>
                        </a:lnSpc>
                        <a:spcAft>
                          <a:spcPts val="0"/>
                        </a:spcAft>
                      </a:pPr>
                      <a:r>
                        <a:rPr lang="tr-TR" sz="800" dirty="0">
                          <a:solidFill>
                            <a:schemeClr val="bg1"/>
                          </a:solidFill>
                          <a:effectLst/>
                          <a:latin typeface="Cambria" panose="02040503050406030204" pitchFamily="18" charset="0"/>
                        </a:rPr>
                        <a:t>98</a:t>
                      </a:r>
                      <a:endParaRPr lang="tr-TR" sz="80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solidFill>
                      <a:srgbClr val="20A5DF"/>
                    </a:solidFill>
                  </a:tcPr>
                </a:tc>
                <a:tc>
                  <a:txBody>
                    <a:bodyPr/>
                    <a:lstStyle/>
                    <a:p>
                      <a:pPr algn="ctr">
                        <a:lnSpc>
                          <a:spcPct val="107000"/>
                        </a:lnSpc>
                        <a:spcAft>
                          <a:spcPts val="0"/>
                        </a:spcAft>
                      </a:pPr>
                      <a:r>
                        <a:rPr lang="tr-TR" sz="800" dirty="0">
                          <a:solidFill>
                            <a:schemeClr val="bg1"/>
                          </a:solidFill>
                          <a:effectLst/>
                          <a:latin typeface="Cambria" panose="02040503050406030204" pitchFamily="18" charset="0"/>
                        </a:rPr>
                        <a:t>77</a:t>
                      </a:r>
                      <a:endParaRPr lang="tr-TR" sz="80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solidFill>
                      <a:srgbClr val="20A5DF"/>
                    </a:solidFill>
                  </a:tcPr>
                </a:tc>
                <a:tc>
                  <a:txBody>
                    <a:bodyPr/>
                    <a:lstStyle/>
                    <a:p>
                      <a:pPr algn="ctr">
                        <a:lnSpc>
                          <a:spcPct val="107000"/>
                        </a:lnSpc>
                        <a:spcAft>
                          <a:spcPts val="0"/>
                        </a:spcAft>
                      </a:pPr>
                      <a:r>
                        <a:rPr lang="tr-TR" sz="800" dirty="0">
                          <a:solidFill>
                            <a:schemeClr val="bg1"/>
                          </a:solidFill>
                          <a:effectLst/>
                          <a:latin typeface="Cambria" panose="02040503050406030204" pitchFamily="18" charset="0"/>
                        </a:rPr>
                        <a:t>112</a:t>
                      </a:r>
                      <a:endParaRPr lang="tr-TR" sz="80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solidFill>
                      <a:srgbClr val="20A5DF"/>
                    </a:solidFill>
                  </a:tcPr>
                </a:tc>
                <a:tc>
                  <a:txBody>
                    <a:bodyPr/>
                    <a:lstStyle/>
                    <a:p>
                      <a:pPr algn="ctr">
                        <a:lnSpc>
                          <a:spcPct val="107000"/>
                        </a:lnSpc>
                        <a:spcAft>
                          <a:spcPts val="0"/>
                        </a:spcAft>
                      </a:pPr>
                      <a:r>
                        <a:rPr lang="tr-TR" sz="800" dirty="0">
                          <a:solidFill>
                            <a:schemeClr val="bg1"/>
                          </a:solidFill>
                          <a:effectLst/>
                          <a:latin typeface="Cambria" panose="02040503050406030204" pitchFamily="18" charset="0"/>
                        </a:rPr>
                        <a:t>98</a:t>
                      </a:r>
                      <a:endParaRPr lang="tr-TR" sz="80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solidFill>
                      <a:srgbClr val="20A5DF"/>
                    </a:solidFill>
                  </a:tcPr>
                </a:tc>
                <a:tc>
                  <a:txBody>
                    <a:bodyPr/>
                    <a:lstStyle/>
                    <a:p>
                      <a:pPr algn="ctr">
                        <a:lnSpc>
                          <a:spcPct val="107000"/>
                        </a:lnSpc>
                        <a:spcAft>
                          <a:spcPts val="0"/>
                        </a:spcAft>
                      </a:pPr>
                      <a:r>
                        <a:rPr lang="tr-TR" sz="800" dirty="0">
                          <a:solidFill>
                            <a:schemeClr val="bg1"/>
                          </a:solidFill>
                          <a:effectLst/>
                          <a:latin typeface="Cambria" panose="02040503050406030204" pitchFamily="18" charset="0"/>
                        </a:rPr>
                        <a:t>196</a:t>
                      </a:r>
                      <a:endParaRPr lang="tr-TR" sz="80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solidFill>
                      <a:srgbClr val="20A5DF"/>
                    </a:solidFill>
                  </a:tcPr>
                </a:tc>
                <a:tc>
                  <a:txBody>
                    <a:bodyPr/>
                    <a:lstStyle/>
                    <a:p>
                      <a:pPr algn="ctr">
                        <a:lnSpc>
                          <a:spcPct val="107000"/>
                        </a:lnSpc>
                        <a:spcAft>
                          <a:spcPts val="0"/>
                        </a:spcAft>
                      </a:pPr>
                      <a:r>
                        <a:rPr lang="tr-TR" sz="800" dirty="0">
                          <a:solidFill>
                            <a:schemeClr val="bg1"/>
                          </a:solidFill>
                          <a:effectLst/>
                          <a:latin typeface="Cambria" panose="02040503050406030204" pitchFamily="18" charset="0"/>
                        </a:rPr>
                        <a:t>60</a:t>
                      </a:r>
                      <a:endParaRPr lang="tr-TR" sz="80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solidFill>
                      <a:srgbClr val="20A5DF"/>
                    </a:solidFill>
                  </a:tcPr>
                </a:tc>
                <a:tc>
                  <a:txBody>
                    <a:bodyPr/>
                    <a:lstStyle/>
                    <a:p>
                      <a:pPr algn="ctr">
                        <a:lnSpc>
                          <a:spcPct val="107000"/>
                        </a:lnSpc>
                        <a:spcAft>
                          <a:spcPts val="0"/>
                        </a:spcAft>
                      </a:pPr>
                      <a:r>
                        <a:rPr lang="tr-TR" sz="800" dirty="0">
                          <a:solidFill>
                            <a:schemeClr val="bg1"/>
                          </a:solidFill>
                          <a:effectLst/>
                          <a:latin typeface="Cambria" panose="02040503050406030204" pitchFamily="18" charset="0"/>
                        </a:rPr>
                        <a:t>35</a:t>
                      </a:r>
                      <a:endParaRPr lang="tr-TR" sz="80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solidFill>
                      <a:srgbClr val="20A5DF"/>
                    </a:solidFill>
                  </a:tcPr>
                </a:tc>
                <a:tc>
                  <a:txBody>
                    <a:bodyPr/>
                    <a:lstStyle/>
                    <a:p>
                      <a:pPr algn="ctr">
                        <a:lnSpc>
                          <a:spcPct val="107000"/>
                        </a:lnSpc>
                        <a:spcAft>
                          <a:spcPts val="0"/>
                        </a:spcAft>
                      </a:pPr>
                      <a:r>
                        <a:rPr lang="tr-TR" sz="800">
                          <a:solidFill>
                            <a:schemeClr val="bg1"/>
                          </a:solidFill>
                          <a:effectLst/>
                          <a:latin typeface="Cambria" panose="02040503050406030204" pitchFamily="18" charset="0"/>
                        </a:rPr>
                        <a:t>199</a:t>
                      </a:r>
                      <a:endParaRPr lang="tr-TR" sz="80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solidFill>
                      <a:srgbClr val="20A5DF"/>
                    </a:solidFill>
                  </a:tcPr>
                </a:tc>
                <a:tc>
                  <a:txBody>
                    <a:bodyPr/>
                    <a:lstStyle/>
                    <a:p>
                      <a:pPr algn="ctr">
                        <a:lnSpc>
                          <a:spcPct val="107000"/>
                        </a:lnSpc>
                        <a:spcAft>
                          <a:spcPts val="0"/>
                        </a:spcAft>
                      </a:pPr>
                      <a:r>
                        <a:rPr lang="tr-TR" sz="800" dirty="0">
                          <a:solidFill>
                            <a:schemeClr val="bg1"/>
                          </a:solidFill>
                          <a:effectLst/>
                          <a:latin typeface="Cambria" panose="02040503050406030204" pitchFamily="18" charset="0"/>
                        </a:rPr>
                        <a:t>180</a:t>
                      </a:r>
                      <a:endParaRPr lang="tr-TR" sz="80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solidFill>
                      <a:srgbClr val="20A5DF"/>
                    </a:solidFill>
                  </a:tcPr>
                </a:tc>
                <a:tc>
                  <a:txBody>
                    <a:bodyPr/>
                    <a:lstStyle/>
                    <a:p>
                      <a:pPr algn="ctr">
                        <a:lnSpc>
                          <a:spcPct val="107000"/>
                        </a:lnSpc>
                        <a:spcAft>
                          <a:spcPts val="0"/>
                        </a:spcAft>
                      </a:pPr>
                      <a:r>
                        <a:rPr lang="tr-TR" sz="800" dirty="0">
                          <a:solidFill>
                            <a:schemeClr val="bg1"/>
                          </a:solidFill>
                          <a:effectLst/>
                          <a:latin typeface="Cambria" panose="02040503050406030204" pitchFamily="18" charset="0"/>
                        </a:rPr>
                        <a:t>231</a:t>
                      </a:r>
                      <a:endParaRPr lang="tr-TR" sz="80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solidFill>
                      <a:srgbClr val="20A5DF"/>
                    </a:solidFill>
                  </a:tcPr>
                </a:tc>
                <a:tc>
                  <a:txBody>
                    <a:bodyPr/>
                    <a:lstStyle/>
                    <a:p>
                      <a:pPr algn="ctr">
                        <a:lnSpc>
                          <a:spcPct val="107000"/>
                        </a:lnSpc>
                        <a:spcAft>
                          <a:spcPts val="0"/>
                        </a:spcAft>
                      </a:pPr>
                      <a:r>
                        <a:rPr lang="tr-TR" sz="800" dirty="0">
                          <a:solidFill>
                            <a:schemeClr val="bg1"/>
                          </a:solidFill>
                          <a:effectLst/>
                          <a:latin typeface="Cambria" panose="02040503050406030204" pitchFamily="18" charset="0"/>
                        </a:rPr>
                        <a:t>374</a:t>
                      </a:r>
                      <a:endParaRPr lang="tr-TR" sz="80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solidFill>
                      <a:srgbClr val="20A5DF"/>
                    </a:solidFill>
                  </a:tcPr>
                </a:tc>
                <a:tc>
                  <a:txBody>
                    <a:bodyPr/>
                    <a:lstStyle/>
                    <a:p>
                      <a:pPr algn="ctr">
                        <a:lnSpc>
                          <a:spcPct val="107000"/>
                        </a:lnSpc>
                        <a:spcAft>
                          <a:spcPts val="0"/>
                        </a:spcAft>
                      </a:pPr>
                      <a:r>
                        <a:rPr lang="tr-TR" sz="800" dirty="0">
                          <a:solidFill>
                            <a:schemeClr val="bg1"/>
                          </a:solidFill>
                          <a:effectLst/>
                          <a:latin typeface="Cambria" panose="02040503050406030204" pitchFamily="18" charset="0"/>
                        </a:rPr>
                        <a:t>202</a:t>
                      </a:r>
                      <a:endParaRPr lang="tr-TR" sz="80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solidFill>
                      <a:srgbClr val="20A5DF"/>
                    </a:solidFill>
                  </a:tcPr>
                </a:tc>
                <a:tc>
                  <a:txBody>
                    <a:bodyPr/>
                    <a:lstStyle/>
                    <a:p>
                      <a:pPr algn="ctr">
                        <a:lnSpc>
                          <a:spcPct val="107000"/>
                        </a:lnSpc>
                        <a:spcAft>
                          <a:spcPts val="0"/>
                        </a:spcAft>
                      </a:pPr>
                      <a:r>
                        <a:rPr lang="tr-TR" sz="800" dirty="0">
                          <a:solidFill>
                            <a:schemeClr val="bg1"/>
                          </a:solidFill>
                          <a:effectLst/>
                          <a:latin typeface="Cambria" panose="02040503050406030204" pitchFamily="18" charset="0"/>
                        </a:rPr>
                        <a:t>108</a:t>
                      </a:r>
                      <a:endParaRPr lang="tr-TR" sz="80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solidFill>
                      <a:srgbClr val="20A5DF"/>
                    </a:solidFill>
                  </a:tcPr>
                </a:tc>
                <a:tc>
                  <a:txBody>
                    <a:bodyPr/>
                    <a:lstStyle/>
                    <a:p>
                      <a:pPr algn="ctr">
                        <a:lnSpc>
                          <a:spcPct val="107000"/>
                        </a:lnSpc>
                        <a:spcAft>
                          <a:spcPts val="0"/>
                        </a:spcAft>
                      </a:pPr>
                      <a:r>
                        <a:rPr lang="tr-TR" sz="800" dirty="0">
                          <a:solidFill>
                            <a:schemeClr val="bg1"/>
                          </a:solidFill>
                          <a:effectLst/>
                          <a:latin typeface="Cambria" panose="02040503050406030204" pitchFamily="18" charset="0"/>
                        </a:rPr>
                        <a:t>77</a:t>
                      </a:r>
                      <a:endParaRPr lang="tr-TR" sz="80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solidFill>
                      <a:srgbClr val="20A5DF"/>
                    </a:solidFill>
                  </a:tcPr>
                </a:tc>
                <a:tc>
                  <a:txBody>
                    <a:bodyPr/>
                    <a:lstStyle/>
                    <a:p>
                      <a:pPr algn="ctr">
                        <a:lnSpc>
                          <a:spcPct val="107000"/>
                        </a:lnSpc>
                        <a:spcAft>
                          <a:spcPts val="0"/>
                        </a:spcAft>
                      </a:pPr>
                      <a:r>
                        <a:rPr lang="tr-TR" sz="800" dirty="0">
                          <a:solidFill>
                            <a:schemeClr val="bg1"/>
                          </a:solidFill>
                          <a:effectLst/>
                          <a:latin typeface="Cambria" panose="02040503050406030204" pitchFamily="18" charset="0"/>
                        </a:rPr>
                        <a:t>4748</a:t>
                      </a:r>
                      <a:endParaRPr lang="tr-TR" sz="80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40296" marR="40296" marT="0" marB="0" anchor="ctr">
                    <a:solidFill>
                      <a:srgbClr val="20A5DF"/>
                    </a:solidFill>
                  </a:tcPr>
                </a:tc>
                <a:extLst>
                  <a:ext uri="{0D108BD9-81ED-4DB2-BD59-A6C34878D82A}">
                    <a16:rowId xmlns:a16="http://schemas.microsoft.com/office/drawing/2014/main" xmlns="" val="2498592977"/>
                  </a:ext>
                </a:extLst>
              </a:tr>
            </a:tbl>
          </a:graphicData>
        </a:graphic>
      </p:graphicFrame>
    </p:spTree>
    <p:extLst>
      <p:ext uri="{BB962C8B-B14F-4D97-AF65-F5344CB8AC3E}">
        <p14:creationId xmlns:p14="http://schemas.microsoft.com/office/powerpoint/2010/main" val="27696909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afik 7">
            <a:extLst>
              <a:ext uri="{FF2B5EF4-FFF2-40B4-BE49-F238E27FC236}">
                <a16:creationId xmlns:a16="http://schemas.microsoft.com/office/drawing/2014/main" xmlns="" id="{7D30AF34-4129-4B71-951A-F932E3D12F5B}"/>
              </a:ext>
            </a:extLst>
          </p:cNvPr>
          <p:cNvGraphicFramePr/>
          <p:nvPr>
            <p:extLst>
              <p:ext uri="{D42A27DB-BD31-4B8C-83A1-F6EECF244321}">
                <p14:modId xmlns:p14="http://schemas.microsoft.com/office/powerpoint/2010/main" val="1463668353"/>
              </p:ext>
            </p:extLst>
          </p:nvPr>
        </p:nvGraphicFramePr>
        <p:xfrm>
          <a:off x="-1286933" y="1"/>
          <a:ext cx="13478933" cy="78062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709884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fik 3">
            <a:extLst>
              <a:ext uri="{FF2B5EF4-FFF2-40B4-BE49-F238E27FC236}">
                <a16:creationId xmlns:a16="http://schemas.microsoft.com/office/drawing/2014/main" xmlns="" id="{9E8847BB-4E82-416B-9082-844B14EC7A50}"/>
              </a:ext>
            </a:extLst>
          </p:cNvPr>
          <p:cNvGraphicFramePr/>
          <p:nvPr>
            <p:extLst>
              <p:ext uri="{D42A27DB-BD31-4B8C-83A1-F6EECF244321}">
                <p14:modId xmlns:p14="http://schemas.microsoft.com/office/powerpoint/2010/main" val="4251140915"/>
              </p:ext>
            </p:extLst>
          </p:nvPr>
        </p:nvGraphicFramePr>
        <p:xfrm>
          <a:off x="132080" y="34608"/>
          <a:ext cx="11877040" cy="67887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403764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xmlns="" id="{506965E5-5DB3-4586-BAE3-659F872DE1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2101" y="0"/>
            <a:ext cx="4153647" cy="6858000"/>
          </a:xfrm>
          <a:prstGeom prst="rect">
            <a:avLst/>
          </a:prstGeom>
        </p:spPr>
      </p:pic>
      <p:sp>
        <p:nvSpPr>
          <p:cNvPr id="7" name="Unvan 1">
            <a:extLst>
              <a:ext uri="{FF2B5EF4-FFF2-40B4-BE49-F238E27FC236}">
                <a16:creationId xmlns:a16="http://schemas.microsoft.com/office/drawing/2014/main" xmlns="" id="{60ED36D6-6DF4-49DF-95EC-70C7FAB9B457}"/>
              </a:ext>
            </a:extLst>
          </p:cNvPr>
          <p:cNvSpPr>
            <a:spLocks noGrp="1"/>
          </p:cNvSpPr>
          <p:nvPr>
            <p:ph type="title"/>
          </p:nvPr>
        </p:nvSpPr>
        <p:spPr>
          <a:xfrm>
            <a:off x="64794" y="5660990"/>
            <a:ext cx="3847627" cy="740661"/>
          </a:xfrm>
        </p:spPr>
        <p:txBody>
          <a:bodyPr>
            <a:normAutofit/>
          </a:bodyPr>
          <a:lstStyle/>
          <a:p>
            <a:pPr algn="ctr"/>
            <a:r>
              <a:rPr lang="tr-TR" sz="2000" dirty="0">
                <a:latin typeface="Cambria" panose="02040503050406030204" pitchFamily="18" charset="0"/>
              </a:rPr>
              <a:t>Hürriyet-Kelebek 24.10.2017</a:t>
            </a:r>
          </a:p>
        </p:txBody>
      </p:sp>
      <p:sp>
        <p:nvSpPr>
          <p:cNvPr id="8" name="Unvan 1">
            <a:extLst>
              <a:ext uri="{FF2B5EF4-FFF2-40B4-BE49-F238E27FC236}">
                <a16:creationId xmlns:a16="http://schemas.microsoft.com/office/drawing/2014/main" xmlns="" id="{3DF19307-F415-4078-B6DB-AAD74D71439C}"/>
              </a:ext>
            </a:extLst>
          </p:cNvPr>
          <p:cNvSpPr txBox="1">
            <a:spLocks/>
          </p:cNvSpPr>
          <p:nvPr/>
        </p:nvSpPr>
        <p:spPr>
          <a:xfrm>
            <a:off x="64793" y="5388161"/>
            <a:ext cx="3847627" cy="5456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000" dirty="0">
                <a:latin typeface="Cambria" panose="02040503050406030204" pitchFamily="18" charset="0"/>
              </a:rPr>
              <a:t>M. Kutlukhan PERKER</a:t>
            </a:r>
          </a:p>
        </p:txBody>
      </p:sp>
      <p:pic>
        <p:nvPicPr>
          <p:cNvPr id="6" name="Resim 5">
            <a:extLst>
              <a:ext uri="{FF2B5EF4-FFF2-40B4-BE49-F238E27FC236}">
                <a16:creationId xmlns:a16="http://schemas.microsoft.com/office/drawing/2014/main" xmlns="" id="{3B9C45AC-C18A-49D1-AA8B-D3B2CF8508D2}"/>
              </a:ext>
            </a:extLst>
          </p:cNvPr>
          <p:cNvPicPr>
            <a:picLocks noChangeAspect="1"/>
          </p:cNvPicPr>
          <p:nvPr/>
        </p:nvPicPr>
        <p:blipFill rotWithShape="1">
          <a:blip r:embed="rId3">
            <a:extLst>
              <a:ext uri="{28A0092B-C50C-407E-A947-70E740481C1C}">
                <a14:useLocalDpi xmlns:a14="http://schemas.microsoft.com/office/drawing/2010/main" val="0"/>
              </a:ext>
            </a:extLst>
          </a:blip>
          <a:srcRect l="65488"/>
          <a:stretch/>
        </p:blipFill>
        <p:spPr>
          <a:xfrm rot="5400000">
            <a:off x="-21890" y="21891"/>
            <a:ext cx="3807486" cy="3763706"/>
          </a:xfrm>
          <a:prstGeom prst="rect">
            <a:avLst/>
          </a:prstGeom>
          <a:scene3d>
            <a:camera prst="orthographicFront">
              <a:rot lat="0" lon="21299999" rev="0"/>
            </a:camera>
            <a:lightRig rig="threePt" dir="t"/>
          </a:scene3d>
        </p:spPr>
      </p:pic>
      <p:pic>
        <p:nvPicPr>
          <p:cNvPr id="9" name="Resim 8">
            <a:extLst>
              <a:ext uri="{FF2B5EF4-FFF2-40B4-BE49-F238E27FC236}">
                <a16:creationId xmlns:a16="http://schemas.microsoft.com/office/drawing/2014/main" xmlns="" id="{46EA706A-360A-43B2-9D18-472CF01859B6}"/>
              </a:ext>
            </a:extLst>
          </p:cNvPr>
          <p:cNvPicPr>
            <a:picLocks noChangeAspect="1"/>
          </p:cNvPicPr>
          <p:nvPr/>
        </p:nvPicPr>
        <p:blipFill rotWithShape="1">
          <a:blip r:embed="rId3">
            <a:extLst>
              <a:ext uri="{28A0092B-C50C-407E-A947-70E740481C1C}">
                <a14:useLocalDpi xmlns:a14="http://schemas.microsoft.com/office/drawing/2010/main" val="0"/>
              </a:ext>
            </a:extLst>
          </a:blip>
          <a:srcRect r="59639"/>
          <a:stretch/>
        </p:blipFill>
        <p:spPr>
          <a:xfrm>
            <a:off x="8014632" y="3301340"/>
            <a:ext cx="4207848" cy="3556660"/>
          </a:xfrm>
          <a:prstGeom prst="rect">
            <a:avLst/>
          </a:prstGeom>
        </p:spPr>
      </p:pic>
    </p:spTree>
    <p:extLst>
      <p:ext uri="{BB962C8B-B14F-4D97-AF65-F5344CB8AC3E}">
        <p14:creationId xmlns:p14="http://schemas.microsoft.com/office/powerpoint/2010/main" val="24443927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xmlns="" id="{4A914831-6265-4441-8C90-89BEC69042A4}"/>
              </a:ext>
            </a:extLst>
          </p:cNvPr>
          <p:cNvSpPr txBox="1"/>
          <p:nvPr/>
        </p:nvSpPr>
        <p:spPr>
          <a:xfrm>
            <a:off x="1379789" y="1209040"/>
            <a:ext cx="9778541" cy="738664"/>
          </a:xfrm>
          <a:prstGeom prst="rect">
            <a:avLst/>
          </a:prstGeom>
          <a:noFill/>
        </p:spPr>
        <p:txBody>
          <a:bodyPr wrap="square" rtlCol="0">
            <a:spAutoFit/>
          </a:bodyPr>
          <a:lstStyle/>
          <a:p>
            <a:r>
              <a:rPr lang="tr-TR" sz="2200" dirty="0">
                <a:latin typeface="Cambria" panose="02040503050406030204" pitchFamily="18" charset="0"/>
              </a:rPr>
              <a:t>Sezai ONARAL </a:t>
            </a:r>
          </a:p>
          <a:p>
            <a:r>
              <a:rPr lang="tr-TR" sz="2000" dirty="0">
                <a:latin typeface="Cambria" panose="02040503050406030204" pitchFamily="18" charset="0"/>
              </a:rPr>
              <a:t>2. Yeminli Mali Müşavirlik  Denetim ve Tasdik Sempozyumu</a:t>
            </a:r>
          </a:p>
        </p:txBody>
      </p:sp>
      <p:sp>
        <p:nvSpPr>
          <p:cNvPr id="8" name="Unvan 1">
            <a:extLst>
              <a:ext uri="{FF2B5EF4-FFF2-40B4-BE49-F238E27FC236}">
                <a16:creationId xmlns:a16="http://schemas.microsoft.com/office/drawing/2014/main" xmlns="" id="{FBEF61BA-4C29-4A26-9A3D-E8B12A805DE0}"/>
              </a:ext>
            </a:extLst>
          </p:cNvPr>
          <p:cNvSpPr txBox="1">
            <a:spLocks/>
          </p:cNvSpPr>
          <p:nvPr/>
        </p:nvSpPr>
        <p:spPr>
          <a:xfrm>
            <a:off x="1379790" y="2082801"/>
            <a:ext cx="9432421" cy="4388741"/>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10000"/>
              </a:lnSpc>
              <a:spcAft>
                <a:spcPts val="0"/>
              </a:spcAft>
            </a:pPr>
            <a:r>
              <a:rPr lang="tr-TR" sz="1900" dirty="0">
                <a:latin typeface="Cambria" panose="02040503050406030204" pitchFamily="18" charset="0"/>
              </a:rPr>
              <a:t>"Bu meslek herkesin çok iyi bildiği gibi, ülkeye lazım, geleceğe lazım, biz burada bunları konuşmak yerine Gelir İdaresi Başkanımızla ülke çıkarı için, "neler </a:t>
            </a:r>
            <a:r>
              <a:rPr lang="tr-TR" sz="1900" dirty="0" err="1">
                <a:latin typeface="Cambria" panose="02040503050406030204" pitchFamily="18" charset="0"/>
              </a:rPr>
              <a:t>yapabilirizi</a:t>
            </a:r>
            <a:r>
              <a:rPr lang="tr-TR" sz="1900" dirty="0">
                <a:latin typeface="Cambria" panose="02040503050406030204" pitchFamily="18" charset="0"/>
              </a:rPr>
              <a:t>" konuşmalıyız. Buradaki esas olay bu, bunun dışındakiler kusura bakmayın lafı güzaftır. O yüzden ben bu toplantıda Sermaye Piyasası Kurulu Başkanı için de birçok şeyler söylerim. 1982 senesinde meclise ben bakanlık temsilcisi olarak oradaydım. Bankerlik olaylarını yaşamış bir adamım. Yani bu kadar didindik, uğraştık, ülkedeki krizleri engelleyebildik mi baylar? Yabancı şirketlerin yazdığı raporları hepimiz biliyoruz. </a:t>
            </a:r>
            <a:r>
              <a:rPr lang="tr-TR" sz="1900" dirty="0">
                <a:solidFill>
                  <a:srgbClr val="000000"/>
                </a:solidFill>
                <a:highlight>
                  <a:srgbClr val="FFFF00"/>
                </a:highlight>
                <a:latin typeface="Cambria" panose="02040503050406030204" pitchFamily="18" charset="0"/>
                <a:ea typeface="Calibri" panose="020F0502020204030204" pitchFamily="34" charset="0"/>
                <a:cs typeface="Times New Roman" panose="02020603050405020304" pitchFamily="18" charset="0"/>
              </a:rPr>
              <a:t>"Bütün bu gerçekleri bilerek doğru hareket etmemiz lazım. Ama bizler toplumsal hafıza devamlı işlemediği için, geçmişteki olayları unutarak, hepimiz  Amerika’yı yeniden keşfederek yeni bir dünya yaratmaya çalışıyoruz. Ama Allah’tan ki böyle bir mesleğimiz var. Bunun da adı "Yeminli Mali Müşavirliktir." ilelebet de yaşayacaktır."</a:t>
            </a:r>
            <a:endParaRPr lang="tr-TR" sz="19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Resim 8">
            <a:extLst>
              <a:ext uri="{FF2B5EF4-FFF2-40B4-BE49-F238E27FC236}">
                <a16:creationId xmlns:a16="http://schemas.microsoft.com/office/drawing/2014/main" xmlns="" id="{F6A4068F-29C0-42AD-BF33-F03D27DEDA6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5488"/>
          <a:stretch/>
        </p:blipFill>
        <p:spPr>
          <a:xfrm rot="5400000">
            <a:off x="-11198" y="11201"/>
            <a:ext cx="1947704" cy="1925308"/>
          </a:xfrm>
          <a:prstGeom prst="rect">
            <a:avLst/>
          </a:prstGeom>
          <a:scene3d>
            <a:camera prst="orthographicFront">
              <a:rot lat="0" lon="21299999" rev="0"/>
            </a:camera>
            <a:lightRig rig="threePt" dir="t"/>
          </a:scene3d>
        </p:spPr>
      </p:pic>
      <p:pic>
        <p:nvPicPr>
          <p:cNvPr id="10" name="Resim 9">
            <a:extLst>
              <a:ext uri="{FF2B5EF4-FFF2-40B4-BE49-F238E27FC236}">
                <a16:creationId xmlns:a16="http://schemas.microsoft.com/office/drawing/2014/main" xmlns="" id="{3E24D7E0-56B8-4DD7-9DAD-F64609A8245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9639"/>
          <a:stretch/>
        </p:blipFill>
        <p:spPr>
          <a:xfrm>
            <a:off x="9992138" y="4986068"/>
            <a:ext cx="2230341" cy="1885183"/>
          </a:xfrm>
          <a:prstGeom prst="rect">
            <a:avLst/>
          </a:prstGeom>
        </p:spPr>
      </p:pic>
    </p:spTree>
    <p:extLst>
      <p:ext uri="{BB962C8B-B14F-4D97-AF65-F5344CB8AC3E}">
        <p14:creationId xmlns:p14="http://schemas.microsoft.com/office/powerpoint/2010/main" val="1354689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a:extLst>
              <a:ext uri="{FF2B5EF4-FFF2-40B4-BE49-F238E27FC236}">
                <a16:creationId xmlns:a16="http://schemas.microsoft.com/office/drawing/2014/main" xmlns="" id="{0EE68883-7D59-4646-8008-517FB1ED0977}"/>
              </a:ext>
            </a:extLst>
          </p:cNvPr>
          <p:cNvSpPr txBox="1">
            <a:spLocks/>
          </p:cNvSpPr>
          <p:nvPr/>
        </p:nvSpPr>
        <p:spPr>
          <a:xfrm>
            <a:off x="6478139" y="4456202"/>
            <a:ext cx="8420363" cy="29707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tr-TR" sz="2000" dirty="0">
              <a:latin typeface="Cambria" panose="02040503050406030204" pitchFamily="18" charset="0"/>
            </a:endParaRPr>
          </a:p>
        </p:txBody>
      </p:sp>
      <p:sp>
        <p:nvSpPr>
          <p:cNvPr id="6" name="Metin kutusu 5">
            <a:extLst>
              <a:ext uri="{FF2B5EF4-FFF2-40B4-BE49-F238E27FC236}">
                <a16:creationId xmlns:a16="http://schemas.microsoft.com/office/drawing/2014/main" xmlns="" id="{B5AABFA3-7ACD-4E17-9A55-B6508CBCF070}"/>
              </a:ext>
            </a:extLst>
          </p:cNvPr>
          <p:cNvSpPr txBox="1"/>
          <p:nvPr/>
        </p:nvSpPr>
        <p:spPr>
          <a:xfrm>
            <a:off x="1379789" y="1209040"/>
            <a:ext cx="9858053" cy="738664"/>
          </a:xfrm>
          <a:prstGeom prst="rect">
            <a:avLst/>
          </a:prstGeom>
          <a:noFill/>
        </p:spPr>
        <p:txBody>
          <a:bodyPr wrap="square" rtlCol="0">
            <a:spAutoFit/>
          </a:bodyPr>
          <a:lstStyle/>
          <a:p>
            <a:r>
              <a:rPr lang="tr-TR" sz="2200" dirty="0">
                <a:latin typeface="Cambria" panose="02040503050406030204" pitchFamily="18" charset="0"/>
              </a:rPr>
              <a:t>Nurettin ÇEKİCİ, Ankara YMM Odası Başkanı</a:t>
            </a:r>
          </a:p>
          <a:p>
            <a:r>
              <a:rPr lang="tr-TR" sz="2000" dirty="0">
                <a:latin typeface="Cambria" panose="02040503050406030204" pitchFamily="18" charset="0"/>
              </a:rPr>
              <a:t>3. Yeminli Mali Müşavirlik  Denetim ve Tasdik Sempozyumu</a:t>
            </a:r>
            <a:endParaRPr lang="tr-TR" sz="2200" dirty="0">
              <a:latin typeface="Cambria" panose="02040503050406030204" pitchFamily="18" charset="0"/>
            </a:endParaRPr>
          </a:p>
        </p:txBody>
      </p:sp>
      <p:sp>
        <p:nvSpPr>
          <p:cNvPr id="10" name="Unvan 1">
            <a:extLst>
              <a:ext uri="{FF2B5EF4-FFF2-40B4-BE49-F238E27FC236}">
                <a16:creationId xmlns:a16="http://schemas.microsoft.com/office/drawing/2014/main" xmlns="" id="{CC186D8D-4C7F-410A-9FAC-4DA60402B5FF}"/>
              </a:ext>
            </a:extLst>
          </p:cNvPr>
          <p:cNvSpPr txBox="1">
            <a:spLocks/>
          </p:cNvSpPr>
          <p:nvPr/>
        </p:nvSpPr>
        <p:spPr>
          <a:xfrm>
            <a:off x="1379790" y="2232212"/>
            <a:ext cx="9432421" cy="39713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tr-TR" sz="1900" dirty="0">
                <a:latin typeface="Cambria" panose="02040503050406030204" pitchFamily="18" charset="0"/>
              </a:rPr>
              <a:t>"İki tespitim var. Toplantımızın çok verimli olduğunu, yemekten ve diğer ihtiyaçlardan fedakarlıkla salonun devamlı doldurulduğunu görüyorum. Toplantımızın bu saatine kadar herkesin burada olması da bunun bir göstergesi. </a:t>
            </a:r>
            <a:r>
              <a:rPr lang="tr-TR" sz="1900" dirty="0">
                <a:solidFill>
                  <a:prstClr val="black"/>
                </a:solidFill>
                <a:highlight>
                  <a:srgbClr val="FFFF00"/>
                </a:highlight>
                <a:latin typeface="Cambria" panose="02040503050406030204" pitchFamily="18" charset="0"/>
                <a:ea typeface="+mn-ea"/>
                <a:cs typeface="+mn-cs"/>
              </a:rPr>
              <a:t>Tabi mesleğimize ve sorunlarımıza sahip çıkmak zorundayız. Birinci tespit bu. İkinci tespitim, artık devletle galiba sorunlarımız konusunda barışıyoruz. Gelir İdaresi, Vergi Denetim Kurulu, SPK, Kamu Gözetimi Kurumu sorunlarımıza anlayışla ve çözümlerine olumlu yaklaştılar. Bundan şüphelenmiyor da değilim. Bu kadar mülayim, bu kadar olumlu olmak neye alamet </a:t>
            </a:r>
            <a:r>
              <a:rPr lang="tr-TR" sz="1900" dirty="0" err="1">
                <a:solidFill>
                  <a:prstClr val="black"/>
                </a:solidFill>
                <a:highlight>
                  <a:srgbClr val="FFFF00"/>
                </a:highlight>
                <a:latin typeface="Cambria" panose="02040503050406030204" pitchFamily="18" charset="0"/>
                <a:ea typeface="+mn-ea"/>
                <a:cs typeface="+mn-cs"/>
              </a:rPr>
              <a:t>görücez</a:t>
            </a:r>
            <a:r>
              <a:rPr lang="tr-TR" sz="1900" dirty="0">
                <a:solidFill>
                  <a:prstClr val="black"/>
                </a:solidFill>
                <a:highlight>
                  <a:srgbClr val="FFFF00"/>
                </a:highlight>
                <a:latin typeface="Cambria" panose="02040503050406030204" pitchFamily="18" charset="0"/>
                <a:ea typeface="+mn-ea"/>
                <a:cs typeface="+mn-cs"/>
              </a:rPr>
              <a:t> bakalım da. İşlerin bu kadar yolunda gitmesi beni biraz kuşkulandırıyor açıkça söyleyeyim. İşbirliği teklifi aldık gelir idaresinden. Bu toplantı bittikten sonra oda başkanları ve yöneticileriyle birlikte toplanacağız.</a:t>
            </a:r>
            <a:r>
              <a:rPr lang="tr-TR" sz="1900" dirty="0">
                <a:latin typeface="Cambria" panose="02040503050406030204" pitchFamily="18" charset="0"/>
              </a:rPr>
              <a:t> Hazırlanmakta olan tek tebliğ taslağının içine sorumluluğun artık kusura, kasta, illiyet bağlantısına dayanan ve bütün bunların altında da denetim standartlarının üzerine oturan bir sorumluluk olması gerektiğini tebliğe koymak suretiyle ondan sonra yasal gelişmeleri tamamlamak üzere çalışmaya başlayacağız. Gelir idaresine çok teşekkür ediyorum bir iki hususu da izinleriyle not olarak vermek istiyorum."</a:t>
            </a:r>
          </a:p>
        </p:txBody>
      </p:sp>
      <p:pic>
        <p:nvPicPr>
          <p:cNvPr id="14" name="Resim 13">
            <a:extLst>
              <a:ext uri="{FF2B5EF4-FFF2-40B4-BE49-F238E27FC236}">
                <a16:creationId xmlns:a16="http://schemas.microsoft.com/office/drawing/2014/main" xmlns="" id="{BAD98B53-E351-4E18-8D54-D26BDBD8364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5488"/>
          <a:stretch/>
        </p:blipFill>
        <p:spPr>
          <a:xfrm rot="5400000">
            <a:off x="-11198" y="11201"/>
            <a:ext cx="1947704" cy="1925308"/>
          </a:xfrm>
          <a:prstGeom prst="rect">
            <a:avLst/>
          </a:prstGeom>
          <a:scene3d>
            <a:camera prst="orthographicFront">
              <a:rot lat="0" lon="21299999" rev="0"/>
            </a:camera>
            <a:lightRig rig="threePt" dir="t"/>
          </a:scene3d>
        </p:spPr>
      </p:pic>
      <p:pic>
        <p:nvPicPr>
          <p:cNvPr id="15" name="Resim 14">
            <a:extLst>
              <a:ext uri="{FF2B5EF4-FFF2-40B4-BE49-F238E27FC236}">
                <a16:creationId xmlns:a16="http://schemas.microsoft.com/office/drawing/2014/main" xmlns="" id="{D0B71600-9D2F-4FE0-B6B4-E06B22231DC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9639"/>
          <a:stretch/>
        </p:blipFill>
        <p:spPr>
          <a:xfrm>
            <a:off x="9992138" y="4986068"/>
            <a:ext cx="2230341" cy="1885183"/>
          </a:xfrm>
          <a:prstGeom prst="rect">
            <a:avLst/>
          </a:prstGeom>
        </p:spPr>
      </p:pic>
    </p:spTree>
    <p:extLst>
      <p:ext uri="{BB962C8B-B14F-4D97-AF65-F5344CB8AC3E}">
        <p14:creationId xmlns:p14="http://schemas.microsoft.com/office/powerpoint/2010/main" val="19304109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2136C205-B01D-47FA-A3F3-A0C2344E9597}"/>
              </a:ext>
            </a:extLst>
          </p:cNvPr>
          <p:cNvSpPr>
            <a:spLocks noGrp="1"/>
          </p:cNvSpPr>
          <p:nvPr>
            <p:ph type="title"/>
          </p:nvPr>
        </p:nvSpPr>
        <p:spPr>
          <a:xfrm>
            <a:off x="838200" y="2168237"/>
            <a:ext cx="10515600" cy="2521527"/>
          </a:xfrm>
        </p:spPr>
        <p:txBody>
          <a:bodyPr>
            <a:normAutofit/>
          </a:bodyPr>
          <a:lstStyle/>
          <a:p>
            <a:pPr algn="ctr">
              <a:lnSpc>
                <a:spcPct val="150000"/>
              </a:lnSpc>
            </a:pPr>
            <a:r>
              <a:rPr lang="tr-TR" sz="4000" dirty="0">
                <a:latin typeface="Cambria" panose="02040503050406030204" pitchFamily="18" charset="0"/>
              </a:rPr>
              <a:t>YEMİNLİ MALİ MÜŞAVİRLİK NEDİR?</a:t>
            </a:r>
            <a:br>
              <a:rPr lang="tr-TR" sz="4000" dirty="0">
                <a:latin typeface="Cambria" panose="02040503050406030204" pitchFamily="18" charset="0"/>
              </a:rPr>
            </a:br>
            <a:r>
              <a:rPr lang="tr-TR" sz="4000" dirty="0">
                <a:latin typeface="Cambria" panose="02040503050406030204" pitchFamily="18" charset="0"/>
              </a:rPr>
              <a:t>YEMİNLİ MALİ MÜŞAVİR KİMDİR?</a:t>
            </a:r>
          </a:p>
        </p:txBody>
      </p:sp>
      <p:pic>
        <p:nvPicPr>
          <p:cNvPr id="5" name="Resim 4">
            <a:extLst>
              <a:ext uri="{FF2B5EF4-FFF2-40B4-BE49-F238E27FC236}">
                <a16:creationId xmlns:a16="http://schemas.microsoft.com/office/drawing/2014/main" xmlns="" id="{59F401FA-F91E-4E02-803E-8ECBD81CA8C5}"/>
              </a:ext>
            </a:extLst>
          </p:cNvPr>
          <p:cNvPicPr>
            <a:picLocks noChangeAspect="1"/>
          </p:cNvPicPr>
          <p:nvPr/>
        </p:nvPicPr>
        <p:blipFill rotWithShape="1">
          <a:blip r:embed="rId2">
            <a:extLst>
              <a:ext uri="{28A0092B-C50C-407E-A947-70E740481C1C}">
                <a14:useLocalDpi xmlns:a14="http://schemas.microsoft.com/office/drawing/2010/main" val="0"/>
              </a:ext>
            </a:extLst>
          </a:blip>
          <a:srcRect r="59639"/>
          <a:stretch/>
        </p:blipFill>
        <p:spPr>
          <a:xfrm>
            <a:off x="8014632" y="3331820"/>
            <a:ext cx="4207848" cy="3556660"/>
          </a:xfrm>
          <a:prstGeom prst="rect">
            <a:avLst/>
          </a:prstGeom>
        </p:spPr>
      </p:pic>
      <p:pic>
        <p:nvPicPr>
          <p:cNvPr id="6" name="Resim 5">
            <a:extLst>
              <a:ext uri="{FF2B5EF4-FFF2-40B4-BE49-F238E27FC236}">
                <a16:creationId xmlns:a16="http://schemas.microsoft.com/office/drawing/2014/main" xmlns="" id="{CC567C0C-0EEE-43BD-A1DD-B68AE9AE3844}"/>
              </a:ext>
            </a:extLst>
          </p:cNvPr>
          <p:cNvPicPr>
            <a:picLocks noChangeAspect="1"/>
          </p:cNvPicPr>
          <p:nvPr/>
        </p:nvPicPr>
        <p:blipFill rotWithShape="1">
          <a:blip r:embed="rId2">
            <a:extLst>
              <a:ext uri="{28A0092B-C50C-407E-A947-70E740481C1C}">
                <a14:useLocalDpi xmlns:a14="http://schemas.microsoft.com/office/drawing/2010/main" val="0"/>
              </a:ext>
            </a:extLst>
          </a:blip>
          <a:srcRect l="65488"/>
          <a:stretch/>
        </p:blipFill>
        <p:spPr>
          <a:xfrm rot="5400000">
            <a:off x="-21890" y="21891"/>
            <a:ext cx="3807486" cy="3763706"/>
          </a:xfrm>
          <a:prstGeom prst="rect">
            <a:avLst/>
          </a:prstGeom>
          <a:scene3d>
            <a:camera prst="orthographicFront">
              <a:rot lat="0" lon="21299999" rev="0"/>
            </a:camera>
            <a:lightRig rig="threePt" dir="t"/>
          </a:scene3d>
        </p:spPr>
      </p:pic>
    </p:spTree>
    <p:extLst>
      <p:ext uri="{BB962C8B-B14F-4D97-AF65-F5344CB8AC3E}">
        <p14:creationId xmlns:p14="http://schemas.microsoft.com/office/powerpoint/2010/main" val="29646739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2136C205-B01D-47FA-A3F3-A0C2344E9597}"/>
              </a:ext>
            </a:extLst>
          </p:cNvPr>
          <p:cNvSpPr>
            <a:spLocks noGrp="1"/>
          </p:cNvSpPr>
          <p:nvPr>
            <p:ph type="title"/>
          </p:nvPr>
        </p:nvSpPr>
        <p:spPr>
          <a:xfrm>
            <a:off x="838200" y="2147454"/>
            <a:ext cx="10515600" cy="3009899"/>
          </a:xfrm>
        </p:spPr>
        <p:txBody>
          <a:bodyPr>
            <a:normAutofit fontScale="90000"/>
          </a:bodyPr>
          <a:lstStyle/>
          <a:p>
            <a:pPr algn="ctr">
              <a:lnSpc>
                <a:spcPct val="150000"/>
              </a:lnSpc>
            </a:pPr>
            <a:r>
              <a:rPr lang="tr-TR" dirty="0">
                <a:latin typeface="Cambria" panose="02040503050406030204" pitchFamily="18" charset="0"/>
              </a:rPr>
              <a:t>YEMİNLİ MALİ MÜŞAVİRLERİN</a:t>
            </a:r>
            <a:r>
              <a:rPr lang="tr-TR" sz="4000" dirty="0">
                <a:latin typeface="Cambria" panose="02040503050406030204" pitchFamily="18" charset="0"/>
              </a:rPr>
              <a:t/>
            </a:r>
            <a:br>
              <a:rPr lang="tr-TR" sz="4000" dirty="0">
                <a:latin typeface="Cambria" panose="02040503050406030204" pitchFamily="18" charset="0"/>
              </a:rPr>
            </a:br>
            <a:r>
              <a:rPr lang="tr-TR" sz="3600" dirty="0">
                <a:latin typeface="Cambria" panose="02040503050406030204" pitchFamily="18" charset="0"/>
              </a:rPr>
              <a:t>ÇALIŞMA BİÇİMİ</a:t>
            </a:r>
            <a:br>
              <a:rPr lang="tr-TR" sz="3600" dirty="0">
                <a:latin typeface="Cambria" panose="02040503050406030204" pitchFamily="18" charset="0"/>
              </a:rPr>
            </a:br>
            <a:r>
              <a:rPr lang="tr-TR" sz="3600" dirty="0">
                <a:latin typeface="Cambria" panose="02040503050406030204" pitchFamily="18" charset="0"/>
              </a:rPr>
              <a:t>ÇALIŞMA ALANLARI</a:t>
            </a:r>
            <a:br>
              <a:rPr lang="tr-TR" sz="3600" dirty="0">
                <a:latin typeface="Cambria" panose="02040503050406030204" pitchFamily="18" charset="0"/>
              </a:rPr>
            </a:br>
            <a:r>
              <a:rPr lang="tr-TR" sz="3600" dirty="0">
                <a:latin typeface="Cambria" panose="02040503050406030204" pitchFamily="18" charset="0"/>
              </a:rPr>
              <a:t>İŞBİRLİĞİ-ANLAYIŞ BİRLİĞİ</a:t>
            </a:r>
            <a:endParaRPr lang="tr-TR" sz="4000" dirty="0">
              <a:latin typeface="Cambria" panose="02040503050406030204" pitchFamily="18" charset="0"/>
            </a:endParaRPr>
          </a:p>
        </p:txBody>
      </p:sp>
      <p:pic>
        <p:nvPicPr>
          <p:cNvPr id="6" name="Resim 5">
            <a:extLst>
              <a:ext uri="{FF2B5EF4-FFF2-40B4-BE49-F238E27FC236}">
                <a16:creationId xmlns:a16="http://schemas.microsoft.com/office/drawing/2014/main" xmlns="" id="{CC567C0C-0EEE-43BD-A1DD-B68AE9AE3844}"/>
              </a:ext>
            </a:extLst>
          </p:cNvPr>
          <p:cNvPicPr>
            <a:picLocks noChangeAspect="1"/>
          </p:cNvPicPr>
          <p:nvPr/>
        </p:nvPicPr>
        <p:blipFill rotWithShape="1">
          <a:blip r:embed="rId2">
            <a:extLst>
              <a:ext uri="{28A0092B-C50C-407E-A947-70E740481C1C}">
                <a14:useLocalDpi xmlns:a14="http://schemas.microsoft.com/office/drawing/2010/main" val="0"/>
              </a:ext>
            </a:extLst>
          </a:blip>
          <a:srcRect l="65488"/>
          <a:stretch/>
        </p:blipFill>
        <p:spPr>
          <a:xfrm rot="5400000">
            <a:off x="-21890" y="21891"/>
            <a:ext cx="3807486" cy="3763706"/>
          </a:xfrm>
          <a:prstGeom prst="rect">
            <a:avLst/>
          </a:prstGeom>
          <a:scene3d>
            <a:camera prst="orthographicFront">
              <a:rot lat="0" lon="21299999" rev="0"/>
            </a:camera>
            <a:lightRig rig="threePt" dir="t"/>
          </a:scene3d>
        </p:spPr>
      </p:pic>
      <p:pic>
        <p:nvPicPr>
          <p:cNvPr id="5" name="Resim 4">
            <a:extLst>
              <a:ext uri="{FF2B5EF4-FFF2-40B4-BE49-F238E27FC236}">
                <a16:creationId xmlns:a16="http://schemas.microsoft.com/office/drawing/2014/main" xmlns="" id="{59F401FA-F91E-4E02-803E-8ECBD81CA8C5}"/>
              </a:ext>
            </a:extLst>
          </p:cNvPr>
          <p:cNvPicPr>
            <a:picLocks noChangeAspect="1"/>
          </p:cNvPicPr>
          <p:nvPr/>
        </p:nvPicPr>
        <p:blipFill rotWithShape="1">
          <a:blip r:embed="rId2">
            <a:extLst>
              <a:ext uri="{28A0092B-C50C-407E-A947-70E740481C1C}">
                <a14:useLocalDpi xmlns:a14="http://schemas.microsoft.com/office/drawing/2010/main" val="0"/>
              </a:ext>
            </a:extLst>
          </a:blip>
          <a:srcRect r="59639"/>
          <a:stretch/>
        </p:blipFill>
        <p:spPr>
          <a:xfrm>
            <a:off x="8014632" y="3331820"/>
            <a:ext cx="4207848" cy="3556660"/>
          </a:xfrm>
          <a:prstGeom prst="rect">
            <a:avLst/>
          </a:prstGeom>
        </p:spPr>
      </p:pic>
    </p:spTree>
    <p:extLst>
      <p:ext uri="{BB962C8B-B14F-4D97-AF65-F5344CB8AC3E}">
        <p14:creationId xmlns:p14="http://schemas.microsoft.com/office/powerpoint/2010/main" val="8661971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2136C205-B01D-47FA-A3F3-A0C2344E9597}"/>
              </a:ext>
            </a:extLst>
          </p:cNvPr>
          <p:cNvSpPr>
            <a:spLocks noGrp="1"/>
          </p:cNvSpPr>
          <p:nvPr>
            <p:ph type="title"/>
          </p:nvPr>
        </p:nvSpPr>
        <p:spPr>
          <a:xfrm>
            <a:off x="838200" y="985751"/>
            <a:ext cx="10515600" cy="4886498"/>
          </a:xfrm>
        </p:spPr>
        <p:txBody>
          <a:bodyPr>
            <a:normAutofit/>
          </a:bodyPr>
          <a:lstStyle/>
          <a:p>
            <a:pPr algn="ctr">
              <a:lnSpc>
                <a:spcPct val="100000"/>
              </a:lnSpc>
              <a:spcAft>
                <a:spcPts val="600"/>
              </a:spcAft>
            </a:pPr>
            <a:r>
              <a:rPr lang="tr-TR" sz="4000" dirty="0">
                <a:latin typeface="Cambria" panose="02040503050406030204" pitchFamily="18" charset="0"/>
              </a:rPr>
              <a:t>DEVLET İŞVEREN GÖRÜLÜRSE:</a:t>
            </a:r>
            <a:br>
              <a:rPr lang="tr-TR" sz="4000" dirty="0">
                <a:latin typeface="Cambria" panose="02040503050406030204" pitchFamily="18" charset="0"/>
              </a:rPr>
            </a:br>
            <a:r>
              <a:rPr lang="tr-TR" sz="3200" dirty="0">
                <a:latin typeface="Cambria" panose="02040503050406030204" pitchFamily="18" charset="0"/>
              </a:rPr>
              <a:t>T.C. MALİYE BAKANLIĞI,</a:t>
            </a:r>
            <a:br>
              <a:rPr lang="tr-TR" sz="3200" dirty="0">
                <a:latin typeface="Cambria" panose="02040503050406030204" pitchFamily="18" charset="0"/>
              </a:rPr>
            </a:br>
            <a:r>
              <a:rPr lang="tr-TR" sz="3200" dirty="0">
                <a:latin typeface="Cambria" panose="02040503050406030204" pitchFamily="18" charset="0"/>
              </a:rPr>
              <a:t>TMSF, BDDK, TÜRKİYE VARLIK FONU</a:t>
            </a:r>
            <a:endParaRPr lang="tr-TR" sz="3600" dirty="0">
              <a:latin typeface="Cambria" panose="02040503050406030204" pitchFamily="18" charset="0"/>
            </a:endParaRPr>
          </a:p>
        </p:txBody>
      </p:sp>
      <p:pic>
        <p:nvPicPr>
          <p:cNvPr id="5" name="Resim 4">
            <a:extLst>
              <a:ext uri="{FF2B5EF4-FFF2-40B4-BE49-F238E27FC236}">
                <a16:creationId xmlns:a16="http://schemas.microsoft.com/office/drawing/2014/main" xmlns="" id="{59F401FA-F91E-4E02-803E-8ECBD81CA8C5}"/>
              </a:ext>
            </a:extLst>
          </p:cNvPr>
          <p:cNvPicPr>
            <a:picLocks noChangeAspect="1"/>
          </p:cNvPicPr>
          <p:nvPr/>
        </p:nvPicPr>
        <p:blipFill rotWithShape="1">
          <a:blip r:embed="rId2">
            <a:extLst>
              <a:ext uri="{28A0092B-C50C-407E-A947-70E740481C1C}">
                <a14:useLocalDpi xmlns:a14="http://schemas.microsoft.com/office/drawing/2010/main" val="0"/>
              </a:ext>
            </a:extLst>
          </a:blip>
          <a:srcRect r="59639"/>
          <a:stretch/>
        </p:blipFill>
        <p:spPr>
          <a:xfrm>
            <a:off x="8014632" y="3331820"/>
            <a:ext cx="4207848" cy="3556660"/>
          </a:xfrm>
          <a:prstGeom prst="rect">
            <a:avLst/>
          </a:prstGeom>
        </p:spPr>
      </p:pic>
      <p:pic>
        <p:nvPicPr>
          <p:cNvPr id="6" name="Resim 5">
            <a:extLst>
              <a:ext uri="{FF2B5EF4-FFF2-40B4-BE49-F238E27FC236}">
                <a16:creationId xmlns:a16="http://schemas.microsoft.com/office/drawing/2014/main" xmlns="" id="{CC567C0C-0EEE-43BD-A1DD-B68AE9AE3844}"/>
              </a:ext>
            </a:extLst>
          </p:cNvPr>
          <p:cNvPicPr>
            <a:picLocks noChangeAspect="1"/>
          </p:cNvPicPr>
          <p:nvPr/>
        </p:nvPicPr>
        <p:blipFill rotWithShape="1">
          <a:blip r:embed="rId2">
            <a:extLst>
              <a:ext uri="{28A0092B-C50C-407E-A947-70E740481C1C}">
                <a14:useLocalDpi xmlns:a14="http://schemas.microsoft.com/office/drawing/2010/main" val="0"/>
              </a:ext>
            </a:extLst>
          </a:blip>
          <a:srcRect l="65488"/>
          <a:stretch/>
        </p:blipFill>
        <p:spPr>
          <a:xfrm rot="5400000">
            <a:off x="-21890" y="21891"/>
            <a:ext cx="3807486" cy="3763706"/>
          </a:xfrm>
          <a:prstGeom prst="rect">
            <a:avLst/>
          </a:prstGeom>
          <a:scene3d>
            <a:camera prst="orthographicFront">
              <a:rot lat="0" lon="21299999" rev="0"/>
            </a:camera>
            <a:lightRig rig="threePt" dir="t"/>
          </a:scene3d>
        </p:spPr>
      </p:pic>
    </p:spTree>
    <p:extLst>
      <p:ext uri="{BB962C8B-B14F-4D97-AF65-F5344CB8AC3E}">
        <p14:creationId xmlns:p14="http://schemas.microsoft.com/office/powerpoint/2010/main" val="29885691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2136C205-B01D-47FA-A3F3-A0C2344E9597}"/>
              </a:ext>
            </a:extLst>
          </p:cNvPr>
          <p:cNvSpPr>
            <a:spLocks noGrp="1"/>
          </p:cNvSpPr>
          <p:nvPr>
            <p:ph type="title"/>
          </p:nvPr>
        </p:nvSpPr>
        <p:spPr>
          <a:xfrm>
            <a:off x="838200" y="2376055"/>
            <a:ext cx="10515600" cy="2105891"/>
          </a:xfrm>
        </p:spPr>
        <p:txBody>
          <a:bodyPr>
            <a:normAutofit/>
          </a:bodyPr>
          <a:lstStyle/>
          <a:p>
            <a:pPr algn="ctr">
              <a:lnSpc>
                <a:spcPct val="150000"/>
              </a:lnSpc>
              <a:spcAft>
                <a:spcPts val="600"/>
              </a:spcAft>
            </a:pPr>
            <a:r>
              <a:rPr lang="tr-TR" sz="4000" dirty="0">
                <a:latin typeface="Cambria" panose="02040503050406030204" pitchFamily="18" charset="0"/>
              </a:rPr>
              <a:t>YEMİNLİ MALİ MÜŞAVİRLİK:</a:t>
            </a:r>
            <a:br>
              <a:rPr lang="tr-TR" sz="4000" dirty="0">
                <a:latin typeface="Cambria" panose="02040503050406030204" pitchFamily="18" charset="0"/>
              </a:rPr>
            </a:br>
            <a:r>
              <a:rPr lang="tr-TR" sz="3200" dirty="0">
                <a:latin typeface="Cambria" panose="02040503050406030204" pitchFamily="18" charset="0"/>
              </a:rPr>
              <a:t>BATIDA EŞDEĞER ARAMAK</a:t>
            </a:r>
            <a:endParaRPr lang="tr-TR" sz="4000" dirty="0">
              <a:latin typeface="Cambria" panose="02040503050406030204" pitchFamily="18" charset="0"/>
            </a:endParaRPr>
          </a:p>
        </p:txBody>
      </p:sp>
      <p:pic>
        <p:nvPicPr>
          <p:cNvPr id="5" name="Resim 4">
            <a:extLst>
              <a:ext uri="{FF2B5EF4-FFF2-40B4-BE49-F238E27FC236}">
                <a16:creationId xmlns:a16="http://schemas.microsoft.com/office/drawing/2014/main" xmlns="" id="{59F401FA-F91E-4E02-803E-8ECBD81CA8C5}"/>
              </a:ext>
            </a:extLst>
          </p:cNvPr>
          <p:cNvPicPr>
            <a:picLocks noChangeAspect="1"/>
          </p:cNvPicPr>
          <p:nvPr/>
        </p:nvPicPr>
        <p:blipFill rotWithShape="1">
          <a:blip r:embed="rId2">
            <a:extLst>
              <a:ext uri="{28A0092B-C50C-407E-A947-70E740481C1C}">
                <a14:useLocalDpi xmlns:a14="http://schemas.microsoft.com/office/drawing/2010/main" val="0"/>
              </a:ext>
            </a:extLst>
          </a:blip>
          <a:srcRect r="59639"/>
          <a:stretch/>
        </p:blipFill>
        <p:spPr>
          <a:xfrm>
            <a:off x="8014632" y="3331820"/>
            <a:ext cx="4207848" cy="3556660"/>
          </a:xfrm>
          <a:prstGeom prst="rect">
            <a:avLst/>
          </a:prstGeom>
        </p:spPr>
      </p:pic>
      <p:pic>
        <p:nvPicPr>
          <p:cNvPr id="6" name="Resim 5">
            <a:extLst>
              <a:ext uri="{FF2B5EF4-FFF2-40B4-BE49-F238E27FC236}">
                <a16:creationId xmlns:a16="http://schemas.microsoft.com/office/drawing/2014/main" xmlns="" id="{CC567C0C-0EEE-43BD-A1DD-B68AE9AE3844}"/>
              </a:ext>
            </a:extLst>
          </p:cNvPr>
          <p:cNvPicPr>
            <a:picLocks noChangeAspect="1"/>
          </p:cNvPicPr>
          <p:nvPr/>
        </p:nvPicPr>
        <p:blipFill rotWithShape="1">
          <a:blip r:embed="rId2">
            <a:extLst>
              <a:ext uri="{28A0092B-C50C-407E-A947-70E740481C1C}">
                <a14:useLocalDpi xmlns:a14="http://schemas.microsoft.com/office/drawing/2010/main" val="0"/>
              </a:ext>
            </a:extLst>
          </a:blip>
          <a:srcRect l="65488"/>
          <a:stretch/>
        </p:blipFill>
        <p:spPr>
          <a:xfrm rot="5400000">
            <a:off x="-21890" y="21891"/>
            <a:ext cx="3807486" cy="3763706"/>
          </a:xfrm>
          <a:prstGeom prst="rect">
            <a:avLst/>
          </a:prstGeom>
          <a:scene3d>
            <a:camera prst="orthographicFront">
              <a:rot lat="0" lon="21299999" rev="0"/>
            </a:camera>
            <a:lightRig rig="threePt" dir="t"/>
          </a:scene3d>
        </p:spPr>
      </p:pic>
    </p:spTree>
    <p:extLst>
      <p:ext uri="{BB962C8B-B14F-4D97-AF65-F5344CB8AC3E}">
        <p14:creationId xmlns:p14="http://schemas.microsoft.com/office/powerpoint/2010/main" val="3910751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2136C205-B01D-47FA-A3F3-A0C2344E9597}"/>
              </a:ext>
            </a:extLst>
          </p:cNvPr>
          <p:cNvSpPr>
            <a:spLocks noGrp="1"/>
          </p:cNvSpPr>
          <p:nvPr>
            <p:ph type="title"/>
          </p:nvPr>
        </p:nvSpPr>
        <p:spPr>
          <a:xfrm>
            <a:off x="2004060" y="2766219"/>
            <a:ext cx="8183880" cy="1325563"/>
          </a:xfrm>
        </p:spPr>
        <p:txBody>
          <a:bodyPr>
            <a:normAutofit/>
          </a:bodyPr>
          <a:lstStyle/>
          <a:p>
            <a:pPr algn="ctr"/>
            <a:r>
              <a:rPr lang="tr-TR" sz="4000" dirty="0">
                <a:latin typeface="Cambria" panose="02040503050406030204" pitchFamily="18" charset="0"/>
              </a:rPr>
              <a:t>1. Türkiye Ekonomisi</a:t>
            </a:r>
          </a:p>
        </p:txBody>
      </p:sp>
      <p:pic>
        <p:nvPicPr>
          <p:cNvPr id="5" name="Resim 4">
            <a:extLst>
              <a:ext uri="{FF2B5EF4-FFF2-40B4-BE49-F238E27FC236}">
                <a16:creationId xmlns:a16="http://schemas.microsoft.com/office/drawing/2014/main" xmlns="" id="{C317FFFE-813A-4CA3-9EDE-48B25DA87733}"/>
              </a:ext>
            </a:extLst>
          </p:cNvPr>
          <p:cNvPicPr>
            <a:picLocks noChangeAspect="1"/>
          </p:cNvPicPr>
          <p:nvPr/>
        </p:nvPicPr>
        <p:blipFill rotWithShape="1">
          <a:blip r:embed="rId2">
            <a:extLst>
              <a:ext uri="{28A0092B-C50C-407E-A947-70E740481C1C}">
                <a14:useLocalDpi xmlns:a14="http://schemas.microsoft.com/office/drawing/2010/main" val="0"/>
              </a:ext>
            </a:extLst>
          </a:blip>
          <a:srcRect l="65488"/>
          <a:stretch/>
        </p:blipFill>
        <p:spPr>
          <a:xfrm rot="5400000">
            <a:off x="-21890" y="21891"/>
            <a:ext cx="3807486" cy="3763706"/>
          </a:xfrm>
          <a:prstGeom prst="rect">
            <a:avLst/>
          </a:prstGeom>
          <a:scene3d>
            <a:camera prst="orthographicFront">
              <a:rot lat="0" lon="21299999" rev="0"/>
            </a:camera>
            <a:lightRig rig="threePt" dir="t"/>
          </a:scene3d>
        </p:spPr>
      </p:pic>
      <p:pic>
        <p:nvPicPr>
          <p:cNvPr id="6" name="Resim 5">
            <a:extLst>
              <a:ext uri="{FF2B5EF4-FFF2-40B4-BE49-F238E27FC236}">
                <a16:creationId xmlns:a16="http://schemas.microsoft.com/office/drawing/2014/main" xmlns="" id="{CF3AF501-D9E5-4B1A-87BA-4DB8A376E929}"/>
              </a:ext>
            </a:extLst>
          </p:cNvPr>
          <p:cNvPicPr>
            <a:picLocks noChangeAspect="1"/>
          </p:cNvPicPr>
          <p:nvPr/>
        </p:nvPicPr>
        <p:blipFill rotWithShape="1">
          <a:blip r:embed="rId2">
            <a:extLst>
              <a:ext uri="{28A0092B-C50C-407E-A947-70E740481C1C}">
                <a14:useLocalDpi xmlns:a14="http://schemas.microsoft.com/office/drawing/2010/main" val="0"/>
              </a:ext>
            </a:extLst>
          </a:blip>
          <a:srcRect r="59639"/>
          <a:stretch/>
        </p:blipFill>
        <p:spPr>
          <a:xfrm>
            <a:off x="8014632" y="3301340"/>
            <a:ext cx="4207848" cy="3556660"/>
          </a:xfrm>
          <a:prstGeom prst="rect">
            <a:avLst/>
          </a:prstGeom>
        </p:spPr>
      </p:pic>
    </p:spTree>
    <p:extLst>
      <p:ext uri="{BB962C8B-B14F-4D97-AF65-F5344CB8AC3E}">
        <p14:creationId xmlns:p14="http://schemas.microsoft.com/office/powerpoint/2010/main" val="17087303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2136C205-B01D-47FA-A3F3-A0C2344E9597}"/>
              </a:ext>
            </a:extLst>
          </p:cNvPr>
          <p:cNvSpPr>
            <a:spLocks noGrp="1"/>
          </p:cNvSpPr>
          <p:nvPr>
            <p:ph type="title"/>
          </p:nvPr>
        </p:nvSpPr>
        <p:spPr>
          <a:xfrm>
            <a:off x="838200" y="2147454"/>
            <a:ext cx="10515600" cy="2854037"/>
          </a:xfrm>
        </p:spPr>
        <p:txBody>
          <a:bodyPr>
            <a:normAutofit/>
          </a:bodyPr>
          <a:lstStyle/>
          <a:p>
            <a:pPr algn="ctr">
              <a:lnSpc>
                <a:spcPct val="150000"/>
              </a:lnSpc>
              <a:spcAft>
                <a:spcPts val="600"/>
              </a:spcAft>
            </a:pPr>
            <a:r>
              <a:rPr lang="tr-TR" sz="4000" dirty="0">
                <a:latin typeface="Cambria" panose="02040503050406030204" pitchFamily="18" charset="0"/>
              </a:rPr>
              <a:t>ALINAN CEZALAR</a:t>
            </a:r>
            <a:br>
              <a:rPr lang="tr-TR" sz="4000" dirty="0">
                <a:latin typeface="Cambria" panose="02040503050406030204" pitchFamily="18" charset="0"/>
              </a:rPr>
            </a:br>
            <a:r>
              <a:rPr lang="tr-TR" sz="3200" dirty="0">
                <a:latin typeface="Cambria" panose="02040503050406030204" pitchFamily="18" charset="0"/>
              </a:rPr>
              <a:t>NİTELİĞİ-HUKUKİ DAYANAĞI</a:t>
            </a:r>
            <a:br>
              <a:rPr lang="tr-TR" sz="3200" dirty="0">
                <a:latin typeface="Cambria" panose="02040503050406030204" pitchFamily="18" charset="0"/>
              </a:rPr>
            </a:br>
            <a:r>
              <a:rPr lang="tr-TR" sz="3200" dirty="0">
                <a:latin typeface="Cambria" panose="02040503050406030204" pitchFamily="18" charset="0"/>
              </a:rPr>
              <a:t>ZAMAN İÇİNDEKİ GELİŞİMİ</a:t>
            </a:r>
            <a:endParaRPr lang="tr-TR" sz="4000" dirty="0">
              <a:latin typeface="Cambria" panose="02040503050406030204" pitchFamily="18" charset="0"/>
            </a:endParaRPr>
          </a:p>
        </p:txBody>
      </p:sp>
      <p:pic>
        <p:nvPicPr>
          <p:cNvPr id="5" name="Resim 4">
            <a:extLst>
              <a:ext uri="{FF2B5EF4-FFF2-40B4-BE49-F238E27FC236}">
                <a16:creationId xmlns:a16="http://schemas.microsoft.com/office/drawing/2014/main" xmlns="" id="{59F401FA-F91E-4E02-803E-8ECBD81CA8C5}"/>
              </a:ext>
            </a:extLst>
          </p:cNvPr>
          <p:cNvPicPr>
            <a:picLocks noChangeAspect="1"/>
          </p:cNvPicPr>
          <p:nvPr/>
        </p:nvPicPr>
        <p:blipFill rotWithShape="1">
          <a:blip r:embed="rId2">
            <a:extLst>
              <a:ext uri="{28A0092B-C50C-407E-A947-70E740481C1C}">
                <a14:useLocalDpi xmlns:a14="http://schemas.microsoft.com/office/drawing/2010/main" val="0"/>
              </a:ext>
            </a:extLst>
          </a:blip>
          <a:srcRect r="59639"/>
          <a:stretch/>
        </p:blipFill>
        <p:spPr>
          <a:xfrm>
            <a:off x="8014632" y="3331820"/>
            <a:ext cx="4207848" cy="3556660"/>
          </a:xfrm>
          <a:prstGeom prst="rect">
            <a:avLst/>
          </a:prstGeom>
        </p:spPr>
      </p:pic>
      <p:pic>
        <p:nvPicPr>
          <p:cNvPr id="6" name="Resim 5">
            <a:extLst>
              <a:ext uri="{FF2B5EF4-FFF2-40B4-BE49-F238E27FC236}">
                <a16:creationId xmlns:a16="http://schemas.microsoft.com/office/drawing/2014/main" xmlns="" id="{CC567C0C-0EEE-43BD-A1DD-B68AE9AE3844}"/>
              </a:ext>
            </a:extLst>
          </p:cNvPr>
          <p:cNvPicPr>
            <a:picLocks noChangeAspect="1"/>
          </p:cNvPicPr>
          <p:nvPr/>
        </p:nvPicPr>
        <p:blipFill rotWithShape="1">
          <a:blip r:embed="rId2">
            <a:extLst>
              <a:ext uri="{28A0092B-C50C-407E-A947-70E740481C1C}">
                <a14:useLocalDpi xmlns:a14="http://schemas.microsoft.com/office/drawing/2010/main" val="0"/>
              </a:ext>
            </a:extLst>
          </a:blip>
          <a:srcRect l="65488"/>
          <a:stretch/>
        </p:blipFill>
        <p:spPr>
          <a:xfrm rot="5400000">
            <a:off x="-21890" y="21891"/>
            <a:ext cx="3807486" cy="3763706"/>
          </a:xfrm>
          <a:prstGeom prst="rect">
            <a:avLst/>
          </a:prstGeom>
          <a:scene3d>
            <a:camera prst="orthographicFront">
              <a:rot lat="0" lon="21299999" rev="0"/>
            </a:camera>
            <a:lightRig rig="threePt" dir="t"/>
          </a:scene3d>
        </p:spPr>
      </p:pic>
    </p:spTree>
    <p:extLst>
      <p:ext uri="{BB962C8B-B14F-4D97-AF65-F5344CB8AC3E}">
        <p14:creationId xmlns:p14="http://schemas.microsoft.com/office/powerpoint/2010/main" val="6184493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2136C205-B01D-47FA-A3F3-A0C2344E9597}"/>
              </a:ext>
            </a:extLst>
          </p:cNvPr>
          <p:cNvSpPr>
            <a:spLocks noGrp="1"/>
          </p:cNvSpPr>
          <p:nvPr>
            <p:ph type="title"/>
          </p:nvPr>
        </p:nvSpPr>
        <p:spPr>
          <a:xfrm>
            <a:off x="838200" y="2001982"/>
            <a:ext cx="10515600" cy="2854037"/>
          </a:xfrm>
        </p:spPr>
        <p:txBody>
          <a:bodyPr>
            <a:normAutofit/>
          </a:bodyPr>
          <a:lstStyle/>
          <a:p>
            <a:pPr algn="ctr">
              <a:lnSpc>
                <a:spcPct val="150000"/>
              </a:lnSpc>
              <a:spcAft>
                <a:spcPts val="600"/>
              </a:spcAft>
            </a:pPr>
            <a:r>
              <a:rPr lang="tr-TR" sz="4000" dirty="0">
                <a:latin typeface="Cambria" panose="02040503050406030204" pitchFamily="18" charset="0"/>
              </a:rPr>
              <a:t>BAĞIMSIZ DENETİM</a:t>
            </a:r>
            <a:br>
              <a:rPr lang="tr-TR" sz="4000" dirty="0">
                <a:latin typeface="Cambria" panose="02040503050406030204" pitchFamily="18" charset="0"/>
              </a:rPr>
            </a:br>
            <a:r>
              <a:rPr lang="tr-TR" sz="4000" dirty="0">
                <a:latin typeface="Cambria" panose="02040503050406030204" pitchFamily="18" charset="0"/>
              </a:rPr>
              <a:t>DENETİM-TASTİK</a:t>
            </a:r>
            <a:br>
              <a:rPr lang="tr-TR" sz="4000" dirty="0">
                <a:latin typeface="Cambria" panose="02040503050406030204" pitchFamily="18" charset="0"/>
              </a:rPr>
            </a:br>
            <a:r>
              <a:rPr lang="tr-TR" sz="3200" dirty="0">
                <a:latin typeface="Cambria" panose="02040503050406030204" pitchFamily="18" charset="0"/>
              </a:rPr>
              <a:t>(YMM DENETİMİ-MATRAH ONAYI)</a:t>
            </a:r>
            <a:endParaRPr lang="tr-TR" sz="4000" dirty="0">
              <a:latin typeface="Cambria" panose="02040503050406030204" pitchFamily="18" charset="0"/>
            </a:endParaRPr>
          </a:p>
        </p:txBody>
      </p:sp>
      <p:pic>
        <p:nvPicPr>
          <p:cNvPr id="5" name="Resim 4">
            <a:extLst>
              <a:ext uri="{FF2B5EF4-FFF2-40B4-BE49-F238E27FC236}">
                <a16:creationId xmlns:a16="http://schemas.microsoft.com/office/drawing/2014/main" xmlns="" id="{59F401FA-F91E-4E02-803E-8ECBD81CA8C5}"/>
              </a:ext>
            </a:extLst>
          </p:cNvPr>
          <p:cNvPicPr>
            <a:picLocks noChangeAspect="1"/>
          </p:cNvPicPr>
          <p:nvPr/>
        </p:nvPicPr>
        <p:blipFill rotWithShape="1">
          <a:blip r:embed="rId2">
            <a:extLst>
              <a:ext uri="{28A0092B-C50C-407E-A947-70E740481C1C}">
                <a14:useLocalDpi xmlns:a14="http://schemas.microsoft.com/office/drawing/2010/main" val="0"/>
              </a:ext>
            </a:extLst>
          </a:blip>
          <a:srcRect r="59639"/>
          <a:stretch/>
        </p:blipFill>
        <p:spPr>
          <a:xfrm>
            <a:off x="8014632" y="3331820"/>
            <a:ext cx="4207848" cy="3556660"/>
          </a:xfrm>
          <a:prstGeom prst="rect">
            <a:avLst/>
          </a:prstGeom>
        </p:spPr>
      </p:pic>
      <p:pic>
        <p:nvPicPr>
          <p:cNvPr id="6" name="Resim 5">
            <a:extLst>
              <a:ext uri="{FF2B5EF4-FFF2-40B4-BE49-F238E27FC236}">
                <a16:creationId xmlns:a16="http://schemas.microsoft.com/office/drawing/2014/main" xmlns="" id="{CC567C0C-0EEE-43BD-A1DD-B68AE9AE3844}"/>
              </a:ext>
            </a:extLst>
          </p:cNvPr>
          <p:cNvPicPr>
            <a:picLocks noChangeAspect="1"/>
          </p:cNvPicPr>
          <p:nvPr/>
        </p:nvPicPr>
        <p:blipFill rotWithShape="1">
          <a:blip r:embed="rId2">
            <a:extLst>
              <a:ext uri="{28A0092B-C50C-407E-A947-70E740481C1C}">
                <a14:useLocalDpi xmlns:a14="http://schemas.microsoft.com/office/drawing/2010/main" val="0"/>
              </a:ext>
            </a:extLst>
          </a:blip>
          <a:srcRect l="65488"/>
          <a:stretch/>
        </p:blipFill>
        <p:spPr>
          <a:xfrm rot="5400000">
            <a:off x="-21890" y="21891"/>
            <a:ext cx="3807486" cy="3763706"/>
          </a:xfrm>
          <a:prstGeom prst="rect">
            <a:avLst/>
          </a:prstGeom>
          <a:scene3d>
            <a:camera prst="orthographicFront">
              <a:rot lat="0" lon="21299999" rev="0"/>
            </a:camera>
            <a:lightRig rig="threePt" dir="t"/>
          </a:scene3d>
        </p:spPr>
      </p:pic>
    </p:spTree>
    <p:extLst>
      <p:ext uri="{BB962C8B-B14F-4D97-AF65-F5344CB8AC3E}">
        <p14:creationId xmlns:p14="http://schemas.microsoft.com/office/powerpoint/2010/main" val="41502979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a:extLst>
              <a:ext uri="{FF2B5EF4-FFF2-40B4-BE49-F238E27FC236}">
                <a16:creationId xmlns:a16="http://schemas.microsoft.com/office/drawing/2014/main" xmlns="" id="{AC028B66-3484-41A4-8266-499A5B85B686}"/>
              </a:ext>
            </a:extLst>
          </p:cNvPr>
          <p:cNvPicPr>
            <a:picLocks noChangeAspect="1"/>
          </p:cNvPicPr>
          <p:nvPr/>
        </p:nvPicPr>
        <p:blipFill rotWithShape="1">
          <a:blip r:embed="rId2">
            <a:extLst>
              <a:ext uri="{28A0092B-C50C-407E-A947-70E740481C1C}">
                <a14:useLocalDpi xmlns:a14="http://schemas.microsoft.com/office/drawing/2010/main" val="0"/>
              </a:ext>
            </a:extLst>
          </a:blip>
          <a:srcRect l="2365"/>
          <a:stretch/>
        </p:blipFill>
        <p:spPr>
          <a:xfrm>
            <a:off x="0" y="1"/>
            <a:ext cx="5453642" cy="6858000"/>
          </a:xfrm>
          <a:prstGeom prst="rect">
            <a:avLst/>
          </a:prstGeom>
        </p:spPr>
      </p:pic>
      <p:sp>
        <p:nvSpPr>
          <p:cNvPr id="6" name="Unvan 1">
            <a:extLst>
              <a:ext uri="{FF2B5EF4-FFF2-40B4-BE49-F238E27FC236}">
                <a16:creationId xmlns:a16="http://schemas.microsoft.com/office/drawing/2014/main" xmlns="" id="{E1DA509B-D5F7-4A9F-AB51-1E6E9A177A7B}"/>
              </a:ext>
            </a:extLst>
          </p:cNvPr>
          <p:cNvSpPr>
            <a:spLocks noGrp="1"/>
          </p:cNvSpPr>
          <p:nvPr>
            <p:ph type="title"/>
          </p:nvPr>
        </p:nvSpPr>
        <p:spPr>
          <a:xfrm>
            <a:off x="4643120" y="2292713"/>
            <a:ext cx="6904448" cy="2272575"/>
          </a:xfrm>
        </p:spPr>
        <p:txBody>
          <a:bodyPr>
            <a:normAutofit/>
          </a:bodyPr>
          <a:lstStyle/>
          <a:p>
            <a:pPr algn="ctr">
              <a:lnSpc>
                <a:spcPct val="100000"/>
              </a:lnSpc>
            </a:pPr>
            <a:r>
              <a:rPr lang="tr-TR" sz="2800" dirty="0">
                <a:latin typeface="Cambria" panose="02040503050406030204" pitchFamily="18" charset="0"/>
              </a:rPr>
              <a:t>T.C. MALİYE BAKANLIĞI, TÜRMOB, KGK </a:t>
            </a:r>
            <a:br>
              <a:rPr lang="tr-TR" sz="2800" dirty="0">
                <a:latin typeface="Cambria" panose="02040503050406030204" pitchFamily="18" charset="0"/>
              </a:rPr>
            </a:br>
            <a:r>
              <a:rPr lang="tr-TR" sz="2800" dirty="0">
                <a:latin typeface="Cambria" panose="02040503050406030204" pitchFamily="18" charset="0"/>
              </a:rPr>
              <a:t>GERÇEĞİ</a:t>
            </a:r>
            <a:endParaRPr lang="tr-TR" sz="2000" dirty="0">
              <a:latin typeface="Cambria" panose="02040503050406030204" pitchFamily="18" charset="0"/>
            </a:endParaRPr>
          </a:p>
        </p:txBody>
      </p:sp>
      <p:pic>
        <p:nvPicPr>
          <p:cNvPr id="7" name="Resim 6">
            <a:extLst>
              <a:ext uri="{FF2B5EF4-FFF2-40B4-BE49-F238E27FC236}">
                <a16:creationId xmlns:a16="http://schemas.microsoft.com/office/drawing/2014/main" xmlns="" id="{AD100DE2-4089-4676-B65E-15A5AD407D77}"/>
              </a:ext>
            </a:extLst>
          </p:cNvPr>
          <p:cNvPicPr>
            <a:picLocks noChangeAspect="1"/>
          </p:cNvPicPr>
          <p:nvPr/>
        </p:nvPicPr>
        <p:blipFill rotWithShape="1">
          <a:blip r:embed="rId3">
            <a:extLst>
              <a:ext uri="{28A0092B-C50C-407E-A947-70E740481C1C}">
                <a14:useLocalDpi xmlns:a14="http://schemas.microsoft.com/office/drawing/2010/main" val="0"/>
              </a:ext>
            </a:extLst>
          </a:blip>
          <a:srcRect l="37058" r="16327" b="32050"/>
          <a:stretch/>
        </p:blipFill>
        <p:spPr>
          <a:xfrm>
            <a:off x="-1" y="5638800"/>
            <a:ext cx="12192001" cy="1219200"/>
          </a:xfrm>
          <a:prstGeom prst="rect">
            <a:avLst/>
          </a:prstGeom>
        </p:spPr>
      </p:pic>
    </p:spTree>
    <p:extLst>
      <p:ext uri="{BB962C8B-B14F-4D97-AF65-F5344CB8AC3E}">
        <p14:creationId xmlns:p14="http://schemas.microsoft.com/office/powerpoint/2010/main" val="5393903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a:extLst>
              <a:ext uri="{FF2B5EF4-FFF2-40B4-BE49-F238E27FC236}">
                <a16:creationId xmlns:a16="http://schemas.microsoft.com/office/drawing/2014/main" xmlns="" id="{0EE68883-7D59-4646-8008-517FB1ED0977}"/>
              </a:ext>
            </a:extLst>
          </p:cNvPr>
          <p:cNvSpPr txBox="1">
            <a:spLocks/>
          </p:cNvSpPr>
          <p:nvPr/>
        </p:nvSpPr>
        <p:spPr>
          <a:xfrm>
            <a:off x="6478139" y="4456202"/>
            <a:ext cx="8420363" cy="29707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tr-TR" sz="2000" dirty="0">
              <a:latin typeface="Cambria" panose="02040503050406030204" pitchFamily="18" charset="0"/>
            </a:endParaRPr>
          </a:p>
        </p:txBody>
      </p:sp>
      <p:sp>
        <p:nvSpPr>
          <p:cNvPr id="10" name="Unvan 1">
            <a:extLst>
              <a:ext uri="{FF2B5EF4-FFF2-40B4-BE49-F238E27FC236}">
                <a16:creationId xmlns:a16="http://schemas.microsoft.com/office/drawing/2014/main" xmlns="" id="{CC186D8D-4C7F-410A-9FAC-4DA60402B5FF}"/>
              </a:ext>
            </a:extLst>
          </p:cNvPr>
          <p:cNvSpPr txBox="1">
            <a:spLocks/>
          </p:cNvSpPr>
          <p:nvPr/>
        </p:nvSpPr>
        <p:spPr>
          <a:xfrm>
            <a:off x="1656080" y="12701"/>
            <a:ext cx="8879840" cy="64490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endParaRPr lang="tr-TR" sz="1800" dirty="0">
              <a:solidFill>
                <a:prstClr val="black"/>
              </a:solidFill>
              <a:highlight>
                <a:srgbClr val="FFFF00"/>
              </a:highlight>
              <a:latin typeface="Cambria" panose="02040503050406030204" pitchFamily="18" charset="0"/>
              <a:ea typeface="+mn-ea"/>
              <a:cs typeface="+mn-cs"/>
            </a:endParaRPr>
          </a:p>
          <a:p>
            <a:pPr algn="just">
              <a:lnSpc>
                <a:spcPct val="100000"/>
              </a:lnSpc>
            </a:pPr>
            <a:r>
              <a:rPr lang="tr-TR" sz="1800" dirty="0">
                <a:latin typeface="Cambria" panose="02040503050406030204" pitchFamily="18" charset="0"/>
              </a:rPr>
              <a:t>Kamu Gözetimi Muhasebe ve Denetim Standartları Kurumu Başkanı Sayın Dr. Genç Osman </a:t>
            </a:r>
            <a:r>
              <a:rPr lang="tr-TR" sz="1800" dirty="0" err="1">
                <a:latin typeface="Cambria" panose="02040503050406030204" pitchFamily="18" charset="0"/>
              </a:rPr>
              <a:t>Yaraşlı</a:t>
            </a:r>
            <a:r>
              <a:rPr lang="tr-TR" sz="1800" dirty="0">
                <a:latin typeface="Cambria" panose="02040503050406030204" pitchFamily="18" charset="0"/>
              </a:rPr>
              <a:t>, </a:t>
            </a:r>
            <a:r>
              <a:rPr lang="tr-TR" sz="1800" dirty="0" err="1">
                <a:latin typeface="Cambria" panose="02040503050406030204" pitchFamily="18" charset="0"/>
              </a:rPr>
              <a:t>KGK’nın</a:t>
            </a:r>
            <a:r>
              <a:rPr lang="tr-TR" sz="1800" dirty="0">
                <a:latin typeface="Cambria" panose="02040503050406030204" pitchFamily="18" charset="0"/>
              </a:rPr>
              <a:t> temel amacının "işletmelerin mali tablolarının gerçeğe ve ihtiyaca uygun karşılaştırılabilir finansal bilgi vermesini sağlamak" olduğunu belirtti. Sayın </a:t>
            </a:r>
            <a:r>
              <a:rPr lang="tr-TR" sz="1800" dirty="0" err="1">
                <a:latin typeface="Cambria" panose="02040503050406030204" pitchFamily="18" charset="0"/>
              </a:rPr>
              <a:t>Yaraşlı</a:t>
            </a:r>
            <a:r>
              <a:rPr lang="tr-TR" sz="1800" dirty="0">
                <a:latin typeface="Cambria" panose="02040503050406030204" pitchFamily="18" charset="0"/>
              </a:rPr>
              <a:t>, işletmelerin mali tabloları gerçeğe ve ihtiyaca uygun bilgi sunmazsa işletme yöneticilerinin, işletmeyle ilişkide bulunanların özellikle de yatırımcıların yanlış kararlar alabileceğini vurguladı. Bu durumun makroekonomik etkilerine de değinen Sayın </a:t>
            </a:r>
            <a:r>
              <a:rPr lang="tr-TR" sz="1800" dirty="0" err="1">
                <a:latin typeface="Cambria" panose="02040503050406030204" pitchFamily="18" charset="0"/>
              </a:rPr>
              <a:t>Yaraşlı</a:t>
            </a:r>
            <a:r>
              <a:rPr lang="tr-TR" sz="1800" dirty="0">
                <a:latin typeface="Cambria" panose="02040503050406030204" pitchFamily="18" charset="0"/>
              </a:rPr>
              <a:t>, "bir ekonomide işletmelerin mali tabloları yaygın olarak gerçeğe uygun bilgi vermez ise o ekonomide kaynak tahsisinde etkinliğin bozulacağını bunun sonucunda önce özel sektörün müteakiben bütün ekonominin sağlının bozulacağını" ifade etti. </a:t>
            </a:r>
          </a:p>
          <a:p>
            <a:pPr algn="just">
              <a:lnSpc>
                <a:spcPct val="100000"/>
              </a:lnSpc>
            </a:pPr>
            <a:r>
              <a:rPr lang="tr-TR" sz="1800" dirty="0">
                <a:latin typeface="Cambria" panose="02040503050406030204" pitchFamily="18" charset="0"/>
              </a:rPr>
              <a:t>Sayın </a:t>
            </a:r>
            <a:r>
              <a:rPr lang="tr-TR" sz="1800" dirty="0" err="1">
                <a:latin typeface="Cambria" panose="02040503050406030204" pitchFamily="18" charset="0"/>
              </a:rPr>
              <a:t>Yaraşlı</a:t>
            </a:r>
            <a:r>
              <a:rPr lang="tr-TR" sz="1800" dirty="0">
                <a:latin typeface="Cambria" panose="02040503050406030204" pitchFamily="18" charset="0"/>
              </a:rPr>
              <a:t>; finansal tabloların gerçeğe ve ihtiyaca uygun; karşılaştırılabilir finansal bilgi vermesini sağlaması için gerekli ilk şartın bu amacı temin edecek nitelikte bir finansal raporlama çerçevesinin kullanılması olduğunu, BOBİ </a:t>
            </a:r>
            <a:r>
              <a:rPr lang="tr-TR" sz="1800" dirty="0" err="1">
                <a:latin typeface="Cambria" panose="02040503050406030204" pitchFamily="18" charset="0"/>
              </a:rPr>
              <a:t>FRS’nin</a:t>
            </a:r>
            <a:r>
              <a:rPr lang="tr-TR" sz="1800" dirty="0">
                <a:latin typeface="Cambria" panose="02040503050406030204" pitchFamily="18" charset="0"/>
              </a:rPr>
              <a:t> bağımsız denetime tabi olup TFRS uygulamayan işletmelerin uygulayacağı gerçeğe uygun, ihtiyaca uygun ve karşılaştırılabilir finansal bilgi sunumunu amaçlayan bir raporlama standardı olduğunu kaydetti.</a:t>
            </a:r>
          </a:p>
          <a:p>
            <a:pPr algn="just">
              <a:lnSpc>
                <a:spcPct val="100000"/>
              </a:lnSpc>
            </a:pPr>
            <a:r>
              <a:rPr lang="tr-TR" sz="1800" dirty="0">
                <a:solidFill>
                  <a:prstClr val="black"/>
                </a:solidFill>
                <a:highlight>
                  <a:srgbClr val="FFFF00"/>
                </a:highlight>
                <a:latin typeface="Cambria" panose="02040503050406030204" pitchFamily="18" charset="0"/>
                <a:ea typeface="+mn-ea"/>
                <a:cs typeface="+mn-cs"/>
              </a:rPr>
              <a:t>İşletmelerin finansal tablolarının doğru, gerçeğe ve ihtiyaca uygun ve güvenilir finansal bilgi vermesinde iki grup mesleğe çok büyük sorumluluklar düştüğünü belirten </a:t>
            </a:r>
            <a:r>
              <a:rPr lang="tr-TR" sz="1800" dirty="0" err="1">
                <a:solidFill>
                  <a:prstClr val="black"/>
                </a:solidFill>
                <a:highlight>
                  <a:srgbClr val="FFFF00"/>
                </a:highlight>
                <a:latin typeface="Cambria" panose="02040503050406030204" pitchFamily="18" charset="0"/>
                <a:ea typeface="+mn-ea"/>
                <a:cs typeface="+mn-cs"/>
              </a:rPr>
              <a:t>Yaraşlı</a:t>
            </a:r>
            <a:r>
              <a:rPr lang="tr-TR" sz="1800" dirty="0">
                <a:solidFill>
                  <a:prstClr val="black"/>
                </a:solidFill>
                <a:highlight>
                  <a:srgbClr val="FFFF00"/>
                </a:highlight>
                <a:latin typeface="Cambria" panose="02040503050406030204" pitchFamily="18" charset="0"/>
                <a:ea typeface="+mn-ea"/>
                <a:cs typeface="+mn-cs"/>
              </a:rPr>
              <a:t>; bunlardan birinci grubun bağımlı veya bağımsız çalışan muhasebeci ve mali müşavirler ile bağımsız denetçiler, ikinci grubun ise akademisyenler olduğunu vurguladı ve bundan sonra üniversitelerde lisans düzeyindeki eğitimlerde BOBİ </a:t>
            </a:r>
            <a:r>
              <a:rPr lang="tr-TR" sz="1800" dirty="0" err="1">
                <a:solidFill>
                  <a:prstClr val="black"/>
                </a:solidFill>
                <a:highlight>
                  <a:srgbClr val="FFFF00"/>
                </a:highlight>
                <a:latin typeface="Cambria" panose="02040503050406030204" pitchFamily="18" charset="0"/>
                <a:ea typeface="+mn-ea"/>
                <a:cs typeface="+mn-cs"/>
              </a:rPr>
              <a:t>FRS’nin</a:t>
            </a:r>
            <a:r>
              <a:rPr lang="tr-TR" sz="1800" dirty="0">
                <a:solidFill>
                  <a:prstClr val="black"/>
                </a:solidFill>
                <a:highlight>
                  <a:srgbClr val="FFFF00"/>
                </a:highlight>
                <a:latin typeface="Cambria" panose="02040503050406030204" pitchFamily="18" charset="0"/>
                <a:ea typeface="+mn-ea"/>
                <a:cs typeface="+mn-cs"/>
              </a:rPr>
              <a:t> esas alınması gerektiğini ifade etti.</a:t>
            </a:r>
            <a:r>
              <a:rPr lang="tr-TR" sz="1800" dirty="0">
                <a:latin typeface="Cambria" panose="02040503050406030204" pitchFamily="18" charset="0"/>
              </a:rPr>
              <a:t> Bu iki meslek grubuna ulaşabilmek ve BOBİ </a:t>
            </a:r>
            <a:r>
              <a:rPr lang="tr-TR" sz="1800" dirty="0" err="1">
                <a:latin typeface="Cambria" panose="02040503050406030204" pitchFamily="18" charset="0"/>
              </a:rPr>
              <a:t>FRS’yi</a:t>
            </a:r>
            <a:r>
              <a:rPr lang="tr-TR" sz="1800" dirty="0">
                <a:latin typeface="Cambria" panose="02040503050406030204" pitchFamily="18" charset="0"/>
              </a:rPr>
              <a:t> tanıtabilmek amacıyla 24 ilde 25 toplantı yapmayı planladıklarını sözlerine ekledi.</a:t>
            </a:r>
          </a:p>
        </p:txBody>
      </p:sp>
      <p:pic>
        <p:nvPicPr>
          <p:cNvPr id="14" name="Resim 13">
            <a:extLst>
              <a:ext uri="{FF2B5EF4-FFF2-40B4-BE49-F238E27FC236}">
                <a16:creationId xmlns:a16="http://schemas.microsoft.com/office/drawing/2014/main" xmlns="" id="{BAD98B53-E351-4E18-8D54-D26BDBD8364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5488"/>
          <a:stretch/>
        </p:blipFill>
        <p:spPr>
          <a:xfrm rot="5400000">
            <a:off x="-11198" y="11201"/>
            <a:ext cx="1947704" cy="1925308"/>
          </a:xfrm>
          <a:prstGeom prst="rect">
            <a:avLst/>
          </a:prstGeom>
          <a:scene3d>
            <a:camera prst="orthographicFront">
              <a:rot lat="0" lon="21299999" rev="0"/>
            </a:camera>
            <a:lightRig rig="threePt" dir="t"/>
          </a:scene3d>
        </p:spPr>
      </p:pic>
      <p:pic>
        <p:nvPicPr>
          <p:cNvPr id="15" name="Resim 14">
            <a:extLst>
              <a:ext uri="{FF2B5EF4-FFF2-40B4-BE49-F238E27FC236}">
                <a16:creationId xmlns:a16="http://schemas.microsoft.com/office/drawing/2014/main" xmlns="" id="{D0B71600-9D2F-4FE0-B6B4-E06B22231DC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9639"/>
          <a:stretch/>
        </p:blipFill>
        <p:spPr>
          <a:xfrm>
            <a:off x="9992138" y="4986068"/>
            <a:ext cx="2230341" cy="1885183"/>
          </a:xfrm>
          <a:prstGeom prst="rect">
            <a:avLst/>
          </a:prstGeom>
        </p:spPr>
      </p:pic>
    </p:spTree>
    <p:extLst>
      <p:ext uri="{BB962C8B-B14F-4D97-AF65-F5344CB8AC3E}">
        <p14:creationId xmlns:p14="http://schemas.microsoft.com/office/powerpoint/2010/main" val="8648104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2136C205-B01D-47FA-A3F3-A0C2344E9597}"/>
              </a:ext>
            </a:extLst>
          </p:cNvPr>
          <p:cNvSpPr>
            <a:spLocks noGrp="1"/>
          </p:cNvSpPr>
          <p:nvPr>
            <p:ph type="title"/>
          </p:nvPr>
        </p:nvSpPr>
        <p:spPr>
          <a:xfrm>
            <a:off x="838200" y="985751"/>
            <a:ext cx="10515600" cy="4886498"/>
          </a:xfrm>
        </p:spPr>
        <p:txBody>
          <a:bodyPr>
            <a:normAutofit fontScale="90000"/>
          </a:bodyPr>
          <a:lstStyle/>
          <a:p>
            <a:pPr algn="ctr">
              <a:lnSpc>
                <a:spcPct val="150000"/>
              </a:lnSpc>
              <a:spcAft>
                <a:spcPts val="600"/>
              </a:spcAft>
            </a:pPr>
            <a:r>
              <a:rPr lang="tr-TR" dirty="0">
                <a:latin typeface="Cambria" panose="02040503050406030204" pitchFamily="18" charset="0"/>
              </a:rPr>
              <a:t>VERGİ FELSEFESİ</a:t>
            </a:r>
            <a:r>
              <a:rPr lang="tr-TR" sz="4000" dirty="0">
                <a:latin typeface="Cambria" panose="02040503050406030204" pitchFamily="18" charset="0"/>
              </a:rPr>
              <a:t/>
            </a:r>
            <a:br>
              <a:rPr lang="tr-TR" sz="4000" dirty="0">
                <a:latin typeface="Cambria" panose="02040503050406030204" pitchFamily="18" charset="0"/>
              </a:rPr>
            </a:br>
            <a:r>
              <a:rPr lang="tr-TR" sz="3600" dirty="0">
                <a:latin typeface="Cambria" panose="02040503050406030204" pitchFamily="18" charset="0"/>
              </a:rPr>
              <a:t>HUKUK VE KANUN</a:t>
            </a:r>
            <a:br>
              <a:rPr lang="tr-TR" sz="3600" dirty="0">
                <a:latin typeface="Cambria" panose="02040503050406030204" pitchFamily="18" charset="0"/>
              </a:rPr>
            </a:br>
            <a:r>
              <a:rPr lang="tr-TR" sz="3600" dirty="0">
                <a:latin typeface="Cambria" panose="02040503050406030204" pitchFamily="18" charset="0"/>
              </a:rPr>
              <a:t>BİLGİ</a:t>
            </a:r>
            <a:br>
              <a:rPr lang="tr-TR" sz="3600" dirty="0">
                <a:latin typeface="Cambria" panose="02040503050406030204" pitchFamily="18" charset="0"/>
              </a:rPr>
            </a:br>
            <a:r>
              <a:rPr lang="tr-TR" sz="3600" dirty="0">
                <a:latin typeface="Cambria" panose="02040503050406030204" pitchFamily="18" charset="0"/>
              </a:rPr>
              <a:t>GÖRGÜ</a:t>
            </a:r>
            <a:br>
              <a:rPr lang="tr-TR" sz="3600" dirty="0">
                <a:latin typeface="Cambria" panose="02040503050406030204" pitchFamily="18" charset="0"/>
              </a:rPr>
            </a:br>
            <a:r>
              <a:rPr lang="tr-TR" sz="3600" dirty="0">
                <a:latin typeface="Cambria" panose="02040503050406030204" pitchFamily="18" charset="0"/>
              </a:rPr>
              <a:t>DEĞERLEME</a:t>
            </a:r>
            <a:br>
              <a:rPr lang="tr-TR" sz="3600" dirty="0">
                <a:latin typeface="Cambria" panose="02040503050406030204" pitchFamily="18" charset="0"/>
              </a:rPr>
            </a:br>
            <a:r>
              <a:rPr lang="tr-TR" sz="3600" dirty="0">
                <a:latin typeface="Cambria" panose="02040503050406030204" pitchFamily="18" charset="0"/>
              </a:rPr>
              <a:t>SONUÇ</a:t>
            </a:r>
            <a:endParaRPr lang="tr-TR" sz="4000" dirty="0">
              <a:latin typeface="Cambria" panose="02040503050406030204" pitchFamily="18" charset="0"/>
            </a:endParaRPr>
          </a:p>
        </p:txBody>
      </p:sp>
      <p:pic>
        <p:nvPicPr>
          <p:cNvPr id="5" name="Resim 4">
            <a:extLst>
              <a:ext uri="{FF2B5EF4-FFF2-40B4-BE49-F238E27FC236}">
                <a16:creationId xmlns:a16="http://schemas.microsoft.com/office/drawing/2014/main" xmlns="" id="{59F401FA-F91E-4E02-803E-8ECBD81CA8C5}"/>
              </a:ext>
            </a:extLst>
          </p:cNvPr>
          <p:cNvPicPr>
            <a:picLocks noChangeAspect="1"/>
          </p:cNvPicPr>
          <p:nvPr/>
        </p:nvPicPr>
        <p:blipFill rotWithShape="1">
          <a:blip r:embed="rId2">
            <a:extLst>
              <a:ext uri="{28A0092B-C50C-407E-A947-70E740481C1C}">
                <a14:useLocalDpi xmlns:a14="http://schemas.microsoft.com/office/drawing/2010/main" val="0"/>
              </a:ext>
            </a:extLst>
          </a:blip>
          <a:srcRect r="59639"/>
          <a:stretch/>
        </p:blipFill>
        <p:spPr>
          <a:xfrm>
            <a:off x="8014632" y="3331820"/>
            <a:ext cx="4207848" cy="3556660"/>
          </a:xfrm>
          <a:prstGeom prst="rect">
            <a:avLst/>
          </a:prstGeom>
        </p:spPr>
      </p:pic>
      <p:pic>
        <p:nvPicPr>
          <p:cNvPr id="6" name="Resim 5">
            <a:extLst>
              <a:ext uri="{FF2B5EF4-FFF2-40B4-BE49-F238E27FC236}">
                <a16:creationId xmlns:a16="http://schemas.microsoft.com/office/drawing/2014/main" xmlns="" id="{CC567C0C-0EEE-43BD-A1DD-B68AE9AE3844}"/>
              </a:ext>
            </a:extLst>
          </p:cNvPr>
          <p:cNvPicPr>
            <a:picLocks noChangeAspect="1"/>
          </p:cNvPicPr>
          <p:nvPr/>
        </p:nvPicPr>
        <p:blipFill rotWithShape="1">
          <a:blip r:embed="rId2">
            <a:extLst>
              <a:ext uri="{28A0092B-C50C-407E-A947-70E740481C1C}">
                <a14:useLocalDpi xmlns:a14="http://schemas.microsoft.com/office/drawing/2010/main" val="0"/>
              </a:ext>
            </a:extLst>
          </a:blip>
          <a:srcRect l="65488"/>
          <a:stretch/>
        </p:blipFill>
        <p:spPr>
          <a:xfrm rot="5400000">
            <a:off x="-21890" y="21891"/>
            <a:ext cx="3807486" cy="3763706"/>
          </a:xfrm>
          <a:prstGeom prst="rect">
            <a:avLst/>
          </a:prstGeom>
          <a:scene3d>
            <a:camera prst="orthographicFront">
              <a:rot lat="0" lon="21299999" rev="0"/>
            </a:camera>
            <a:lightRig rig="threePt" dir="t"/>
          </a:scene3d>
        </p:spPr>
      </p:pic>
    </p:spTree>
    <p:extLst>
      <p:ext uri="{BB962C8B-B14F-4D97-AF65-F5344CB8AC3E}">
        <p14:creationId xmlns:p14="http://schemas.microsoft.com/office/powerpoint/2010/main" val="17525207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xmlns="" id="{59F401FA-F91E-4E02-803E-8ECBD81CA8C5}"/>
              </a:ext>
            </a:extLst>
          </p:cNvPr>
          <p:cNvPicPr>
            <a:picLocks noChangeAspect="1"/>
          </p:cNvPicPr>
          <p:nvPr/>
        </p:nvPicPr>
        <p:blipFill rotWithShape="1">
          <a:blip r:embed="rId2">
            <a:extLst>
              <a:ext uri="{28A0092B-C50C-407E-A947-70E740481C1C}">
                <a14:useLocalDpi xmlns:a14="http://schemas.microsoft.com/office/drawing/2010/main" val="0"/>
              </a:ext>
            </a:extLst>
          </a:blip>
          <a:srcRect r="59639"/>
          <a:stretch/>
        </p:blipFill>
        <p:spPr>
          <a:xfrm>
            <a:off x="8014632" y="3331820"/>
            <a:ext cx="4207848" cy="3556660"/>
          </a:xfrm>
          <a:prstGeom prst="rect">
            <a:avLst/>
          </a:prstGeom>
        </p:spPr>
      </p:pic>
      <p:pic>
        <p:nvPicPr>
          <p:cNvPr id="6" name="Resim 5">
            <a:extLst>
              <a:ext uri="{FF2B5EF4-FFF2-40B4-BE49-F238E27FC236}">
                <a16:creationId xmlns:a16="http://schemas.microsoft.com/office/drawing/2014/main" xmlns="" id="{CC567C0C-0EEE-43BD-A1DD-B68AE9AE3844}"/>
              </a:ext>
            </a:extLst>
          </p:cNvPr>
          <p:cNvPicPr>
            <a:picLocks noChangeAspect="1"/>
          </p:cNvPicPr>
          <p:nvPr/>
        </p:nvPicPr>
        <p:blipFill rotWithShape="1">
          <a:blip r:embed="rId2">
            <a:extLst>
              <a:ext uri="{28A0092B-C50C-407E-A947-70E740481C1C}">
                <a14:useLocalDpi xmlns:a14="http://schemas.microsoft.com/office/drawing/2010/main" val="0"/>
              </a:ext>
            </a:extLst>
          </a:blip>
          <a:srcRect l="65488"/>
          <a:stretch/>
        </p:blipFill>
        <p:spPr>
          <a:xfrm rot="5400000">
            <a:off x="-21890" y="21891"/>
            <a:ext cx="3807486" cy="3763706"/>
          </a:xfrm>
          <a:prstGeom prst="rect">
            <a:avLst/>
          </a:prstGeom>
          <a:scene3d>
            <a:camera prst="orthographicFront">
              <a:rot lat="0" lon="21299999" rev="0"/>
            </a:camera>
            <a:lightRig rig="threePt" dir="t"/>
          </a:scene3d>
        </p:spPr>
      </p:pic>
      <p:sp>
        <p:nvSpPr>
          <p:cNvPr id="2" name="Unvan 1">
            <a:extLst>
              <a:ext uri="{FF2B5EF4-FFF2-40B4-BE49-F238E27FC236}">
                <a16:creationId xmlns:a16="http://schemas.microsoft.com/office/drawing/2014/main" xmlns="" id="{2136C205-B01D-47FA-A3F3-A0C2344E9597}"/>
              </a:ext>
            </a:extLst>
          </p:cNvPr>
          <p:cNvSpPr>
            <a:spLocks noGrp="1"/>
          </p:cNvSpPr>
          <p:nvPr>
            <p:ph type="title"/>
          </p:nvPr>
        </p:nvSpPr>
        <p:spPr>
          <a:xfrm>
            <a:off x="838200" y="796636"/>
            <a:ext cx="10515600" cy="5264728"/>
          </a:xfrm>
        </p:spPr>
        <p:txBody>
          <a:bodyPr>
            <a:normAutofit/>
          </a:bodyPr>
          <a:lstStyle/>
          <a:p>
            <a:pPr algn="ctr">
              <a:lnSpc>
                <a:spcPct val="150000"/>
              </a:lnSpc>
              <a:spcAft>
                <a:spcPts val="1200"/>
              </a:spcAft>
            </a:pPr>
            <a:r>
              <a:rPr lang="tr-TR" sz="4000" dirty="0">
                <a:latin typeface="Cambria" panose="02040503050406030204" pitchFamily="18" charset="0"/>
              </a:rPr>
              <a:t>EĞİTİM VE KAYNAKLARI</a:t>
            </a:r>
            <a:br>
              <a:rPr lang="tr-TR" sz="4000" dirty="0">
                <a:latin typeface="Cambria" panose="02040503050406030204" pitchFamily="18" charset="0"/>
              </a:rPr>
            </a:br>
            <a:r>
              <a:rPr lang="tr-TR" sz="3200" dirty="0">
                <a:latin typeface="Cambria" panose="02040503050406030204" pitchFamily="18" charset="0"/>
              </a:rPr>
              <a:t>MESLEK LİSESİ EĞİTİMLERİ</a:t>
            </a:r>
            <a:br>
              <a:rPr lang="tr-TR" sz="3200" dirty="0">
                <a:latin typeface="Cambria" panose="02040503050406030204" pitchFamily="18" charset="0"/>
              </a:rPr>
            </a:br>
            <a:r>
              <a:rPr lang="tr-TR" sz="3200" dirty="0">
                <a:latin typeface="Cambria" panose="02040503050406030204" pitchFamily="18" charset="0"/>
              </a:rPr>
              <a:t>ÜNİVERSİTE LİSANS EĞİTİMLERİ</a:t>
            </a:r>
            <a:br>
              <a:rPr lang="tr-TR" sz="3200" dirty="0">
                <a:latin typeface="Cambria" panose="02040503050406030204" pitchFamily="18" charset="0"/>
              </a:rPr>
            </a:br>
            <a:r>
              <a:rPr lang="tr-TR" sz="3200" dirty="0">
                <a:latin typeface="Cambria" panose="02040503050406030204" pitchFamily="18" charset="0"/>
              </a:rPr>
              <a:t>ÜNİVERSİTE YÜKSEK LİSANS EĞİTİMLERİ</a:t>
            </a:r>
            <a:br>
              <a:rPr lang="tr-TR" sz="3200" dirty="0">
                <a:latin typeface="Cambria" panose="02040503050406030204" pitchFamily="18" charset="0"/>
              </a:rPr>
            </a:br>
            <a:r>
              <a:rPr lang="tr-TR" sz="3200" dirty="0">
                <a:latin typeface="Cambria" panose="02040503050406030204" pitchFamily="18" charset="0"/>
              </a:rPr>
              <a:t>KURUM AKADEMİLERİ</a:t>
            </a:r>
            <a:br>
              <a:rPr lang="tr-TR" sz="3200" dirty="0">
                <a:latin typeface="Cambria" panose="02040503050406030204" pitchFamily="18" charset="0"/>
              </a:rPr>
            </a:br>
            <a:r>
              <a:rPr lang="tr-TR" sz="3200" dirty="0">
                <a:latin typeface="Cambria" panose="02040503050406030204" pitchFamily="18" charset="0"/>
              </a:rPr>
              <a:t>PRATİK KURS EĞİTİMLERİ</a:t>
            </a:r>
            <a:endParaRPr lang="tr-TR" sz="3600" dirty="0">
              <a:latin typeface="Cambria" panose="02040503050406030204" pitchFamily="18" charset="0"/>
            </a:endParaRPr>
          </a:p>
        </p:txBody>
      </p:sp>
    </p:spTree>
    <p:extLst>
      <p:ext uri="{BB962C8B-B14F-4D97-AF65-F5344CB8AC3E}">
        <p14:creationId xmlns:p14="http://schemas.microsoft.com/office/powerpoint/2010/main" val="5850890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2136C205-B01D-47FA-A3F3-A0C2344E9597}"/>
              </a:ext>
            </a:extLst>
          </p:cNvPr>
          <p:cNvSpPr>
            <a:spLocks noGrp="1"/>
          </p:cNvSpPr>
          <p:nvPr>
            <p:ph type="title"/>
          </p:nvPr>
        </p:nvSpPr>
        <p:spPr>
          <a:xfrm>
            <a:off x="838200" y="470625"/>
            <a:ext cx="10515600" cy="728255"/>
          </a:xfrm>
        </p:spPr>
        <p:txBody>
          <a:bodyPr>
            <a:noAutofit/>
          </a:bodyPr>
          <a:lstStyle/>
          <a:p>
            <a:pPr algn="ctr">
              <a:lnSpc>
                <a:spcPct val="150000"/>
              </a:lnSpc>
            </a:pPr>
            <a:r>
              <a:rPr lang="tr-TR" dirty="0">
                <a:latin typeface="Cambria" panose="02040503050406030204" pitchFamily="18" charset="0"/>
              </a:rPr>
              <a:t>PATRONLAR KULÜBÜ</a:t>
            </a:r>
            <a:endParaRPr lang="tr-TR" sz="4000" dirty="0">
              <a:latin typeface="Cambria" panose="02040503050406030204" pitchFamily="18" charset="0"/>
            </a:endParaRPr>
          </a:p>
        </p:txBody>
      </p:sp>
      <p:pic>
        <p:nvPicPr>
          <p:cNvPr id="7" name="Resim 6">
            <a:extLst>
              <a:ext uri="{FF2B5EF4-FFF2-40B4-BE49-F238E27FC236}">
                <a16:creationId xmlns:a16="http://schemas.microsoft.com/office/drawing/2014/main" xmlns="" id="{003B8634-EC57-4362-AA0E-B0531B4357A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5488"/>
          <a:stretch/>
        </p:blipFill>
        <p:spPr>
          <a:xfrm rot="5400000">
            <a:off x="-11198" y="11201"/>
            <a:ext cx="1947704" cy="1925308"/>
          </a:xfrm>
          <a:prstGeom prst="rect">
            <a:avLst/>
          </a:prstGeom>
          <a:scene3d>
            <a:camera prst="orthographicFront">
              <a:rot lat="0" lon="21299999" rev="0"/>
            </a:camera>
            <a:lightRig rig="threePt" dir="t"/>
          </a:scene3d>
        </p:spPr>
      </p:pic>
      <p:pic>
        <p:nvPicPr>
          <p:cNvPr id="8" name="Resim 7">
            <a:extLst>
              <a:ext uri="{FF2B5EF4-FFF2-40B4-BE49-F238E27FC236}">
                <a16:creationId xmlns:a16="http://schemas.microsoft.com/office/drawing/2014/main" xmlns="" id="{E0EDE4AE-06EA-4C60-BCF7-AAEBACEA64E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9639"/>
          <a:stretch/>
        </p:blipFill>
        <p:spPr>
          <a:xfrm>
            <a:off x="9992138" y="4986068"/>
            <a:ext cx="2230341" cy="1885183"/>
          </a:xfrm>
          <a:prstGeom prst="rect">
            <a:avLst/>
          </a:prstGeom>
        </p:spPr>
      </p:pic>
      <p:grpSp>
        <p:nvGrpSpPr>
          <p:cNvPr id="4" name="Grup 3">
            <a:extLst>
              <a:ext uri="{FF2B5EF4-FFF2-40B4-BE49-F238E27FC236}">
                <a16:creationId xmlns:a16="http://schemas.microsoft.com/office/drawing/2014/main" xmlns="" id="{7865C3C9-B14F-4346-999B-50E65C737904}"/>
              </a:ext>
            </a:extLst>
          </p:cNvPr>
          <p:cNvGrpSpPr/>
          <p:nvPr/>
        </p:nvGrpSpPr>
        <p:grpSpPr>
          <a:xfrm>
            <a:off x="887955" y="1947707"/>
            <a:ext cx="10416090" cy="1824751"/>
            <a:chOff x="838200" y="1947707"/>
            <a:chExt cx="10416090" cy="1824751"/>
          </a:xfrm>
        </p:grpSpPr>
        <p:pic>
          <p:nvPicPr>
            <p:cNvPr id="1026" name="Picture 2" descr="maliye bakanlığı ile ilgili görsel sonucu">
              <a:extLst>
                <a:ext uri="{FF2B5EF4-FFF2-40B4-BE49-F238E27FC236}">
                  <a16:creationId xmlns:a16="http://schemas.microsoft.com/office/drawing/2014/main" xmlns="" id="{4826A8B7-F5EB-489F-B5BB-C96669ACB1A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3253" b="9977"/>
            <a:stretch/>
          </p:blipFill>
          <p:spPr bwMode="auto">
            <a:xfrm>
              <a:off x="838200" y="1947707"/>
              <a:ext cx="2328725" cy="17848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lgili resim">
              <a:extLst>
                <a:ext uri="{FF2B5EF4-FFF2-40B4-BE49-F238E27FC236}">
                  <a16:creationId xmlns:a16="http://schemas.microsoft.com/office/drawing/2014/main" xmlns="" id="{C84140A8-A718-477A-AF4E-399120583A2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1673" y="1967702"/>
              <a:ext cx="1763937" cy="180475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ddk logo ile ilgili görsel sonucu">
              <a:extLst>
                <a:ext uri="{FF2B5EF4-FFF2-40B4-BE49-F238E27FC236}">
                  <a16:creationId xmlns:a16="http://schemas.microsoft.com/office/drawing/2014/main" xmlns="" id="{E7A94653-6441-4EF6-A447-0C69229BF33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10065" y="1977631"/>
              <a:ext cx="2467888" cy="179482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lgili resim">
              <a:extLst>
                <a:ext uri="{FF2B5EF4-FFF2-40B4-BE49-F238E27FC236}">
                  <a16:creationId xmlns:a16="http://schemas.microsoft.com/office/drawing/2014/main" xmlns="" id="{4C4B1D5B-8A4A-4B99-AF83-34DD32CF534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3192" t="4623" r="23050" b="3091"/>
            <a:stretch/>
          </p:blipFill>
          <p:spPr bwMode="auto">
            <a:xfrm>
              <a:off x="9477265" y="1977631"/>
              <a:ext cx="1777025" cy="178489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up 2">
            <a:extLst>
              <a:ext uri="{FF2B5EF4-FFF2-40B4-BE49-F238E27FC236}">
                <a16:creationId xmlns:a16="http://schemas.microsoft.com/office/drawing/2014/main" xmlns="" id="{3C77F3CA-EBCC-47A7-BEB8-85A16C6871F6}"/>
              </a:ext>
            </a:extLst>
          </p:cNvPr>
          <p:cNvGrpSpPr/>
          <p:nvPr/>
        </p:nvGrpSpPr>
        <p:grpSpPr>
          <a:xfrm>
            <a:off x="2412631" y="4211320"/>
            <a:ext cx="7366738" cy="2179320"/>
            <a:chOff x="1736335" y="4211320"/>
            <a:chExt cx="7366738" cy="2179320"/>
          </a:xfrm>
        </p:grpSpPr>
        <p:pic>
          <p:nvPicPr>
            <p:cNvPr id="1034" name="Picture 10" descr="Türkiye Varlık Fonu">
              <a:extLst>
                <a:ext uri="{FF2B5EF4-FFF2-40B4-BE49-F238E27FC236}">
                  <a16:creationId xmlns:a16="http://schemas.microsoft.com/office/drawing/2014/main" xmlns="" id="{C0AEED75-36C4-4DB7-BA1C-40BA268CC00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36335" y="4721384"/>
              <a:ext cx="3879276" cy="115919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odalar ve borsalar birliği ile ilgili görsel sonucu">
              <a:extLst>
                <a:ext uri="{FF2B5EF4-FFF2-40B4-BE49-F238E27FC236}">
                  <a16:creationId xmlns:a16="http://schemas.microsoft.com/office/drawing/2014/main" xmlns="" id="{F11EDA92-6808-431A-8560-5814F064B09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23753" y="4211320"/>
              <a:ext cx="2179320" cy="217932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512402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xmlns="" id="{59F401FA-F91E-4E02-803E-8ECBD81CA8C5}"/>
              </a:ext>
            </a:extLst>
          </p:cNvPr>
          <p:cNvPicPr>
            <a:picLocks noChangeAspect="1"/>
          </p:cNvPicPr>
          <p:nvPr/>
        </p:nvPicPr>
        <p:blipFill rotWithShape="1">
          <a:blip r:embed="rId2">
            <a:extLst>
              <a:ext uri="{28A0092B-C50C-407E-A947-70E740481C1C}">
                <a14:useLocalDpi xmlns:a14="http://schemas.microsoft.com/office/drawing/2010/main" val="0"/>
              </a:ext>
            </a:extLst>
          </a:blip>
          <a:srcRect r="59639"/>
          <a:stretch/>
        </p:blipFill>
        <p:spPr>
          <a:xfrm>
            <a:off x="8014632" y="3331820"/>
            <a:ext cx="4207848" cy="3556660"/>
          </a:xfrm>
          <a:prstGeom prst="rect">
            <a:avLst/>
          </a:prstGeom>
        </p:spPr>
      </p:pic>
      <p:pic>
        <p:nvPicPr>
          <p:cNvPr id="6" name="Resim 5">
            <a:extLst>
              <a:ext uri="{FF2B5EF4-FFF2-40B4-BE49-F238E27FC236}">
                <a16:creationId xmlns:a16="http://schemas.microsoft.com/office/drawing/2014/main" xmlns="" id="{CC567C0C-0EEE-43BD-A1DD-B68AE9AE3844}"/>
              </a:ext>
            </a:extLst>
          </p:cNvPr>
          <p:cNvPicPr>
            <a:picLocks noChangeAspect="1"/>
          </p:cNvPicPr>
          <p:nvPr/>
        </p:nvPicPr>
        <p:blipFill rotWithShape="1">
          <a:blip r:embed="rId2">
            <a:extLst>
              <a:ext uri="{28A0092B-C50C-407E-A947-70E740481C1C}">
                <a14:useLocalDpi xmlns:a14="http://schemas.microsoft.com/office/drawing/2010/main" val="0"/>
              </a:ext>
            </a:extLst>
          </a:blip>
          <a:srcRect l="65488"/>
          <a:stretch/>
        </p:blipFill>
        <p:spPr>
          <a:xfrm rot="5400000">
            <a:off x="-21890" y="21891"/>
            <a:ext cx="3807486" cy="3763706"/>
          </a:xfrm>
          <a:prstGeom prst="rect">
            <a:avLst/>
          </a:prstGeom>
          <a:scene3d>
            <a:camera prst="orthographicFront">
              <a:rot lat="0" lon="21299999" rev="0"/>
            </a:camera>
            <a:lightRig rig="threePt" dir="t"/>
          </a:scene3d>
        </p:spPr>
      </p:pic>
      <p:sp>
        <p:nvSpPr>
          <p:cNvPr id="2" name="Unvan 1">
            <a:extLst>
              <a:ext uri="{FF2B5EF4-FFF2-40B4-BE49-F238E27FC236}">
                <a16:creationId xmlns:a16="http://schemas.microsoft.com/office/drawing/2014/main" xmlns="" id="{2136C205-B01D-47FA-A3F3-A0C2344E9597}"/>
              </a:ext>
            </a:extLst>
          </p:cNvPr>
          <p:cNvSpPr>
            <a:spLocks noGrp="1"/>
          </p:cNvSpPr>
          <p:nvPr>
            <p:ph type="title"/>
          </p:nvPr>
        </p:nvSpPr>
        <p:spPr>
          <a:xfrm>
            <a:off x="838200" y="796636"/>
            <a:ext cx="10515600" cy="5264728"/>
          </a:xfrm>
        </p:spPr>
        <p:txBody>
          <a:bodyPr>
            <a:normAutofit/>
          </a:bodyPr>
          <a:lstStyle/>
          <a:p>
            <a:pPr algn="ctr">
              <a:lnSpc>
                <a:spcPct val="150000"/>
              </a:lnSpc>
              <a:spcAft>
                <a:spcPts val="1200"/>
              </a:spcAft>
            </a:pPr>
            <a:r>
              <a:rPr lang="tr-TR" dirty="0">
                <a:latin typeface="Cambria" panose="02040503050406030204" pitchFamily="18" charset="0"/>
              </a:rPr>
              <a:t>HOŞÇAKALINIZ</a:t>
            </a:r>
            <a:r>
              <a:rPr lang="tr-TR" sz="4000" dirty="0">
                <a:latin typeface="Cambria" panose="02040503050406030204" pitchFamily="18" charset="0"/>
              </a:rPr>
              <a:t>.</a:t>
            </a:r>
            <a:endParaRPr lang="tr-TR" sz="3600" dirty="0">
              <a:latin typeface="Cambria" panose="02040503050406030204" pitchFamily="18" charset="0"/>
            </a:endParaRPr>
          </a:p>
        </p:txBody>
      </p:sp>
    </p:spTree>
    <p:extLst>
      <p:ext uri="{BB962C8B-B14F-4D97-AF65-F5344CB8AC3E}">
        <p14:creationId xmlns:p14="http://schemas.microsoft.com/office/powerpoint/2010/main" val="3175136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Resim 14">
            <a:extLst>
              <a:ext uri="{FF2B5EF4-FFF2-40B4-BE49-F238E27FC236}">
                <a16:creationId xmlns:a16="http://schemas.microsoft.com/office/drawing/2014/main" xmlns="" id="{C3D59E0F-703E-49CB-B52E-0159A8AAE91B}"/>
              </a:ext>
            </a:extLst>
          </p:cNvPr>
          <p:cNvPicPr>
            <a:picLocks noChangeAspect="1"/>
          </p:cNvPicPr>
          <p:nvPr/>
        </p:nvPicPr>
        <p:blipFill rotWithShape="1">
          <a:blip r:embed="rId2">
            <a:extLst>
              <a:ext uri="{28A0092B-C50C-407E-A947-70E740481C1C}">
                <a14:useLocalDpi xmlns:a14="http://schemas.microsoft.com/office/drawing/2010/main" val="0"/>
              </a:ext>
            </a:extLst>
          </a:blip>
          <a:srcRect l="3644" r="7468"/>
          <a:stretch/>
        </p:blipFill>
        <p:spPr>
          <a:xfrm>
            <a:off x="0" y="0"/>
            <a:ext cx="12192000" cy="6858000"/>
          </a:xfrm>
          <a:prstGeom prst="rect">
            <a:avLst/>
          </a:prstGeom>
        </p:spPr>
      </p:pic>
    </p:spTree>
    <p:extLst>
      <p:ext uri="{BB962C8B-B14F-4D97-AF65-F5344CB8AC3E}">
        <p14:creationId xmlns:p14="http://schemas.microsoft.com/office/powerpoint/2010/main" val="27358566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Resim 17">
            <a:extLst>
              <a:ext uri="{FF2B5EF4-FFF2-40B4-BE49-F238E27FC236}">
                <a16:creationId xmlns:a16="http://schemas.microsoft.com/office/drawing/2014/main" xmlns="" id="{E6E71AA4-F675-4E8B-90DB-74B560FC3C6D}"/>
              </a:ext>
            </a:extLst>
          </p:cNvPr>
          <p:cNvPicPr>
            <a:picLocks noChangeAspect="1"/>
          </p:cNvPicPr>
          <p:nvPr/>
        </p:nvPicPr>
        <p:blipFill rotWithShape="1">
          <a:blip r:embed="rId2">
            <a:extLst>
              <a:ext uri="{28A0092B-C50C-407E-A947-70E740481C1C}">
                <a14:useLocalDpi xmlns:a14="http://schemas.microsoft.com/office/drawing/2010/main" val="0"/>
              </a:ext>
            </a:extLst>
          </a:blip>
          <a:srcRect t="13084" b="2804"/>
          <a:stretch/>
        </p:blipFill>
        <p:spPr>
          <a:xfrm>
            <a:off x="0" y="0"/>
            <a:ext cx="12192000" cy="6858000"/>
          </a:xfrm>
          <a:prstGeom prst="rect">
            <a:avLst/>
          </a:prstGeom>
        </p:spPr>
      </p:pic>
    </p:spTree>
    <p:extLst>
      <p:ext uri="{BB962C8B-B14F-4D97-AF65-F5344CB8AC3E}">
        <p14:creationId xmlns:p14="http://schemas.microsoft.com/office/powerpoint/2010/main" val="40796932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xmlns="" id="{FD456AFE-B753-45C6-85D8-67B253FF87C0}"/>
              </a:ext>
            </a:extLst>
          </p:cNvPr>
          <p:cNvPicPr>
            <a:picLocks noChangeAspect="1"/>
          </p:cNvPicPr>
          <p:nvPr/>
        </p:nvPicPr>
        <p:blipFill rotWithShape="1">
          <a:blip r:embed="rId2">
            <a:extLst>
              <a:ext uri="{28A0092B-C50C-407E-A947-70E740481C1C}">
                <a14:useLocalDpi xmlns:a14="http://schemas.microsoft.com/office/drawing/2010/main" val="0"/>
              </a:ext>
            </a:extLst>
          </a:blip>
          <a:srcRect t="4568" b="2444"/>
          <a:stretch/>
        </p:blipFill>
        <p:spPr>
          <a:xfrm>
            <a:off x="0" y="0"/>
            <a:ext cx="12192000" cy="6858000"/>
          </a:xfrm>
          <a:prstGeom prst="rect">
            <a:avLst/>
          </a:prstGeom>
        </p:spPr>
      </p:pic>
    </p:spTree>
    <p:extLst>
      <p:ext uri="{BB962C8B-B14F-4D97-AF65-F5344CB8AC3E}">
        <p14:creationId xmlns:p14="http://schemas.microsoft.com/office/powerpoint/2010/main" val="12227508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0AA6121A-485F-46C8-8491-42BD6F413794}"/>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FC7127AD-2440-43FE-A266-442C3D01F06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09" t="9960" r="-109" b="6576"/>
          <a:stretch/>
        </p:blipFill>
        <p:spPr>
          <a:xfrm>
            <a:off x="0" y="1"/>
            <a:ext cx="12316307" cy="6858000"/>
          </a:xfrm>
        </p:spPr>
      </p:pic>
    </p:spTree>
    <p:extLst>
      <p:ext uri="{BB962C8B-B14F-4D97-AF65-F5344CB8AC3E}">
        <p14:creationId xmlns:p14="http://schemas.microsoft.com/office/powerpoint/2010/main" val="20728338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2E0ECF4C-A0A2-42D8-A0E4-4FA90975478E}"/>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33344DC0-8490-40B9-B990-714D047DD39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985" b="15796"/>
          <a:stretch/>
        </p:blipFill>
        <p:spPr>
          <a:xfrm>
            <a:off x="0" y="-492125"/>
            <a:ext cx="12192000" cy="7350125"/>
          </a:xfrm>
        </p:spPr>
      </p:pic>
    </p:spTree>
    <p:extLst>
      <p:ext uri="{BB962C8B-B14F-4D97-AF65-F5344CB8AC3E}">
        <p14:creationId xmlns:p14="http://schemas.microsoft.com/office/powerpoint/2010/main" val="21858434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2128</TotalTime>
  <Words>1625</Words>
  <Application>Microsoft Office PowerPoint</Application>
  <PresentationFormat>Özel</PresentationFormat>
  <Paragraphs>821</Paragraphs>
  <Slides>47</Slides>
  <Notes>3</Notes>
  <HiddenSlides>0</HiddenSlides>
  <MMClips>0</MMClips>
  <ScaleCrop>false</ScaleCrop>
  <HeadingPairs>
    <vt:vector size="4" baseType="variant">
      <vt:variant>
        <vt:lpstr>Tema</vt:lpstr>
      </vt:variant>
      <vt:variant>
        <vt:i4>1</vt:i4>
      </vt:variant>
      <vt:variant>
        <vt:lpstr>Slayt Başlıkları</vt:lpstr>
      </vt:variant>
      <vt:variant>
        <vt:i4>47</vt:i4>
      </vt:variant>
    </vt:vector>
  </HeadingPairs>
  <TitlesOfParts>
    <vt:vector size="48" baseType="lpstr">
      <vt:lpstr>Office Teması</vt:lpstr>
      <vt:lpstr>4. Yeminli Mali Müşavirlik  Denetim ve Tasdik Sempozyumu</vt:lpstr>
      <vt:lpstr>Prof. Dr. Tuğrul TÜFEKÇİOĞLU YMM, BD.</vt:lpstr>
      <vt:lpstr>PowerPoint Sunusu</vt:lpstr>
      <vt:lpstr>1. Türkiye Ekonomisi</vt:lpstr>
      <vt:lpstr>PowerPoint Sunusu</vt:lpstr>
      <vt:lpstr>PowerPoint Sunusu</vt:lpstr>
      <vt:lpstr>PowerPoint Sunusu</vt:lpstr>
      <vt:lpstr>PowerPoint Sunusu</vt:lpstr>
      <vt:lpstr>PowerPoint Sunusu</vt:lpstr>
      <vt:lpstr>PowerPoint Sunusu</vt:lpstr>
      <vt:lpstr>PowerPoint Sunusu</vt:lpstr>
      <vt:lpstr>PowerPoint Sunusu</vt:lpstr>
      <vt:lpstr>2. Kamu Maliyesi</vt:lpstr>
      <vt:lpstr>PowerPoint Sunusu</vt:lpstr>
      <vt:lpstr>PowerPoint Sunusu</vt:lpstr>
      <vt:lpstr>PowerPoint Sunusu</vt:lpstr>
      <vt:lpstr>PowerPoint Sunusu</vt:lpstr>
      <vt:lpstr>PowerPoint Sunusu</vt:lpstr>
      <vt:lpstr>3. Yeminli Mali Müşavirlik</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Hürriyet-Kelebek 24.10.2017</vt:lpstr>
      <vt:lpstr>PowerPoint Sunusu</vt:lpstr>
      <vt:lpstr>PowerPoint Sunusu</vt:lpstr>
      <vt:lpstr>YEMİNLİ MALİ MÜŞAVİRLİK NEDİR? YEMİNLİ MALİ MÜŞAVİR KİMDİR?</vt:lpstr>
      <vt:lpstr>YEMİNLİ MALİ MÜŞAVİRLERİN ÇALIŞMA BİÇİMİ ÇALIŞMA ALANLARI İŞBİRLİĞİ-ANLAYIŞ BİRLİĞİ</vt:lpstr>
      <vt:lpstr>DEVLET İŞVEREN GÖRÜLÜRSE: T.C. MALİYE BAKANLIĞI, TMSF, BDDK, TÜRKİYE VARLIK FONU</vt:lpstr>
      <vt:lpstr>YEMİNLİ MALİ MÜŞAVİRLİK: BATIDA EŞDEĞER ARAMAK</vt:lpstr>
      <vt:lpstr>ALINAN CEZALAR NİTELİĞİ-HUKUKİ DAYANAĞI ZAMAN İÇİNDEKİ GELİŞİMİ</vt:lpstr>
      <vt:lpstr>BAĞIMSIZ DENETİM DENETİM-TASTİK (YMM DENETİMİ-MATRAH ONAYI)</vt:lpstr>
      <vt:lpstr>T.C. MALİYE BAKANLIĞI, TÜRMOB, KGK  GERÇEĞİ</vt:lpstr>
      <vt:lpstr>PowerPoint Sunusu</vt:lpstr>
      <vt:lpstr>VERGİ FELSEFESİ HUKUK VE KANUN BİLGİ GÖRGÜ DEĞERLEME SONUÇ</vt:lpstr>
      <vt:lpstr>EĞİTİM VE KAYNAKLARI MESLEK LİSESİ EĞİTİMLERİ ÜNİVERSİTE LİSANS EĞİTİMLERİ ÜNİVERSİTE YÜKSEK LİSANS EĞİTİMLERİ KURUM AKADEMİLERİ PRATİK KURS EĞİTİMLERİ</vt:lpstr>
      <vt:lpstr>PATRONLAR KULÜBÜ</vt:lpstr>
      <vt:lpstr>HOŞÇAKALINIZ.</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 Yeminli Mali Müşavirlik Denetim ve Tasdik Sempozyumu</dc:title>
  <dc:creator>İÇEM Vakfı</dc:creator>
  <cp:lastModifiedBy>user</cp:lastModifiedBy>
  <cp:revision>191</cp:revision>
  <cp:lastPrinted>2017-10-31T14:31:12Z</cp:lastPrinted>
  <dcterms:created xsi:type="dcterms:W3CDTF">2017-10-09T12:19:43Z</dcterms:created>
  <dcterms:modified xsi:type="dcterms:W3CDTF">2017-11-01T08:27:33Z</dcterms:modified>
</cp:coreProperties>
</file>