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notesMasterIdLst>
    <p:notesMasterId r:id="rId51"/>
  </p:notesMasterIdLst>
  <p:handoutMasterIdLst>
    <p:handoutMasterId r:id="rId52"/>
  </p:handoutMasterIdLst>
  <p:sldIdLst>
    <p:sldId id="648" r:id="rId2"/>
    <p:sldId id="1141" r:id="rId3"/>
    <p:sldId id="1146" r:id="rId4"/>
    <p:sldId id="1150" r:id="rId5"/>
    <p:sldId id="1151" r:id="rId6"/>
    <p:sldId id="1147" r:id="rId7"/>
    <p:sldId id="1148" r:id="rId8"/>
    <p:sldId id="1149" r:id="rId9"/>
    <p:sldId id="1082" r:id="rId10"/>
    <p:sldId id="1030" r:id="rId11"/>
    <p:sldId id="1031" r:id="rId12"/>
    <p:sldId id="1043" r:id="rId13"/>
    <p:sldId id="1130" r:id="rId14"/>
    <p:sldId id="1087" r:id="rId15"/>
    <p:sldId id="1111" r:id="rId16"/>
    <p:sldId id="1051" r:id="rId17"/>
    <p:sldId id="1129" r:id="rId18"/>
    <p:sldId id="1155" r:id="rId19"/>
    <p:sldId id="1049" r:id="rId20"/>
    <p:sldId id="1089" r:id="rId21"/>
    <p:sldId id="1134" r:id="rId22"/>
    <p:sldId id="1135" r:id="rId23"/>
    <p:sldId id="1144" r:id="rId24"/>
    <p:sldId id="1132" r:id="rId25"/>
    <p:sldId id="1133" r:id="rId26"/>
    <p:sldId id="1121" r:id="rId27"/>
    <p:sldId id="1117" r:id="rId28"/>
    <p:sldId id="1115" r:id="rId29"/>
    <p:sldId id="1125" r:id="rId30"/>
    <p:sldId id="1143" r:id="rId31"/>
    <p:sldId id="1152" r:id="rId32"/>
    <p:sldId id="1128" r:id="rId33"/>
    <p:sldId id="1142" r:id="rId34"/>
    <p:sldId id="1153" r:id="rId35"/>
    <p:sldId id="1145" r:id="rId36"/>
    <p:sldId id="1159" r:id="rId37"/>
    <p:sldId id="1156" r:id="rId38"/>
    <p:sldId id="1160" r:id="rId39"/>
    <p:sldId id="1158" r:id="rId40"/>
    <p:sldId id="1176" r:id="rId41"/>
    <p:sldId id="1175" r:id="rId42"/>
    <p:sldId id="1170" r:id="rId43"/>
    <p:sldId id="1167" r:id="rId44"/>
    <p:sldId id="1166" r:id="rId45"/>
    <p:sldId id="1164" r:id="rId46"/>
    <p:sldId id="1181" r:id="rId47"/>
    <p:sldId id="1179" r:id="rId48"/>
    <p:sldId id="1182" r:id="rId49"/>
    <p:sldId id="970" r:id="rId50"/>
  </p:sldIdLst>
  <p:sldSz cx="9144000" cy="6858000" type="screen4x3"/>
  <p:notesSz cx="6858000" cy="987266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96BD"/>
    <a:srgbClr val="E9FCD0"/>
    <a:srgbClr val="B2D3FC"/>
    <a:srgbClr val="FFEBAB"/>
    <a:srgbClr val="05708D"/>
    <a:srgbClr val="FFB7B7"/>
    <a:srgbClr val="056D89"/>
    <a:srgbClr val="CFDE9E"/>
    <a:srgbClr val="FFE1E1"/>
    <a:srgbClr val="DFED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Tema Uygulanmış Stil 2 - Vurgu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4B1156A-380E-4F78-BDF5-A606A8083BF9}" styleName="Orta Stil 4 - Vurgu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98978" autoAdjust="0"/>
  </p:normalViewPr>
  <p:slideViewPr>
    <p:cSldViewPr>
      <p:cViewPr>
        <p:scale>
          <a:sx n="110" d="100"/>
          <a:sy n="110" d="100"/>
        </p:scale>
        <p:origin x="-168" y="924"/>
      </p:cViewPr>
      <p:guideLst>
        <p:guide orient="horz" pos="2160"/>
        <p:guide pos="2880"/>
      </p:guideLst>
    </p:cSldViewPr>
  </p:slideViewPr>
  <p:outlineViewPr>
    <p:cViewPr>
      <p:scale>
        <a:sx n="33" d="100"/>
        <a:sy n="33" d="100"/>
      </p:scale>
      <p:origin x="0" y="1078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46" d="100"/>
          <a:sy n="46" d="100"/>
        </p:scale>
        <p:origin x="-2780" y="-76"/>
      </p:cViewPr>
      <p:guideLst>
        <p:guide orient="horz" pos="3109"/>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A194B9-2247-423C-9B54-6DEB350269A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D7A2A0FC-3369-49D8-AD61-45E0C76610E5}">
      <dgm:prSet phldrT="[Metin]" custT="1"/>
      <dgm:spPr>
        <a:solidFill>
          <a:srgbClr val="0070C0"/>
        </a:solidFill>
        <a:ln>
          <a:solidFill>
            <a:schemeClr val="accent2"/>
          </a:solidFill>
        </a:ln>
      </dgm:spPr>
      <dgm:t>
        <a:bodyPr/>
        <a:lstStyle/>
        <a:p>
          <a:r>
            <a:rPr lang="tr-TR" sz="3200" dirty="0" smtClean="0">
              <a:solidFill>
                <a:schemeClr val="bg1"/>
              </a:solidFill>
              <a:latin typeface="Cambria" pitchFamily="18" charset="0"/>
              <a:ea typeface="Tahoma" pitchFamily="34" charset="0"/>
              <a:cs typeface="Arial" pitchFamily="34" charset="0"/>
            </a:rPr>
            <a:t>1- Kamu Gelirleri</a:t>
          </a:r>
          <a:endParaRPr lang="tr-TR" sz="3200" dirty="0">
            <a:solidFill>
              <a:schemeClr val="bg1"/>
            </a:solidFill>
            <a:latin typeface="Cambria" pitchFamily="18" charset="0"/>
            <a:ea typeface="Tahoma" pitchFamily="34" charset="0"/>
            <a:cs typeface="Arial" pitchFamily="34" charset="0"/>
          </a:endParaRPr>
        </a:p>
      </dgm:t>
    </dgm:pt>
    <dgm:pt modelId="{19BE41E7-6A47-4D80-9607-1D0886F0D63E}" type="parTrans" cxnId="{E78D9B52-5939-402D-812F-FC48057BF9FB}">
      <dgm:prSet/>
      <dgm:spPr/>
      <dgm:t>
        <a:bodyPr/>
        <a:lstStyle/>
        <a:p>
          <a:endParaRPr lang="tr-TR"/>
        </a:p>
      </dgm:t>
    </dgm:pt>
    <dgm:pt modelId="{498188EE-8051-4930-8440-9A50BF6FEDC8}" type="sibTrans" cxnId="{E78D9B52-5939-402D-812F-FC48057BF9FB}">
      <dgm:prSet/>
      <dgm:spPr/>
      <dgm:t>
        <a:bodyPr/>
        <a:lstStyle/>
        <a:p>
          <a:endParaRPr lang="tr-TR"/>
        </a:p>
      </dgm:t>
    </dgm:pt>
    <dgm:pt modelId="{201BA1D7-C880-4CCA-863F-4CF0607F268A}">
      <dgm:prSet phldrT="[Metin]"/>
      <dgm:spPr/>
      <dgm:t>
        <a:bodyPr/>
        <a:lstStyle/>
        <a:p>
          <a:endParaRPr lang="tr-TR" dirty="0"/>
        </a:p>
      </dgm:t>
    </dgm:pt>
    <dgm:pt modelId="{341BF7D7-2AC9-4117-B8C9-E7F3AE55B6DC}" type="parTrans" cxnId="{479E8DAA-AEA0-4E24-8F61-835C7F1FAF67}">
      <dgm:prSet/>
      <dgm:spPr/>
      <dgm:t>
        <a:bodyPr/>
        <a:lstStyle/>
        <a:p>
          <a:endParaRPr lang="tr-TR"/>
        </a:p>
      </dgm:t>
    </dgm:pt>
    <dgm:pt modelId="{4C99687B-F71A-4A6B-9126-6F740B4BBEAA}" type="sibTrans" cxnId="{479E8DAA-AEA0-4E24-8F61-835C7F1FAF67}">
      <dgm:prSet/>
      <dgm:spPr/>
      <dgm:t>
        <a:bodyPr/>
        <a:lstStyle/>
        <a:p>
          <a:endParaRPr lang="tr-TR"/>
        </a:p>
      </dgm:t>
    </dgm:pt>
    <dgm:pt modelId="{DDB320C2-96D1-41B5-9327-57743424D5C5}">
      <dgm:prSet phldrT="[Metin]" custT="1"/>
      <dgm:spPr>
        <a:solidFill>
          <a:srgbClr val="0070C0"/>
        </a:solidFill>
        <a:ln>
          <a:solidFill>
            <a:schemeClr val="accent2"/>
          </a:solidFill>
        </a:ln>
      </dgm:spPr>
      <dgm:t>
        <a:bodyPr/>
        <a:lstStyle/>
        <a:p>
          <a:r>
            <a:rPr lang="tr-TR" sz="3600" dirty="0" smtClean="0">
              <a:latin typeface="Cambria" pitchFamily="18" charset="0"/>
              <a:cs typeface="Arial" pitchFamily="34" charset="0"/>
            </a:rPr>
            <a:t>2-Kamu Harcamaları</a:t>
          </a:r>
          <a:endParaRPr lang="tr-TR" sz="3600" dirty="0">
            <a:latin typeface="Cambria" pitchFamily="18" charset="0"/>
            <a:cs typeface="Arial" pitchFamily="34" charset="0"/>
          </a:endParaRPr>
        </a:p>
      </dgm:t>
    </dgm:pt>
    <dgm:pt modelId="{C60AF675-E361-4345-8112-35042D25E8B6}" type="parTrans" cxnId="{C44024D3-7BAE-4A42-9C63-A7F2CDD58216}">
      <dgm:prSet/>
      <dgm:spPr/>
      <dgm:t>
        <a:bodyPr/>
        <a:lstStyle/>
        <a:p>
          <a:endParaRPr lang="tr-TR"/>
        </a:p>
      </dgm:t>
    </dgm:pt>
    <dgm:pt modelId="{0D7BD398-F1C9-4E4C-A87C-8B610732C5D7}" type="sibTrans" cxnId="{C44024D3-7BAE-4A42-9C63-A7F2CDD58216}">
      <dgm:prSet/>
      <dgm:spPr/>
      <dgm:t>
        <a:bodyPr/>
        <a:lstStyle/>
        <a:p>
          <a:endParaRPr lang="tr-TR"/>
        </a:p>
      </dgm:t>
    </dgm:pt>
    <dgm:pt modelId="{0E7CC1F5-11C4-4DEF-A374-440461FAAE72}">
      <dgm:prSet phldrT="[Metin]"/>
      <dgm:spPr/>
      <dgm:t>
        <a:bodyPr/>
        <a:lstStyle/>
        <a:p>
          <a:endParaRPr lang="tr-TR" dirty="0"/>
        </a:p>
      </dgm:t>
    </dgm:pt>
    <dgm:pt modelId="{9E89A980-10F9-425E-B35B-42359194B697}" type="parTrans" cxnId="{89ACAB21-8426-4291-ADFA-0F864D934140}">
      <dgm:prSet/>
      <dgm:spPr/>
      <dgm:t>
        <a:bodyPr/>
        <a:lstStyle/>
        <a:p>
          <a:endParaRPr lang="tr-TR"/>
        </a:p>
      </dgm:t>
    </dgm:pt>
    <dgm:pt modelId="{9BA97EB1-0F4B-4872-90F1-EE82ED846E16}" type="sibTrans" cxnId="{89ACAB21-8426-4291-ADFA-0F864D934140}">
      <dgm:prSet/>
      <dgm:spPr/>
      <dgm:t>
        <a:bodyPr/>
        <a:lstStyle/>
        <a:p>
          <a:endParaRPr lang="tr-TR"/>
        </a:p>
      </dgm:t>
    </dgm:pt>
    <dgm:pt modelId="{35A9055B-9118-4733-A0A2-ED809EC5EC04}" type="pres">
      <dgm:prSet presAssocID="{8DA194B9-2247-423C-9B54-6DEB350269AB}" presName="linear" presStyleCnt="0">
        <dgm:presLayoutVars>
          <dgm:animLvl val="lvl"/>
          <dgm:resizeHandles val="exact"/>
        </dgm:presLayoutVars>
      </dgm:prSet>
      <dgm:spPr/>
      <dgm:t>
        <a:bodyPr/>
        <a:lstStyle/>
        <a:p>
          <a:endParaRPr lang="tr-TR"/>
        </a:p>
      </dgm:t>
    </dgm:pt>
    <dgm:pt modelId="{6BF78AF5-278A-4CF6-9F64-647C7F44BB93}" type="pres">
      <dgm:prSet presAssocID="{D7A2A0FC-3369-49D8-AD61-45E0C76610E5}" presName="parentText" presStyleLbl="node1" presStyleIdx="0" presStyleCnt="2" custLinFactNeighborX="-662" custLinFactNeighborY="27337">
        <dgm:presLayoutVars>
          <dgm:chMax val="0"/>
          <dgm:bulletEnabled val="1"/>
        </dgm:presLayoutVars>
      </dgm:prSet>
      <dgm:spPr/>
      <dgm:t>
        <a:bodyPr/>
        <a:lstStyle/>
        <a:p>
          <a:endParaRPr lang="tr-TR"/>
        </a:p>
      </dgm:t>
    </dgm:pt>
    <dgm:pt modelId="{6D34B911-0618-45F1-9C9E-8EA0198AAEC7}" type="pres">
      <dgm:prSet presAssocID="{D7A2A0FC-3369-49D8-AD61-45E0C76610E5}" presName="childText" presStyleLbl="revTx" presStyleIdx="0" presStyleCnt="2">
        <dgm:presLayoutVars>
          <dgm:bulletEnabled val="1"/>
        </dgm:presLayoutVars>
      </dgm:prSet>
      <dgm:spPr/>
      <dgm:t>
        <a:bodyPr/>
        <a:lstStyle/>
        <a:p>
          <a:endParaRPr lang="tr-TR"/>
        </a:p>
      </dgm:t>
    </dgm:pt>
    <dgm:pt modelId="{F266AB0F-F7DC-4666-9AC9-597294277307}" type="pres">
      <dgm:prSet presAssocID="{DDB320C2-96D1-41B5-9327-57743424D5C5}" presName="parentText" presStyleLbl="node1" presStyleIdx="1" presStyleCnt="2">
        <dgm:presLayoutVars>
          <dgm:chMax val="0"/>
          <dgm:bulletEnabled val="1"/>
        </dgm:presLayoutVars>
      </dgm:prSet>
      <dgm:spPr/>
      <dgm:t>
        <a:bodyPr/>
        <a:lstStyle/>
        <a:p>
          <a:endParaRPr lang="tr-TR"/>
        </a:p>
      </dgm:t>
    </dgm:pt>
    <dgm:pt modelId="{D439A1A6-3362-4EA2-91CF-84615E18E0EA}" type="pres">
      <dgm:prSet presAssocID="{DDB320C2-96D1-41B5-9327-57743424D5C5}" presName="childText" presStyleLbl="revTx" presStyleIdx="1" presStyleCnt="2">
        <dgm:presLayoutVars>
          <dgm:bulletEnabled val="1"/>
        </dgm:presLayoutVars>
      </dgm:prSet>
      <dgm:spPr/>
      <dgm:t>
        <a:bodyPr/>
        <a:lstStyle/>
        <a:p>
          <a:endParaRPr lang="tr-TR"/>
        </a:p>
      </dgm:t>
    </dgm:pt>
  </dgm:ptLst>
  <dgm:cxnLst>
    <dgm:cxn modelId="{9E9637B4-F2AD-445A-BF20-FBD596F698C5}" type="presOf" srcId="{0E7CC1F5-11C4-4DEF-A374-440461FAAE72}" destId="{D439A1A6-3362-4EA2-91CF-84615E18E0EA}" srcOrd="0" destOrd="0" presId="urn:microsoft.com/office/officeart/2005/8/layout/vList2"/>
    <dgm:cxn modelId="{D7A8712A-7A6D-4148-A7BD-92EC40352691}" type="presOf" srcId="{DDB320C2-96D1-41B5-9327-57743424D5C5}" destId="{F266AB0F-F7DC-4666-9AC9-597294277307}" srcOrd="0" destOrd="0" presId="urn:microsoft.com/office/officeart/2005/8/layout/vList2"/>
    <dgm:cxn modelId="{C44024D3-7BAE-4A42-9C63-A7F2CDD58216}" srcId="{8DA194B9-2247-423C-9B54-6DEB350269AB}" destId="{DDB320C2-96D1-41B5-9327-57743424D5C5}" srcOrd="1" destOrd="0" parTransId="{C60AF675-E361-4345-8112-35042D25E8B6}" sibTransId="{0D7BD398-F1C9-4E4C-A87C-8B610732C5D7}"/>
    <dgm:cxn modelId="{89ACAB21-8426-4291-ADFA-0F864D934140}" srcId="{DDB320C2-96D1-41B5-9327-57743424D5C5}" destId="{0E7CC1F5-11C4-4DEF-A374-440461FAAE72}" srcOrd="0" destOrd="0" parTransId="{9E89A980-10F9-425E-B35B-42359194B697}" sibTransId="{9BA97EB1-0F4B-4872-90F1-EE82ED846E16}"/>
    <dgm:cxn modelId="{B1A73156-E773-4E88-AC6D-1BBD68ACFEA7}" type="presOf" srcId="{D7A2A0FC-3369-49D8-AD61-45E0C76610E5}" destId="{6BF78AF5-278A-4CF6-9F64-647C7F44BB93}" srcOrd="0" destOrd="0" presId="urn:microsoft.com/office/officeart/2005/8/layout/vList2"/>
    <dgm:cxn modelId="{301D7758-4FC8-4AA2-B888-7450CB178F39}" type="presOf" srcId="{8DA194B9-2247-423C-9B54-6DEB350269AB}" destId="{35A9055B-9118-4733-A0A2-ED809EC5EC04}" srcOrd="0" destOrd="0" presId="urn:microsoft.com/office/officeart/2005/8/layout/vList2"/>
    <dgm:cxn modelId="{479E8DAA-AEA0-4E24-8F61-835C7F1FAF67}" srcId="{D7A2A0FC-3369-49D8-AD61-45E0C76610E5}" destId="{201BA1D7-C880-4CCA-863F-4CF0607F268A}" srcOrd="0" destOrd="0" parTransId="{341BF7D7-2AC9-4117-B8C9-E7F3AE55B6DC}" sibTransId="{4C99687B-F71A-4A6B-9126-6F740B4BBEAA}"/>
    <dgm:cxn modelId="{0FE15D2A-662F-443A-95B8-75BE47077FD2}" type="presOf" srcId="{201BA1D7-C880-4CCA-863F-4CF0607F268A}" destId="{6D34B911-0618-45F1-9C9E-8EA0198AAEC7}" srcOrd="0" destOrd="0" presId="urn:microsoft.com/office/officeart/2005/8/layout/vList2"/>
    <dgm:cxn modelId="{E78D9B52-5939-402D-812F-FC48057BF9FB}" srcId="{8DA194B9-2247-423C-9B54-6DEB350269AB}" destId="{D7A2A0FC-3369-49D8-AD61-45E0C76610E5}" srcOrd="0" destOrd="0" parTransId="{19BE41E7-6A47-4D80-9607-1D0886F0D63E}" sibTransId="{498188EE-8051-4930-8440-9A50BF6FEDC8}"/>
    <dgm:cxn modelId="{F8E72102-D8D8-4185-A4E0-1D87022A2184}" type="presParOf" srcId="{35A9055B-9118-4733-A0A2-ED809EC5EC04}" destId="{6BF78AF5-278A-4CF6-9F64-647C7F44BB93}" srcOrd="0" destOrd="0" presId="urn:microsoft.com/office/officeart/2005/8/layout/vList2"/>
    <dgm:cxn modelId="{E16C0262-DAAE-48F1-B837-8EA616A32385}" type="presParOf" srcId="{35A9055B-9118-4733-A0A2-ED809EC5EC04}" destId="{6D34B911-0618-45F1-9C9E-8EA0198AAEC7}" srcOrd="1" destOrd="0" presId="urn:microsoft.com/office/officeart/2005/8/layout/vList2"/>
    <dgm:cxn modelId="{7C4A1F4B-D2E3-4C05-8F24-5BC743E3F970}" type="presParOf" srcId="{35A9055B-9118-4733-A0A2-ED809EC5EC04}" destId="{F266AB0F-F7DC-4666-9AC9-597294277307}" srcOrd="2" destOrd="0" presId="urn:microsoft.com/office/officeart/2005/8/layout/vList2"/>
    <dgm:cxn modelId="{680A6332-1DAE-4425-BCA3-2342E394F6AC}" type="presParOf" srcId="{35A9055B-9118-4733-A0A2-ED809EC5EC04}" destId="{D439A1A6-3362-4EA2-91CF-84615E18E0EA}" srcOrd="3" destOrd="0" presId="urn:microsoft.com/office/officeart/2005/8/layout/vList2"/>
  </dgm:cxnLst>
  <dgm:bg>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F78AF5-278A-4CF6-9F64-647C7F44BB93}">
      <dsp:nvSpPr>
        <dsp:cNvPr id="0" name=""/>
        <dsp:cNvSpPr/>
      </dsp:nvSpPr>
      <dsp:spPr>
        <a:xfrm>
          <a:off x="0" y="288032"/>
          <a:ext cx="8229600" cy="1160640"/>
        </a:xfrm>
        <a:prstGeom prst="roundRect">
          <a:avLst/>
        </a:prstGeom>
        <a:solidFill>
          <a:srgbClr val="0070C0"/>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tr-TR" sz="3200" kern="1200" dirty="0" smtClean="0">
              <a:solidFill>
                <a:schemeClr val="bg1"/>
              </a:solidFill>
              <a:latin typeface="Cambria" pitchFamily="18" charset="0"/>
              <a:ea typeface="Tahoma" pitchFamily="34" charset="0"/>
              <a:cs typeface="Arial" pitchFamily="34" charset="0"/>
            </a:rPr>
            <a:t>1- Kamu Gelirleri</a:t>
          </a:r>
          <a:endParaRPr lang="tr-TR" sz="3200" kern="1200" dirty="0">
            <a:solidFill>
              <a:schemeClr val="bg1"/>
            </a:solidFill>
            <a:latin typeface="Cambria" pitchFamily="18" charset="0"/>
            <a:ea typeface="Tahoma" pitchFamily="34" charset="0"/>
            <a:cs typeface="Arial" pitchFamily="34" charset="0"/>
          </a:endParaRPr>
        </a:p>
      </dsp:txBody>
      <dsp:txXfrm>
        <a:off x="56658" y="344690"/>
        <a:ext cx="8116284" cy="1047324"/>
      </dsp:txXfrm>
    </dsp:sp>
    <dsp:sp modelId="{6D34B911-0618-45F1-9C9E-8EA0198AAEC7}">
      <dsp:nvSpPr>
        <dsp:cNvPr id="0" name=""/>
        <dsp:cNvSpPr/>
      </dsp:nvSpPr>
      <dsp:spPr>
        <a:xfrm>
          <a:off x="0" y="1167998"/>
          <a:ext cx="8229600" cy="1026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78740" rIns="440944" bIns="78740" numCol="1" spcCol="1270" anchor="t" anchorCtr="0">
          <a:noAutofit/>
        </a:bodyPr>
        <a:lstStyle/>
        <a:p>
          <a:pPr marL="285750" lvl="1" indent="-285750" algn="l" defTabSz="2133600">
            <a:lnSpc>
              <a:spcPct val="90000"/>
            </a:lnSpc>
            <a:spcBef>
              <a:spcPct val="0"/>
            </a:spcBef>
            <a:spcAft>
              <a:spcPct val="20000"/>
            </a:spcAft>
            <a:buChar char="••"/>
          </a:pPr>
          <a:endParaRPr lang="tr-TR" sz="4800" kern="1200" dirty="0"/>
        </a:p>
      </dsp:txBody>
      <dsp:txXfrm>
        <a:off x="0" y="1167998"/>
        <a:ext cx="8229600" cy="1026720"/>
      </dsp:txXfrm>
    </dsp:sp>
    <dsp:sp modelId="{F266AB0F-F7DC-4666-9AC9-597294277307}">
      <dsp:nvSpPr>
        <dsp:cNvPr id="0" name=""/>
        <dsp:cNvSpPr/>
      </dsp:nvSpPr>
      <dsp:spPr>
        <a:xfrm>
          <a:off x="0" y="2194718"/>
          <a:ext cx="8229600" cy="1160640"/>
        </a:xfrm>
        <a:prstGeom prst="roundRect">
          <a:avLst/>
        </a:prstGeom>
        <a:solidFill>
          <a:srgbClr val="0070C0"/>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tr-TR" sz="3600" kern="1200" dirty="0" smtClean="0">
              <a:latin typeface="Cambria" pitchFamily="18" charset="0"/>
              <a:cs typeface="Arial" pitchFamily="34" charset="0"/>
            </a:rPr>
            <a:t>2-Kamu Harcamaları</a:t>
          </a:r>
          <a:endParaRPr lang="tr-TR" sz="3600" kern="1200" dirty="0">
            <a:latin typeface="Cambria" pitchFamily="18" charset="0"/>
            <a:cs typeface="Arial" pitchFamily="34" charset="0"/>
          </a:endParaRPr>
        </a:p>
      </dsp:txBody>
      <dsp:txXfrm>
        <a:off x="56658" y="2251376"/>
        <a:ext cx="8116284" cy="1047324"/>
      </dsp:txXfrm>
    </dsp:sp>
    <dsp:sp modelId="{D439A1A6-3362-4EA2-91CF-84615E18E0EA}">
      <dsp:nvSpPr>
        <dsp:cNvPr id="0" name=""/>
        <dsp:cNvSpPr/>
      </dsp:nvSpPr>
      <dsp:spPr>
        <a:xfrm>
          <a:off x="0" y="3355358"/>
          <a:ext cx="8229600" cy="1026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78740" rIns="440944" bIns="78740" numCol="1" spcCol="1270" anchor="t" anchorCtr="0">
          <a:noAutofit/>
        </a:bodyPr>
        <a:lstStyle/>
        <a:p>
          <a:pPr marL="285750" lvl="1" indent="-285750" algn="l" defTabSz="2133600">
            <a:lnSpc>
              <a:spcPct val="90000"/>
            </a:lnSpc>
            <a:spcBef>
              <a:spcPct val="0"/>
            </a:spcBef>
            <a:spcAft>
              <a:spcPct val="20000"/>
            </a:spcAft>
            <a:buChar char="••"/>
          </a:pPr>
          <a:endParaRPr lang="tr-TR" sz="4800" kern="1200" dirty="0"/>
        </a:p>
      </dsp:txBody>
      <dsp:txXfrm>
        <a:off x="0" y="3355358"/>
        <a:ext cx="8229600" cy="10267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94186"/>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sz="quarter" idx="1"/>
          </p:nvPr>
        </p:nvSpPr>
        <p:spPr>
          <a:xfrm>
            <a:off x="3884613" y="0"/>
            <a:ext cx="2971800" cy="494186"/>
          </a:xfrm>
          <a:prstGeom prst="rect">
            <a:avLst/>
          </a:prstGeom>
        </p:spPr>
        <p:txBody>
          <a:bodyPr vert="horz" lIns="91440" tIns="45720" rIns="91440" bIns="45720" rtlCol="0"/>
          <a:lstStyle>
            <a:lvl1pPr algn="r">
              <a:defRPr sz="1200"/>
            </a:lvl1pPr>
          </a:lstStyle>
          <a:p>
            <a:fld id="{4F2DC864-C08B-4FC1-9DC4-AA85102081E4}" type="datetimeFigureOut">
              <a:rPr lang="tr-TR" smtClean="0"/>
              <a:t>01.11.2017</a:t>
            </a:fld>
            <a:endParaRPr lang="tr-TR" dirty="0"/>
          </a:p>
        </p:txBody>
      </p:sp>
      <p:sp>
        <p:nvSpPr>
          <p:cNvPr id="4" name="Altbilgi Yer Tutucusu 3"/>
          <p:cNvSpPr>
            <a:spLocks noGrp="1"/>
          </p:cNvSpPr>
          <p:nvPr>
            <p:ph type="ftr" sz="quarter" idx="2"/>
          </p:nvPr>
        </p:nvSpPr>
        <p:spPr>
          <a:xfrm>
            <a:off x="0" y="9376899"/>
            <a:ext cx="2971800" cy="494185"/>
          </a:xfrm>
          <a:prstGeom prst="rect">
            <a:avLst/>
          </a:prstGeom>
        </p:spPr>
        <p:txBody>
          <a:bodyPr vert="horz" lIns="91440" tIns="45720" rIns="91440" bIns="45720" rtlCol="0" anchor="b"/>
          <a:lstStyle>
            <a:lvl1pPr algn="l">
              <a:defRPr sz="1200"/>
            </a:lvl1pPr>
          </a:lstStyle>
          <a:p>
            <a:endParaRPr lang="tr-TR" dirty="0"/>
          </a:p>
        </p:txBody>
      </p:sp>
      <p:sp>
        <p:nvSpPr>
          <p:cNvPr id="5" name="Slayt Numarası Yer Tutucusu 4"/>
          <p:cNvSpPr>
            <a:spLocks noGrp="1"/>
          </p:cNvSpPr>
          <p:nvPr>
            <p:ph type="sldNum" sz="quarter" idx="3"/>
          </p:nvPr>
        </p:nvSpPr>
        <p:spPr>
          <a:xfrm>
            <a:off x="3884613" y="9376899"/>
            <a:ext cx="2971800" cy="494185"/>
          </a:xfrm>
          <a:prstGeom prst="rect">
            <a:avLst/>
          </a:prstGeom>
        </p:spPr>
        <p:txBody>
          <a:bodyPr vert="horz" lIns="91440" tIns="45720" rIns="91440" bIns="45720" rtlCol="0" anchor="b"/>
          <a:lstStyle>
            <a:lvl1pPr algn="r">
              <a:defRPr sz="1200"/>
            </a:lvl1pPr>
          </a:lstStyle>
          <a:p>
            <a:fld id="{15679559-9F83-442F-BF36-EC48DE900AC5}" type="slidenum">
              <a:rPr lang="tr-TR" smtClean="0"/>
              <a:t>‹#›</a:t>
            </a:fld>
            <a:endParaRPr lang="tr-TR" dirty="0"/>
          </a:p>
        </p:txBody>
      </p:sp>
    </p:spTree>
    <p:extLst>
      <p:ext uri="{BB962C8B-B14F-4D97-AF65-F5344CB8AC3E}">
        <p14:creationId xmlns:p14="http://schemas.microsoft.com/office/powerpoint/2010/main" val="57788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93633"/>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idx="1"/>
          </p:nvPr>
        </p:nvSpPr>
        <p:spPr>
          <a:xfrm>
            <a:off x="3884613" y="0"/>
            <a:ext cx="2971800" cy="493633"/>
          </a:xfrm>
          <a:prstGeom prst="rect">
            <a:avLst/>
          </a:prstGeom>
        </p:spPr>
        <p:txBody>
          <a:bodyPr vert="horz" lIns="91440" tIns="45720" rIns="91440" bIns="45720" rtlCol="0"/>
          <a:lstStyle>
            <a:lvl1pPr algn="r">
              <a:defRPr sz="1200"/>
            </a:lvl1pPr>
          </a:lstStyle>
          <a:p>
            <a:fld id="{0F41FCC9-F434-4127-8DCD-7784A5E462DB}" type="datetimeFigureOut">
              <a:rPr lang="tr-TR" smtClean="0"/>
              <a:t>01.11.2017</a:t>
            </a:fld>
            <a:endParaRPr lang="tr-TR" dirty="0"/>
          </a:p>
        </p:txBody>
      </p:sp>
      <p:sp>
        <p:nvSpPr>
          <p:cNvPr id="4" name="Slayt Görüntüsü Yer Tutucusu 3"/>
          <p:cNvSpPr>
            <a:spLocks noGrp="1" noRot="1" noChangeAspect="1"/>
          </p:cNvSpPr>
          <p:nvPr>
            <p:ph type="sldImg" idx="2"/>
          </p:nvPr>
        </p:nvSpPr>
        <p:spPr>
          <a:xfrm>
            <a:off x="960438" y="739775"/>
            <a:ext cx="4937125" cy="3703638"/>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 Yer Tutucusu 4"/>
          <p:cNvSpPr>
            <a:spLocks noGrp="1"/>
          </p:cNvSpPr>
          <p:nvPr>
            <p:ph type="body" sz="quarter" idx="3"/>
          </p:nvPr>
        </p:nvSpPr>
        <p:spPr>
          <a:xfrm>
            <a:off x="685800" y="4689515"/>
            <a:ext cx="5486400" cy="4442698"/>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377316"/>
            <a:ext cx="2971800" cy="493633"/>
          </a:xfrm>
          <a:prstGeom prst="rect">
            <a:avLst/>
          </a:prstGeom>
        </p:spPr>
        <p:txBody>
          <a:bodyPr vert="horz" lIns="91440" tIns="45720" rIns="91440" bIns="45720" rtlCol="0" anchor="b"/>
          <a:lstStyle>
            <a:lvl1pPr algn="l">
              <a:defRPr sz="1200"/>
            </a:lvl1pPr>
          </a:lstStyle>
          <a:p>
            <a:endParaRPr lang="tr-TR" dirty="0"/>
          </a:p>
        </p:txBody>
      </p:sp>
      <p:sp>
        <p:nvSpPr>
          <p:cNvPr id="7" name="Slayt Numarası Yer Tutucusu 6"/>
          <p:cNvSpPr>
            <a:spLocks noGrp="1"/>
          </p:cNvSpPr>
          <p:nvPr>
            <p:ph type="sldNum" sz="quarter" idx="5"/>
          </p:nvPr>
        </p:nvSpPr>
        <p:spPr>
          <a:xfrm>
            <a:off x="3884613" y="9377316"/>
            <a:ext cx="2971800" cy="493633"/>
          </a:xfrm>
          <a:prstGeom prst="rect">
            <a:avLst/>
          </a:prstGeom>
        </p:spPr>
        <p:txBody>
          <a:bodyPr vert="horz" lIns="91440" tIns="45720" rIns="91440" bIns="45720" rtlCol="0" anchor="b"/>
          <a:lstStyle>
            <a:lvl1pPr algn="r">
              <a:defRPr sz="1200"/>
            </a:lvl1pPr>
          </a:lstStyle>
          <a:p>
            <a:fld id="{DDE99450-0B80-4BDF-8107-1233E1229599}" type="slidenum">
              <a:rPr lang="tr-TR" smtClean="0"/>
              <a:t>‹#›</a:t>
            </a:fld>
            <a:endParaRPr lang="tr-TR" dirty="0"/>
          </a:p>
        </p:txBody>
      </p:sp>
    </p:spTree>
    <p:extLst>
      <p:ext uri="{BB962C8B-B14F-4D97-AF65-F5344CB8AC3E}">
        <p14:creationId xmlns:p14="http://schemas.microsoft.com/office/powerpoint/2010/main" val="1636018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ayt Görüntüsü Yer Tutucusu 1"/>
          <p:cNvSpPr>
            <a:spLocks noGrp="1" noRot="1" noChangeAspect="1" noTextEdit="1"/>
          </p:cNvSpPr>
          <p:nvPr>
            <p:ph type="sldImg"/>
          </p:nvPr>
        </p:nvSpPr>
        <p:spPr>
          <a:ln/>
        </p:spPr>
      </p:sp>
      <p:sp>
        <p:nvSpPr>
          <p:cNvPr id="79875" name="Not Yer Tutucusu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dirty="0" smtClean="0">
              <a:latin typeface="Arial" pitchFamily="34" charset="0"/>
            </a:endParaRPr>
          </a:p>
        </p:txBody>
      </p:sp>
      <p:sp>
        <p:nvSpPr>
          <p:cNvPr id="79876" name="Slayt Numarası Yer Tutucus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ACABDEB-96FE-4CE1-BEBA-82240EC1B689}" type="slidenum">
              <a:rPr lang="tr-TR" altLang="tr-TR" sz="1200" smtClean="0">
                <a:latin typeface="Arial" pitchFamily="34" charset="0"/>
              </a:rPr>
              <a:pPr eaLnBrk="1" hangingPunct="1"/>
              <a:t>1</a:t>
            </a:fld>
            <a:endParaRPr lang="tr-TR" altLang="tr-TR" sz="1200"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ayt Görüntüsü Yer Tutucusu 1"/>
          <p:cNvSpPr>
            <a:spLocks noGrp="1" noRot="1" noChangeAspect="1" noTextEdit="1"/>
          </p:cNvSpPr>
          <p:nvPr>
            <p:ph type="sldImg"/>
          </p:nvPr>
        </p:nvSpPr>
        <p:spPr>
          <a:ln/>
        </p:spPr>
      </p:sp>
      <p:sp>
        <p:nvSpPr>
          <p:cNvPr id="79875" name="Not Yer Tutucusu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dirty="0" smtClean="0">
              <a:latin typeface="Arial" pitchFamily="34" charset="0"/>
            </a:endParaRPr>
          </a:p>
        </p:txBody>
      </p:sp>
      <p:sp>
        <p:nvSpPr>
          <p:cNvPr id="79876" name="Slayt Numarası Yer Tutucus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ACABDEB-96FE-4CE1-BEBA-82240EC1B689}" type="slidenum">
              <a:rPr lang="tr-TR" altLang="tr-TR" sz="1200" smtClean="0">
                <a:latin typeface="Arial" pitchFamily="34" charset="0"/>
              </a:rPr>
              <a:pPr eaLnBrk="1" hangingPunct="1"/>
              <a:t>49</a:t>
            </a:fld>
            <a:endParaRPr lang="tr-TR" altLang="tr-TR" sz="1200" dirty="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fld id="{8A9B10DC-0795-45A7-90C6-993D04B032A0}" type="datetime1">
              <a:rPr lang="tr-TR" smtClean="0"/>
              <a:t>01.11.2017</a:t>
            </a:fld>
            <a:endParaRPr lang="tr-TR" dirty="0"/>
          </a:p>
        </p:txBody>
      </p:sp>
      <p:sp>
        <p:nvSpPr>
          <p:cNvPr id="19" name="Footer Placeholder 18"/>
          <p:cNvSpPr>
            <a:spLocks noGrp="1"/>
          </p:cNvSpPr>
          <p:nvPr>
            <p:ph type="ftr" sz="quarter" idx="11"/>
          </p:nvPr>
        </p:nvSpPr>
        <p:spPr/>
        <p:txBody>
          <a:bodyPr/>
          <a:lstStyle/>
          <a:p>
            <a:endParaRPr lang="tr-TR" dirty="0"/>
          </a:p>
        </p:txBody>
      </p:sp>
      <p:sp>
        <p:nvSpPr>
          <p:cNvPr id="27" name="Slide Number Placeholder 26"/>
          <p:cNvSpPr>
            <a:spLocks noGrp="1"/>
          </p:cNvSpPr>
          <p:nvPr>
            <p:ph type="sldNum" sz="quarter" idx="12"/>
          </p:nvPr>
        </p:nvSpPr>
        <p:spPr/>
        <p:txBody>
          <a:bodyPr/>
          <a:lstStyle/>
          <a:p>
            <a:fld id="{99D56224-EDF4-41A5-898E-58FB9640026A}" type="slidenum">
              <a:rPr lang="tr-TR" smtClean="0"/>
              <a:t>‹#›</a:t>
            </a:fld>
            <a:endParaRPr lang="tr-TR"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1865A7E7-99B0-40B0-9C97-CD628A64D025}" type="datetime1">
              <a:rPr lang="tr-TR" smtClean="0"/>
              <a:t>01.11.2017</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99D56224-EDF4-41A5-898E-58FB9640026A}" type="slidenum">
              <a:rPr lang="tr-TR" smtClean="0"/>
              <a:t>‹#›</a:t>
            </a:fld>
            <a:endParaRPr lang="tr-T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C175C741-CD03-4750-ADC7-8D6CDAF3C87E}" type="datetime1">
              <a:rPr lang="tr-TR" smtClean="0"/>
              <a:t>01.11.2017</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99D56224-EDF4-41A5-898E-58FB9640026A}" type="slidenum">
              <a:rPr lang="tr-TR" smtClean="0"/>
              <a:t>‹#›</a:t>
            </a:fld>
            <a:endParaRPr lang="tr-T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349F2BA4-42C6-4AF3-B6D8-A8C58CBB1C4B}" type="datetime1">
              <a:rPr lang="tr-TR" smtClean="0"/>
              <a:t>01.11.2017</a:t>
            </a:fld>
            <a:endParaRPr lang="tr-TR" dirty="0"/>
          </a:p>
        </p:txBody>
      </p:sp>
      <p:sp>
        <p:nvSpPr>
          <p:cNvPr id="5" name="Footer Placeholder 4"/>
          <p:cNvSpPr>
            <a:spLocks noGrp="1"/>
          </p:cNvSpPr>
          <p:nvPr>
            <p:ph type="ftr" sz="quarter" idx="11"/>
          </p:nvPr>
        </p:nvSpPr>
        <p:spPr/>
        <p:txBody>
          <a:bodyPr/>
          <a:lstStyle/>
          <a:p>
            <a:endParaRPr lang="tr-TR"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fld id="{7AD80DB6-C733-4D55-ACC7-32B1D5C155F1}" type="datetime1">
              <a:rPr lang="tr-TR" smtClean="0"/>
              <a:t>01.11.2017</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99D56224-EDF4-41A5-898E-58FB9640026A}" type="slidenum">
              <a:rPr lang="tr-TR" smtClean="0"/>
              <a:t>‹#›</a:t>
            </a:fld>
            <a:endParaRPr lang="tr-TR"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8C5EB92B-A326-4FA5-8C6D-C69928301E11}" type="datetime1">
              <a:rPr lang="tr-TR" smtClean="0"/>
              <a:t>01.11.2017</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99D56224-EDF4-41A5-898E-58FB9640026A}" type="slidenum">
              <a:rPr lang="tr-TR" smtClean="0"/>
              <a:t>‹#›</a:t>
            </a:fld>
            <a:endParaRPr lang="tr-T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fld id="{7202E3D7-89EE-416A-AFE9-2D0DDD2E0A90}" type="datetime1">
              <a:rPr lang="tr-TR" smtClean="0"/>
              <a:t>01.11.2017</a:t>
            </a:fld>
            <a:endParaRPr lang="tr-TR" dirty="0"/>
          </a:p>
        </p:txBody>
      </p:sp>
      <p:sp>
        <p:nvSpPr>
          <p:cNvPr id="8" name="Footer Placeholder 7"/>
          <p:cNvSpPr>
            <a:spLocks noGrp="1"/>
          </p:cNvSpPr>
          <p:nvPr>
            <p:ph type="ftr" sz="quarter" idx="11"/>
          </p:nvPr>
        </p:nvSpPr>
        <p:spPr/>
        <p:txBody>
          <a:bodyPr/>
          <a:lstStyle/>
          <a:p>
            <a:endParaRPr lang="tr-TR" dirty="0"/>
          </a:p>
        </p:txBody>
      </p:sp>
      <p:sp>
        <p:nvSpPr>
          <p:cNvPr id="9" name="Slide Number Placeholder 8"/>
          <p:cNvSpPr>
            <a:spLocks noGrp="1"/>
          </p:cNvSpPr>
          <p:nvPr>
            <p:ph type="sldNum" sz="quarter" idx="12"/>
          </p:nvPr>
        </p:nvSpPr>
        <p:spPr/>
        <p:txBody>
          <a:bodyPr/>
          <a:lstStyle/>
          <a:p>
            <a:fld id="{99D56224-EDF4-41A5-898E-58FB9640026A}" type="slidenum">
              <a:rPr lang="tr-TR" smtClean="0"/>
              <a:t>‹#›</a:t>
            </a:fld>
            <a:endParaRPr lang="tr-T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fld id="{E06386A5-F6BA-450B-8A3F-36EC710B7481}" type="datetime1">
              <a:rPr lang="tr-TR" smtClean="0"/>
              <a:t>01.11.2017</a:t>
            </a:fld>
            <a:endParaRPr lang="tr-TR" dirty="0"/>
          </a:p>
        </p:txBody>
      </p:sp>
      <p:sp>
        <p:nvSpPr>
          <p:cNvPr id="4" name="Footer Placeholder 3"/>
          <p:cNvSpPr>
            <a:spLocks noGrp="1"/>
          </p:cNvSpPr>
          <p:nvPr>
            <p:ph type="ftr" sz="quarter" idx="11"/>
          </p:nvPr>
        </p:nvSpPr>
        <p:spPr/>
        <p:txBody>
          <a:bodyPr/>
          <a:lstStyle/>
          <a:p>
            <a:endParaRPr lang="tr-TR" dirty="0"/>
          </a:p>
        </p:txBody>
      </p:sp>
      <p:sp>
        <p:nvSpPr>
          <p:cNvPr id="5" name="Slide Number Placeholder 4"/>
          <p:cNvSpPr>
            <a:spLocks noGrp="1"/>
          </p:cNvSpPr>
          <p:nvPr>
            <p:ph type="sldNum" sz="quarter" idx="12"/>
          </p:nvPr>
        </p:nvSpPr>
        <p:spPr/>
        <p:txBody>
          <a:bodyPr/>
          <a:lstStyle/>
          <a:p>
            <a:fld id="{99D56224-EDF4-41A5-898E-58FB9640026A}" type="slidenum">
              <a:rPr lang="tr-TR" smtClean="0"/>
              <a:t>‹#›</a:t>
            </a:fld>
            <a:endParaRPr lang="tr-T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2A0333-B2EC-46CD-BA01-153837FCC579}" type="datetime1">
              <a:rPr lang="tr-TR" smtClean="0"/>
              <a:t>01.11.2017</a:t>
            </a:fld>
            <a:endParaRPr lang="tr-TR" dirty="0"/>
          </a:p>
        </p:txBody>
      </p:sp>
      <p:sp>
        <p:nvSpPr>
          <p:cNvPr id="3" name="Footer Placeholder 2"/>
          <p:cNvSpPr>
            <a:spLocks noGrp="1"/>
          </p:cNvSpPr>
          <p:nvPr>
            <p:ph type="ftr" sz="quarter" idx="11"/>
          </p:nvPr>
        </p:nvSpPr>
        <p:spPr/>
        <p:txBody>
          <a:bodyPr/>
          <a:lstStyle/>
          <a:p>
            <a:endParaRPr lang="tr-TR" dirty="0"/>
          </a:p>
        </p:txBody>
      </p:sp>
      <p:sp>
        <p:nvSpPr>
          <p:cNvPr id="4" name="Slide Number Placeholder 3"/>
          <p:cNvSpPr>
            <a:spLocks noGrp="1"/>
          </p:cNvSpPr>
          <p:nvPr>
            <p:ph type="sldNum" sz="quarter" idx="12"/>
          </p:nvPr>
        </p:nvSpPr>
        <p:spPr/>
        <p:txBody>
          <a:bodyPr/>
          <a:lstStyle/>
          <a:p>
            <a:fld id="{99D56224-EDF4-41A5-898E-58FB9640026A}" type="slidenum">
              <a:rPr lang="tr-TR" smtClean="0"/>
              <a:t>‹#›</a:t>
            </a:fld>
            <a:endParaRPr lang="tr-T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47A5E05C-FBDC-4B2A-BEA5-2EB01201A85C}" type="datetime1">
              <a:rPr lang="tr-TR" smtClean="0"/>
              <a:t>01.11.2017</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99D56224-EDF4-41A5-898E-58FB9640026A}" type="slidenum">
              <a:rPr lang="tr-TR" smtClean="0"/>
              <a:t>‹#›</a:t>
            </a:fld>
            <a:endParaRPr lang="tr-T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fld id="{92C4D884-3634-473E-8783-B311DCF115AC}" type="datetime1">
              <a:rPr lang="tr-TR" smtClean="0"/>
              <a:t>01.11.2017</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a:xfrm>
            <a:off x="8077200" y="6356350"/>
            <a:ext cx="609600" cy="365125"/>
          </a:xfrm>
        </p:spPr>
        <p:txBody>
          <a:bodyPr/>
          <a:lstStyle/>
          <a:p>
            <a:fld id="{99D56224-EDF4-41A5-898E-58FB9640026A}" type="slidenum">
              <a:rPr lang="tr-TR" smtClean="0"/>
              <a:t>‹#›</a:t>
            </a:fld>
            <a:endParaRPr lang="tr-TR"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dirty="0"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trellis">
          <a:fgClr>
            <a:schemeClr val="accent4">
              <a:lumMod val="95000"/>
            </a:schemeClr>
          </a:fgClr>
          <a:bgClr>
            <a:schemeClr val="accent3">
              <a:lumMod val="85000"/>
            </a:schemeClr>
          </a:bgClr>
        </a:patt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2F1138D-295A-4B4B-8B75-DA52BACD7EE6}" type="datetime1">
              <a:rPr lang="tr-TR" smtClean="0"/>
              <a:t>01.11.2017</a:t>
            </a:fld>
            <a:endParaRPr lang="tr-TR"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9D56224-EDF4-41A5-898E-58FB9640026A}" type="slidenum">
              <a:rPr lang="tr-TR" smtClean="0"/>
              <a:t>‹#›</a:t>
            </a:fld>
            <a:endParaRPr lang="tr-TR"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iming>
    <p:tnLst>
      <p:par>
        <p:cTn id="1" dur="indefinite" restart="never" nodeType="tmRoot"/>
      </p:par>
    </p:tnLst>
  </p:timing>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25000"/>
              </a:schemeClr>
            </a:gs>
            <a:gs pos="53000">
              <a:srgbClr val="D4DEFF"/>
            </a:gs>
            <a:gs pos="83000">
              <a:srgbClr val="D4DEFF"/>
            </a:gs>
            <a:gs pos="100000">
              <a:srgbClr val="96AB94"/>
            </a:gs>
          </a:gsLst>
          <a:lin ang="2700000" scaled="1"/>
        </a:gradFill>
        <a:effectLst/>
      </p:bgPr>
    </p:bg>
    <p:spTree>
      <p:nvGrpSpPr>
        <p:cNvPr id="1" name=""/>
        <p:cNvGrpSpPr/>
        <p:nvPr/>
      </p:nvGrpSpPr>
      <p:grpSpPr>
        <a:xfrm>
          <a:off x="0" y="0"/>
          <a:ext cx="0" cy="0"/>
          <a:chOff x="0" y="0"/>
          <a:chExt cx="0" cy="0"/>
        </a:xfrm>
      </p:grpSpPr>
      <p:pic>
        <p:nvPicPr>
          <p:cNvPr id="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4712375"/>
            <a:ext cx="1224136" cy="8048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9" y="4513288"/>
            <a:ext cx="3279235" cy="2344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Dikdörtgen 3"/>
          <p:cNvSpPr/>
          <p:nvPr/>
        </p:nvSpPr>
        <p:spPr>
          <a:xfrm>
            <a:off x="4842780" y="6372036"/>
            <a:ext cx="2651688" cy="369332"/>
          </a:xfrm>
          <a:prstGeom prst="rect">
            <a:avLst/>
          </a:prstGeom>
        </p:spPr>
        <p:txBody>
          <a:bodyPr wrap="none">
            <a:spAutoFit/>
          </a:bodyPr>
          <a:lstStyle/>
          <a:p>
            <a:pPr algn="ctr"/>
            <a:r>
              <a:rPr lang="tr-TR" altLang="tr-TR" b="1" dirty="0" smtClean="0">
                <a:solidFill>
                  <a:schemeClr val="bg2">
                    <a:lumMod val="2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İzmir / 2 Kasım 2017</a:t>
            </a:r>
          </a:p>
        </p:txBody>
      </p:sp>
      <p:pic>
        <p:nvPicPr>
          <p:cNvPr id="11"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7385"/>
            <a:ext cx="9180513" cy="818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Dikdörtgen 6"/>
          <p:cNvSpPr/>
          <p:nvPr/>
        </p:nvSpPr>
        <p:spPr>
          <a:xfrm>
            <a:off x="0" y="2939460"/>
            <a:ext cx="9144000" cy="1692771"/>
          </a:xfrm>
          <a:prstGeom prst="rect">
            <a:avLst/>
          </a:prstGeom>
          <a:solidFill>
            <a:srgbClr val="00B050"/>
          </a:solidFill>
        </p:spPr>
        <p:txBody>
          <a:bodyPr wrap="square">
            <a:spAutoFit/>
          </a:bodyPr>
          <a:lstStyle/>
          <a:p>
            <a:pPr algn="ctr">
              <a:buClr>
                <a:schemeClr val="tx2"/>
              </a:buClr>
              <a:defRPr/>
            </a:pPr>
            <a:endParaRPr lang="tr-TR" sz="24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a:buClr>
                <a:schemeClr val="tx2"/>
              </a:buClr>
              <a:defRPr/>
            </a:pPr>
            <a:r>
              <a:rPr lang="tr-TR" sz="24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tr-TR" sz="28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YEMİNLİ MALİ MÜŞAVİRLERİN </a:t>
            </a:r>
          </a:p>
          <a:p>
            <a:pPr algn="ctr">
              <a:buClr>
                <a:schemeClr val="tx2"/>
              </a:buClr>
              <a:defRPr/>
            </a:pPr>
            <a:r>
              <a:rPr lang="tr-TR" sz="28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KAMU MALİYESİNE KATKILARI</a:t>
            </a:r>
          </a:p>
          <a:p>
            <a:pPr algn="ctr">
              <a:buClr>
                <a:schemeClr val="tx2"/>
              </a:buClr>
              <a:defRPr/>
            </a:pPr>
            <a:r>
              <a:rPr lang="tr-TR" sz="24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endParaRPr lang="tr-TR" sz="24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Dikdörtgen 2"/>
          <p:cNvSpPr/>
          <p:nvPr/>
        </p:nvSpPr>
        <p:spPr>
          <a:xfrm>
            <a:off x="4104456" y="5601434"/>
            <a:ext cx="4067944" cy="707886"/>
          </a:xfrm>
          <a:prstGeom prst="rect">
            <a:avLst/>
          </a:prstGeom>
          <a:solidFill>
            <a:srgbClr val="00B0F0"/>
          </a:solidFill>
        </p:spPr>
        <p:txBody>
          <a:bodyPr wrap="square">
            <a:spAutoFit/>
          </a:bodyPr>
          <a:lstStyle/>
          <a:p>
            <a:pPr algn="ctr">
              <a:tabLst>
                <a:tab pos="2513013" algn="l"/>
              </a:tabLst>
              <a:defRPr/>
            </a:pPr>
            <a:r>
              <a:rPr lang="tr-TR" altLang="tr-TR" sz="2000"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Faruk GÖZÜBÜYÜK</a:t>
            </a:r>
            <a:endParaRPr lang="tr-TR" altLang="tr-TR" sz="20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a:tabLst>
                <a:tab pos="2513013" algn="l"/>
              </a:tabLst>
              <a:defRPr/>
            </a:pPr>
            <a:r>
              <a:rPr lang="tr-TR" altLang="tr-TR" sz="20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Gelir İdaresi </a:t>
            </a:r>
            <a:r>
              <a:rPr lang="tr-TR" altLang="tr-TR" sz="2000"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Daire Başkanı</a:t>
            </a:r>
            <a:endParaRPr lang="tr-TR" altLang="tr-TR" sz="20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9"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0" y="3212976"/>
            <a:ext cx="1512168"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764704"/>
            <a:ext cx="9144000" cy="2174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29157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sz="quarter" idx="1"/>
          </p:nvPr>
        </p:nvSpPr>
        <p:spPr>
          <a:xfrm>
            <a:off x="333400" y="2132607"/>
            <a:ext cx="8497887" cy="3672657"/>
          </a:xfrm>
        </p:spPr>
        <p:txBody>
          <a:bodyPr>
            <a:normAutofit/>
          </a:bodyPr>
          <a:lstStyle/>
          <a:p>
            <a:pPr marL="627063" algn="l">
              <a:spcBef>
                <a:spcPct val="0"/>
              </a:spcBef>
              <a:buClrTx/>
              <a:buSzTx/>
              <a:defRPr/>
            </a:pPr>
            <a:r>
              <a:rPr lang="tr-TR" altLang="tr-TR" sz="2000" b="1" dirty="0" smtClean="0">
                <a:solidFill>
                  <a:schemeClr val="bg1"/>
                </a:solidFill>
                <a:latin typeface="Cambria" pitchFamily="18" charset="0"/>
                <a:ea typeface="Tahoma" pitchFamily="34" charset="0"/>
                <a:cs typeface="Tahoma" pitchFamily="34" charset="0"/>
              </a:rPr>
              <a:t>3568 Sayılı Kanunun 1 inci maddesinde Kanunun amacı;</a:t>
            </a:r>
          </a:p>
          <a:p>
            <a:pPr marL="627063" algn="ctr">
              <a:spcBef>
                <a:spcPct val="0"/>
              </a:spcBef>
              <a:buClrTx/>
              <a:buSzTx/>
              <a:defRPr/>
            </a:pPr>
            <a:endParaRPr lang="tr-TR" altLang="tr-TR" sz="800" dirty="0" smtClean="0">
              <a:solidFill>
                <a:schemeClr val="bg1"/>
              </a:solidFill>
              <a:latin typeface="Cambria" pitchFamily="18" charset="0"/>
              <a:ea typeface="Tahoma" pitchFamily="34" charset="0"/>
              <a:cs typeface="Tahoma" pitchFamily="34" charset="0"/>
            </a:endParaRPr>
          </a:p>
          <a:p>
            <a:pPr marL="627063" indent="-446088" algn="ctr">
              <a:spcBef>
                <a:spcPts val="600"/>
              </a:spcBef>
              <a:spcAft>
                <a:spcPts val="600"/>
              </a:spcAft>
              <a:buSzPct val="75000"/>
              <a:defRPr/>
            </a:pPr>
            <a:r>
              <a:rPr lang="tr-TR" sz="1800" b="1" dirty="0" smtClean="0">
                <a:solidFill>
                  <a:srgbClr val="C00000"/>
                </a:solidFill>
                <a:effectLst/>
                <a:latin typeface="Cambria" pitchFamily="18" charset="0"/>
                <a:ea typeface="Tahoma" pitchFamily="34" charset="0"/>
                <a:cs typeface="Tahoma" pitchFamily="34" charset="0"/>
              </a:rPr>
              <a:t>    </a:t>
            </a:r>
            <a:r>
              <a:rPr lang="tr-TR" sz="2400" b="1" dirty="0" smtClean="0">
                <a:solidFill>
                  <a:srgbClr val="05708D"/>
                </a:solidFill>
                <a:effectLst>
                  <a:outerShdw blurRad="38100" dist="38100" dir="2700000" algn="tl">
                    <a:srgbClr val="000000">
                      <a:alpha val="43137"/>
                    </a:srgbClr>
                  </a:outerShdw>
                </a:effectLst>
                <a:latin typeface="Cambria" pitchFamily="18" charset="0"/>
                <a:ea typeface="Tahoma" pitchFamily="34" charset="0"/>
                <a:cs typeface="Tahoma" pitchFamily="34" charset="0"/>
              </a:rPr>
              <a:t>İşletmelerde</a:t>
            </a:r>
          </a:p>
          <a:p>
            <a:pPr marL="466725" indent="-285750" algn="l">
              <a:spcBef>
                <a:spcPts val="600"/>
              </a:spcBef>
              <a:spcAft>
                <a:spcPts val="600"/>
              </a:spcAft>
              <a:buClr>
                <a:srgbClr val="C00000"/>
              </a:buClr>
              <a:buSzPct val="100000"/>
              <a:buFont typeface="Wingdings" panose="05000000000000000000" pitchFamily="2" charset="2"/>
              <a:buChar char="v"/>
              <a:tabLst>
                <a:tab pos="725488" algn="l"/>
              </a:tabLst>
              <a:defRPr/>
            </a:pPr>
            <a:r>
              <a:rPr lang="tr-TR" sz="1800" dirty="0" smtClean="0">
                <a:solidFill>
                  <a:schemeClr val="bg1"/>
                </a:solidFill>
                <a:effectLst/>
                <a:latin typeface="Cambria" pitchFamily="18" charset="0"/>
                <a:ea typeface="Tahoma" pitchFamily="34" charset="0"/>
                <a:cs typeface="Tahoma" pitchFamily="34" charset="0"/>
              </a:rPr>
              <a:t>Faaliyetlerin </a:t>
            </a:r>
            <a:r>
              <a:rPr lang="tr-TR" sz="1800" dirty="0">
                <a:solidFill>
                  <a:schemeClr val="bg1"/>
                </a:solidFill>
                <a:effectLst/>
                <a:latin typeface="Cambria" pitchFamily="18" charset="0"/>
                <a:ea typeface="Tahoma" pitchFamily="34" charset="0"/>
                <a:cs typeface="Tahoma" pitchFamily="34" charset="0"/>
              </a:rPr>
              <a:t>ve işlemlerin sağlıklı ve güvenilir bir şekilde işleyişini sağlamak,</a:t>
            </a:r>
          </a:p>
          <a:p>
            <a:pPr marL="466725" indent="-285750" algn="l">
              <a:spcBef>
                <a:spcPts val="600"/>
              </a:spcBef>
              <a:spcAft>
                <a:spcPts val="600"/>
              </a:spcAft>
              <a:buClr>
                <a:srgbClr val="C00000"/>
              </a:buClr>
              <a:buSzPct val="100000"/>
              <a:buFont typeface="Wingdings" panose="05000000000000000000" pitchFamily="2" charset="2"/>
              <a:buChar char="v"/>
              <a:tabLst>
                <a:tab pos="725488" algn="l"/>
              </a:tabLst>
              <a:defRPr/>
            </a:pPr>
            <a:r>
              <a:rPr lang="tr-TR" sz="1800" dirty="0">
                <a:solidFill>
                  <a:schemeClr val="bg1"/>
                </a:solidFill>
                <a:effectLst/>
                <a:latin typeface="Cambria" pitchFamily="18" charset="0"/>
                <a:ea typeface="Tahoma" pitchFamily="34" charset="0"/>
                <a:cs typeface="Tahoma" pitchFamily="34" charset="0"/>
              </a:rPr>
              <a:t>Faaliyet sonuçlarını ilgili mevzuat çerçevesinde denetlemeye ve değerlendirmeye tabi tutmak</a:t>
            </a:r>
            <a:r>
              <a:rPr lang="tr-TR" sz="1800" dirty="0" smtClean="0">
                <a:solidFill>
                  <a:schemeClr val="bg1"/>
                </a:solidFill>
                <a:effectLst/>
                <a:latin typeface="Cambria" pitchFamily="18" charset="0"/>
                <a:ea typeface="Tahoma" pitchFamily="34" charset="0"/>
                <a:cs typeface="Tahoma" pitchFamily="34" charset="0"/>
              </a:rPr>
              <a:t>,</a:t>
            </a:r>
          </a:p>
          <a:p>
            <a:pPr marL="466725" indent="-285750" algn="l">
              <a:spcBef>
                <a:spcPts val="600"/>
              </a:spcBef>
              <a:spcAft>
                <a:spcPts val="600"/>
              </a:spcAft>
              <a:buClr>
                <a:srgbClr val="C00000"/>
              </a:buClr>
              <a:buSzPct val="100000"/>
              <a:buFont typeface="Wingdings" panose="05000000000000000000" pitchFamily="2" charset="2"/>
              <a:buChar char="v"/>
              <a:tabLst>
                <a:tab pos="725488" algn="l"/>
              </a:tabLst>
              <a:defRPr/>
            </a:pPr>
            <a:r>
              <a:rPr lang="tr-TR" sz="1800" dirty="0">
                <a:solidFill>
                  <a:schemeClr val="bg1"/>
                </a:solidFill>
                <a:latin typeface="Cambria" pitchFamily="18" charset="0"/>
                <a:ea typeface="Tahoma" pitchFamily="34" charset="0"/>
                <a:cs typeface="Tahoma" pitchFamily="34" charset="0"/>
              </a:rPr>
              <a:t>Gerçek durumu ilgililerin ve resmi mercilerin istifadesine tarafsız bir şekilde sunmak,</a:t>
            </a:r>
          </a:p>
          <a:p>
            <a:pPr marL="466725" indent="-285750" algn="l">
              <a:spcBef>
                <a:spcPts val="600"/>
              </a:spcBef>
              <a:spcAft>
                <a:spcPts val="600"/>
              </a:spcAft>
              <a:buClr>
                <a:srgbClr val="C00000"/>
              </a:buClr>
              <a:buSzPct val="100000"/>
              <a:buFont typeface="Wingdings" panose="05000000000000000000" pitchFamily="2" charset="2"/>
              <a:buChar char="v"/>
              <a:tabLst>
                <a:tab pos="725488" algn="l"/>
              </a:tabLst>
              <a:defRPr/>
            </a:pPr>
            <a:r>
              <a:rPr lang="tr-TR" sz="1800" dirty="0">
                <a:solidFill>
                  <a:schemeClr val="bg1"/>
                </a:solidFill>
                <a:latin typeface="Cambria" pitchFamily="18" charset="0"/>
                <a:ea typeface="Tahoma" pitchFamily="34" charset="0"/>
                <a:cs typeface="Tahoma" pitchFamily="34" charset="0"/>
              </a:rPr>
              <a:t>Yüksek mesleki standartları gerçekleştirmek,</a:t>
            </a:r>
          </a:p>
          <a:p>
            <a:pPr marL="180975" algn="l">
              <a:spcBef>
                <a:spcPts val="600"/>
              </a:spcBef>
              <a:spcAft>
                <a:spcPts val="600"/>
              </a:spcAft>
              <a:buClr>
                <a:srgbClr val="C00000"/>
              </a:buClr>
              <a:buSzPct val="75000"/>
              <a:tabLst>
                <a:tab pos="725488" algn="l"/>
              </a:tabLst>
              <a:defRPr/>
            </a:pPr>
            <a:r>
              <a:rPr lang="tr-TR" sz="1800" b="1" dirty="0" smtClean="0">
                <a:solidFill>
                  <a:srgbClr val="7030A0"/>
                </a:solidFill>
                <a:effectLst/>
                <a:latin typeface="Cambria" pitchFamily="18" charset="0"/>
                <a:ea typeface="Tahoma" pitchFamily="34" charset="0"/>
                <a:cs typeface="Tahoma" pitchFamily="34" charset="0"/>
              </a:rPr>
              <a:t>      </a:t>
            </a:r>
            <a:r>
              <a:rPr lang="tr-TR" sz="1800" dirty="0" smtClean="0">
                <a:solidFill>
                  <a:schemeClr val="bg1"/>
                </a:solidFill>
                <a:effectLst/>
                <a:latin typeface="Cambria" pitchFamily="18" charset="0"/>
                <a:ea typeface="Tahoma" pitchFamily="34" charset="0"/>
                <a:cs typeface="Tahoma" pitchFamily="34" charset="0"/>
              </a:rPr>
              <a:t>Olarak belirtilmiştir.</a:t>
            </a:r>
            <a:endParaRPr lang="tr-TR" sz="1800" dirty="0">
              <a:solidFill>
                <a:schemeClr val="bg1"/>
              </a:solidFill>
              <a:effectLst/>
              <a:latin typeface="Cambria" pitchFamily="18" charset="0"/>
              <a:ea typeface="Tahoma" pitchFamily="34" charset="0"/>
              <a:cs typeface="Tahoma" pitchFamily="34" charset="0"/>
            </a:endParaRPr>
          </a:p>
        </p:txBody>
      </p:sp>
      <p:sp>
        <p:nvSpPr>
          <p:cNvPr id="4" name="Slayt Numarası Yer Tutucusu 3"/>
          <p:cNvSpPr>
            <a:spLocks noGrp="1"/>
          </p:cNvSpPr>
          <p:nvPr>
            <p:ph type="sldNum" sz="quarter" idx="12"/>
          </p:nvPr>
        </p:nvSpPr>
        <p:spPr/>
        <p:txBody>
          <a:bodyPr/>
          <a:lstStyle/>
          <a:p>
            <a:pPr>
              <a:defRPr/>
            </a:pPr>
            <a:fld id="{A29F51EE-9E3F-4A26-B5DB-24E2B283D785}" type="slidenum">
              <a:rPr lang="tr-TR" smtClean="0"/>
              <a:pPr>
                <a:defRPr/>
              </a:pPr>
              <a:t>10</a:t>
            </a:fld>
            <a:endParaRPr lang="tr-TR" dirty="0"/>
          </a:p>
        </p:txBody>
      </p:sp>
      <p:sp>
        <p:nvSpPr>
          <p:cNvPr id="5" name="Rectangle 2"/>
          <p:cNvSpPr txBox="1">
            <a:spLocks noRot="1" noChangeArrowheads="1"/>
          </p:cNvSpPr>
          <p:nvPr/>
        </p:nvSpPr>
        <p:spPr bwMode="auto">
          <a:xfrm>
            <a:off x="467544" y="836712"/>
            <a:ext cx="8280920" cy="1224136"/>
          </a:xfrm>
          <a:prstGeom prst="rect">
            <a:avLst/>
          </a:prstGeom>
          <a:ln/>
          <a:extLst/>
        </p:spPr>
        <p:style>
          <a:lnRef idx="0">
            <a:schemeClr val="accent6"/>
          </a:lnRef>
          <a:fillRef idx="3">
            <a:schemeClr val="accent6"/>
          </a:fillRef>
          <a:effectRef idx="3">
            <a:schemeClr val="accent6"/>
          </a:effectRef>
          <a:fontRef idx="minor">
            <a:schemeClr val="lt1"/>
          </a:fontRef>
        </p:style>
        <p:txBody>
          <a:bodyPr lIns="91434" tIns="45716" rIns="91434" bIns="45716" anchor="ctr"/>
          <a:lstStyle>
            <a:lvl1pPr algn="l" eaLnBrk="0" hangingPunct="0">
              <a:spcBef>
                <a:spcPct val="20000"/>
              </a:spcBef>
              <a:buClr>
                <a:schemeClr val="hlink"/>
              </a:buClr>
              <a:buSzPct val="65000"/>
              <a:buFont typeface="Wingdings" pitchFamily="2" charset="2"/>
              <a:buChar char="n"/>
              <a:defRPr sz="3200">
                <a:solidFill>
                  <a:schemeClr val="tx1"/>
                </a:solidFill>
                <a:latin typeface="Arial" pitchFamily="34" charset="0"/>
              </a:defRPr>
            </a:lvl1pPr>
            <a:lvl2pPr marL="742950" indent="-285750" algn="l" eaLnBrk="0" hangingPunct="0">
              <a:spcBef>
                <a:spcPct val="20000"/>
              </a:spcBef>
              <a:buClr>
                <a:schemeClr val="folHlink"/>
              </a:buClr>
              <a:buSzPct val="65000"/>
              <a:buFont typeface="Wingdings" pitchFamily="2" charset="2"/>
              <a:buChar char="n"/>
              <a:defRPr sz="2800">
                <a:solidFill>
                  <a:schemeClr val="tx1"/>
                </a:solidFill>
                <a:latin typeface="Arial" pitchFamily="34" charset="0"/>
              </a:defRPr>
            </a:lvl2pPr>
            <a:lvl3pPr marL="1143000" indent="-228600" algn="l" eaLnBrk="0" hangingPunct="0">
              <a:spcBef>
                <a:spcPct val="20000"/>
              </a:spcBef>
              <a:buClr>
                <a:schemeClr val="hlink"/>
              </a:buClr>
              <a:buSzPct val="65000"/>
              <a:buFont typeface="Wingdings" pitchFamily="2" charset="2"/>
              <a:buChar char="n"/>
              <a:defRPr sz="2500">
                <a:solidFill>
                  <a:schemeClr val="tx1"/>
                </a:solidFill>
                <a:latin typeface="Arial" pitchFamily="34" charset="0"/>
              </a:defRPr>
            </a:lvl3pPr>
            <a:lvl4pPr marL="1600200" indent="-228600" algn="l" eaLnBrk="0" hangingPunct="0">
              <a:spcBef>
                <a:spcPct val="20000"/>
              </a:spcBef>
              <a:buClr>
                <a:schemeClr val="folHlink"/>
              </a:buClr>
              <a:buSzPct val="65000"/>
              <a:buFont typeface="Wingdings" pitchFamily="2" charset="2"/>
              <a:buChar char="n"/>
              <a:defRPr sz="1900">
                <a:solidFill>
                  <a:schemeClr val="tx1"/>
                </a:solidFill>
                <a:latin typeface="Arial" pitchFamily="34" charset="0"/>
              </a:defRPr>
            </a:lvl4pPr>
            <a:lvl5pPr marL="2057400" indent="-228600" algn="l" eaLnBrk="0" hangingPunct="0">
              <a:spcBef>
                <a:spcPct val="20000"/>
              </a:spcBef>
              <a:buClr>
                <a:schemeClr val="hlink"/>
              </a:buClr>
              <a:buSzPct val="65000"/>
              <a:buFont typeface="Wingdings" pitchFamily="2" charset="2"/>
              <a:buChar char="n"/>
              <a:defRPr sz="1900">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1900">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1900">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1900">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1900">
                <a:solidFill>
                  <a:schemeClr val="tx1"/>
                </a:solidFill>
                <a:latin typeface="Arial" pitchFamily="34" charset="0"/>
              </a:defRPr>
            </a:lvl9pPr>
          </a:lstStyle>
          <a:p>
            <a:pPr algn="ctr" eaLnBrk="1" hangingPunct="1">
              <a:spcBef>
                <a:spcPct val="0"/>
              </a:spcBef>
              <a:buClrTx/>
              <a:buSzTx/>
              <a:buFontTx/>
              <a:buNone/>
              <a:defRPr/>
            </a:pPr>
            <a:r>
              <a:rPr lang="tr-TR" altLang="tr-TR" sz="2800" b="1" dirty="0" smtClean="0">
                <a:solidFill>
                  <a:schemeClr val="accent2"/>
                </a:solidFill>
                <a:effectLst>
                  <a:outerShdw blurRad="38100" dist="38100" dir="2700000" algn="tl">
                    <a:srgbClr val="000000">
                      <a:alpha val="43137"/>
                    </a:srgbClr>
                  </a:outerShdw>
                </a:effectLst>
                <a:latin typeface="Tahoma" pitchFamily="34" charset="0"/>
                <a:cs typeface="Tahoma" pitchFamily="34" charset="0"/>
              </a:rPr>
              <a:t>3568 SAYILI SERBEST MUHASEBECİ MALİ MÜŞAVİRLİK VE YEMİNLİ MALİ MÜŞAVİRLİK KANUNU</a:t>
            </a:r>
            <a:endParaRPr lang="tr-TR" altLang="tr-TR" sz="2800" b="1" dirty="0">
              <a:solidFill>
                <a:schemeClr val="accent2"/>
              </a:solidFill>
              <a:effectLst>
                <a:outerShdw blurRad="38100" dist="38100" dir="2700000" algn="tl">
                  <a:srgbClr val="000000">
                    <a:alpha val="43137"/>
                  </a:srgbClr>
                </a:outerShdw>
              </a:effectLst>
              <a:latin typeface="Tahoma" pitchFamily="34" charset="0"/>
              <a:cs typeface="Tahoma" pitchFamily="34" charset="0"/>
            </a:endParaRPr>
          </a:p>
        </p:txBody>
      </p:sp>
      <p:pic>
        <p:nvPicPr>
          <p:cNvPr id="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5805264"/>
            <a:ext cx="1225426" cy="8057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633" y="5949280"/>
            <a:ext cx="100806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Lst>
        </p:spPr>
      </p:pic>
    </p:spTree>
    <p:extLst>
      <p:ext uri="{BB962C8B-B14F-4D97-AF65-F5344CB8AC3E}">
        <p14:creationId xmlns:p14="http://schemas.microsoft.com/office/powerpoint/2010/main" val="2343649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sz="quarter" idx="1"/>
          </p:nvPr>
        </p:nvSpPr>
        <p:spPr>
          <a:xfrm>
            <a:off x="0" y="2348881"/>
            <a:ext cx="9144000" cy="3240360"/>
          </a:xfrm>
          <a:solidFill>
            <a:schemeClr val="accent1"/>
          </a:solidFill>
        </p:spPr>
        <p:txBody>
          <a:bodyPr>
            <a:normAutofit fontScale="92500" lnSpcReduction="20000"/>
          </a:bodyPr>
          <a:lstStyle/>
          <a:p>
            <a:pPr marL="808038" indent="-361950" algn="l">
              <a:spcBef>
                <a:spcPts val="600"/>
              </a:spcBef>
              <a:spcAft>
                <a:spcPts val="600"/>
              </a:spcAft>
              <a:buClr>
                <a:srgbClr val="C00000"/>
              </a:buClr>
              <a:buSzPct val="75000"/>
              <a:defRPr/>
            </a:pPr>
            <a:endParaRPr lang="tr-TR" sz="2000" b="1" dirty="0" smtClean="0">
              <a:solidFill>
                <a:schemeClr val="accent6">
                  <a:lumMod val="75000"/>
                </a:schemeClr>
              </a:solidFill>
              <a:effectLst/>
              <a:latin typeface="Tahoma" pitchFamily="34" charset="0"/>
              <a:ea typeface="Tahoma" pitchFamily="34" charset="0"/>
              <a:cs typeface="Tahoma" pitchFamily="34" charset="0"/>
            </a:endParaRPr>
          </a:p>
          <a:p>
            <a:pPr marL="808038" indent="-361950" algn="l">
              <a:spcBef>
                <a:spcPts val="600"/>
              </a:spcBef>
              <a:spcAft>
                <a:spcPts val="600"/>
              </a:spcAft>
              <a:buClr>
                <a:srgbClr val="C00000"/>
              </a:buClr>
              <a:buSzPct val="75000"/>
              <a:buFont typeface="Wingdings" pitchFamily="2" charset="2"/>
              <a:buChar char="q"/>
              <a:defRPr/>
            </a:pPr>
            <a:r>
              <a:rPr lang="tr-TR" sz="2400" dirty="0" smtClean="0">
                <a:solidFill>
                  <a:schemeClr val="bg1"/>
                </a:solidFill>
                <a:effectLst/>
                <a:latin typeface="Cambria" pitchFamily="18" charset="0"/>
                <a:ea typeface="Tahoma" pitchFamily="34" charset="0"/>
                <a:cs typeface="Tahoma" pitchFamily="34" charset="0"/>
              </a:rPr>
              <a:t>Maliye </a:t>
            </a:r>
            <a:r>
              <a:rPr lang="tr-TR" sz="2400" dirty="0">
                <a:solidFill>
                  <a:schemeClr val="bg1"/>
                </a:solidFill>
                <a:effectLst/>
                <a:latin typeface="Cambria" pitchFamily="18" charset="0"/>
                <a:ea typeface="Tahoma" pitchFamily="34" charset="0"/>
                <a:cs typeface="Tahoma" pitchFamily="34" charset="0"/>
              </a:rPr>
              <a:t>Bakanlığı’nın vergi </a:t>
            </a:r>
            <a:r>
              <a:rPr lang="tr-TR" sz="2400" dirty="0" smtClean="0">
                <a:solidFill>
                  <a:schemeClr val="bg1"/>
                </a:solidFill>
                <a:effectLst/>
                <a:latin typeface="Cambria" pitchFamily="18" charset="0"/>
                <a:ea typeface="Tahoma" pitchFamily="34" charset="0"/>
                <a:cs typeface="Tahoma" pitchFamily="34" charset="0"/>
              </a:rPr>
              <a:t>denetimindeki yükünü </a:t>
            </a:r>
            <a:r>
              <a:rPr lang="tr-TR" sz="2400" dirty="0">
                <a:solidFill>
                  <a:schemeClr val="bg1"/>
                </a:solidFill>
                <a:effectLst/>
                <a:latin typeface="Cambria" pitchFamily="18" charset="0"/>
                <a:ea typeface="Tahoma" pitchFamily="34" charset="0"/>
                <a:cs typeface="Tahoma" pitchFamily="34" charset="0"/>
              </a:rPr>
              <a:t>hafifletmek</a:t>
            </a:r>
            <a:r>
              <a:rPr lang="tr-TR" sz="2400" dirty="0" smtClean="0">
                <a:solidFill>
                  <a:schemeClr val="bg1"/>
                </a:solidFill>
                <a:effectLst/>
                <a:latin typeface="Cambria" pitchFamily="18" charset="0"/>
                <a:ea typeface="Tahoma" pitchFamily="34" charset="0"/>
                <a:cs typeface="Tahoma" pitchFamily="34" charset="0"/>
              </a:rPr>
              <a:t>,</a:t>
            </a:r>
          </a:p>
          <a:p>
            <a:pPr marL="808038" indent="-361950" algn="l">
              <a:spcBef>
                <a:spcPts val="600"/>
              </a:spcBef>
              <a:spcAft>
                <a:spcPts val="600"/>
              </a:spcAft>
              <a:buClr>
                <a:srgbClr val="C00000"/>
              </a:buClr>
              <a:buSzPct val="75000"/>
              <a:buFont typeface="Wingdings" pitchFamily="2" charset="2"/>
              <a:buChar char="q"/>
              <a:defRPr/>
            </a:pPr>
            <a:r>
              <a:rPr lang="tr-TR" sz="2400" dirty="0" smtClean="0">
                <a:solidFill>
                  <a:schemeClr val="bg1"/>
                </a:solidFill>
                <a:effectLst/>
                <a:latin typeface="Cambria" pitchFamily="18" charset="0"/>
                <a:ea typeface="Tahoma" pitchFamily="34" charset="0"/>
                <a:cs typeface="Tahoma" pitchFamily="34" charset="0"/>
              </a:rPr>
              <a:t>Vergicilik </a:t>
            </a:r>
            <a:r>
              <a:rPr lang="tr-TR" sz="2400" dirty="0">
                <a:solidFill>
                  <a:schemeClr val="bg1"/>
                </a:solidFill>
                <a:effectLst/>
                <a:latin typeface="Cambria" pitchFamily="18" charset="0"/>
                <a:ea typeface="Tahoma" pitchFamily="34" charset="0"/>
                <a:cs typeface="Tahoma" pitchFamily="34" charset="0"/>
              </a:rPr>
              <a:t>ve işletmecilik sahasında güven ve ahlak unsurunun gelişmesini temin edebilmek</a:t>
            </a:r>
            <a:r>
              <a:rPr lang="tr-TR" sz="2400" dirty="0" smtClean="0">
                <a:solidFill>
                  <a:schemeClr val="bg1"/>
                </a:solidFill>
                <a:effectLst/>
                <a:latin typeface="Cambria" pitchFamily="18" charset="0"/>
                <a:ea typeface="Tahoma" pitchFamily="34" charset="0"/>
                <a:cs typeface="Tahoma" pitchFamily="34" charset="0"/>
              </a:rPr>
              <a:t>,</a:t>
            </a:r>
          </a:p>
          <a:p>
            <a:pPr marL="808038" indent="-361950" algn="l">
              <a:spcBef>
                <a:spcPts val="600"/>
              </a:spcBef>
              <a:spcAft>
                <a:spcPts val="600"/>
              </a:spcAft>
              <a:buClr>
                <a:srgbClr val="C00000"/>
              </a:buClr>
              <a:buSzPct val="75000"/>
              <a:buFont typeface="Wingdings" pitchFamily="2" charset="2"/>
              <a:buChar char="q"/>
              <a:defRPr/>
            </a:pPr>
            <a:r>
              <a:rPr lang="tr-TR" sz="2400" dirty="0" smtClean="0">
                <a:solidFill>
                  <a:schemeClr val="bg1"/>
                </a:solidFill>
                <a:effectLst/>
                <a:latin typeface="Cambria" pitchFamily="18" charset="0"/>
                <a:ea typeface="Tahoma" pitchFamily="34" charset="0"/>
                <a:cs typeface="Tahoma" pitchFamily="34" charset="0"/>
              </a:rPr>
              <a:t> Vergi </a:t>
            </a:r>
            <a:r>
              <a:rPr lang="tr-TR" sz="2400" dirty="0">
                <a:solidFill>
                  <a:schemeClr val="bg1"/>
                </a:solidFill>
                <a:effectLst/>
                <a:latin typeface="Cambria" pitchFamily="18" charset="0"/>
                <a:ea typeface="Tahoma" pitchFamily="34" charset="0"/>
                <a:cs typeface="Tahoma" pitchFamily="34" charset="0"/>
              </a:rPr>
              <a:t>kanunlarının uygulanmasından doğacak </a:t>
            </a:r>
            <a:r>
              <a:rPr lang="tr-TR" sz="2400" dirty="0" smtClean="0">
                <a:solidFill>
                  <a:schemeClr val="bg1"/>
                </a:solidFill>
                <a:effectLst/>
                <a:latin typeface="Cambria" pitchFamily="18" charset="0"/>
                <a:ea typeface="Tahoma" pitchFamily="34" charset="0"/>
                <a:cs typeface="Tahoma" pitchFamily="34" charset="0"/>
              </a:rPr>
              <a:t>uyuşmazlıkları  </a:t>
            </a:r>
            <a:r>
              <a:rPr lang="tr-TR" sz="2400" dirty="0">
                <a:solidFill>
                  <a:schemeClr val="bg1"/>
                </a:solidFill>
                <a:effectLst/>
                <a:latin typeface="Cambria" pitchFamily="18" charset="0"/>
                <a:ea typeface="Tahoma" pitchFamily="34" charset="0"/>
                <a:cs typeface="Tahoma" pitchFamily="34" charset="0"/>
              </a:rPr>
              <a:t>en az düzeye </a:t>
            </a:r>
            <a:r>
              <a:rPr lang="tr-TR" sz="2400" dirty="0" smtClean="0">
                <a:solidFill>
                  <a:schemeClr val="bg1"/>
                </a:solidFill>
                <a:effectLst/>
                <a:latin typeface="Cambria" pitchFamily="18" charset="0"/>
                <a:ea typeface="Tahoma" pitchFamily="34" charset="0"/>
                <a:cs typeface="Tahoma" pitchFamily="34" charset="0"/>
              </a:rPr>
              <a:t>indirebilmek,</a:t>
            </a:r>
          </a:p>
          <a:p>
            <a:pPr marL="446088" algn="l">
              <a:spcBef>
                <a:spcPts val="600"/>
              </a:spcBef>
              <a:spcAft>
                <a:spcPts val="600"/>
              </a:spcAft>
              <a:buClr>
                <a:srgbClr val="C00000"/>
              </a:buClr>
              <a:buSzPct val="75000"/>
              <a:defRPr/>
            </a:pPr>
            <a:endParaRPr lang="tr-TR" sz="2400" dirty="0" smtClean="0">
              <a:solidFill>
                <a:schemeClr val="bg1"/>
              </a:solidFill>
              <a:latin typeface="Cambria" pitchFamily="18" charset="0"/>
              <a:ea typeface="Tahoma" pitchFamily="34" charset="0"/>
              <a:cs typeface="Tahoma" pitchFamily="34" charset="0"/>
            </a:endParaRPr>
          </a:p>
          <a:p>
            <a:pPr marL="446088" algn="l">
              <a:spcBef>
                <a:spcPts val="600"/>
              </a:spcBef>
              <a:spcAft>
                <a:spcPts val="600"/>
              </a:spcAft>
              <a:buClr>
                <a:srgbClr val="C00000"/>
              </a:buClr>
              <a:buSzPct val="75000"/>
              <a:defRPr/>
            </a:pPr>
            <a:r>
              <a:rPr lang="tr-TR" sz="2400" dirty="0">
                <a:solidFill>
                  <a:schemeClr val="bg1"/>
                </a:solidFill>
                <a:latin typeface="Cambria" pitchFamily="18" charset="0"/>
                <a:ea typeface="Tahoma" pitchFamily="34" charset="0"/>
                <a:cs typeface="Tahoma" pitchFamily="34" charset="0"/>
              </a:rPr>
              <a:t>	</a:t>
            </a:r>
            <a:r>
              <a:rPr lang="tr-TR" sz="2400" dirty="0" smtClean="0">
                <a:solidFill>
                  <a:schemeClr val="bg1"/>
                </a:solidFill>
                <a:latin typeface="Cambria" pitchFamily="18" charset="0"/>
                <a:ea typeface="Tahoma" pitchFamily="34" charset="0"/>
                <a:cs typeface="Tahoma" pitchFamily="34" charset="0"/>
              </a:rPr>
              <a:t>Olarak belirtilmiştir.</a:t>
            </a:r>
            <a:endParaRPr lang="tr-TR" sz="2400" dirty="0" smtClean="0">
              <a:solidFill>
                <a:schemeClr val="bg1"/>
              </a:solidFill>
              <a:effectLst/>
              <a:latin typeface="Cambria" pitchFamily="18" charset="0"/>
              <a:ea typeface="Tahoma" pitchFamily="34" charset="0"/>
              <a:cs typeface="Tahoma" pitchFamily="34" charset="0"/>
            </a:endParaRPr>
          </a:p>
          <a:p>
            <a:pPr marL="808038" indent="-361950" algn="l">
              <a:spcBef>
                <a:spcPts val="600"/>
              </a:spcBef>
              <a:spcAft>
                <a:spcPts val="600"/>
              </a:spcAft>
              <a:buClr>
                <a:srgbClr val="C00000"/>
              </a:buClr>
              <a:buSzPct val="75000"/>
              <a:defRPr/>
            </a:pPr>
            <a:endParaRPr lang="tr-TR" sz="2000" b="1" dirty="0" smtClean="0">
              <a:solidFill>
                <a:schemeClr val="accent6">
                  <a:lumMod val="75000"/>
                </a:schemeClr>
              </a:solidFill>
              <a:effectLst/>
              <a:latin typeface="Tahoma" pitchFamily="34" charset="0"/>
              <a:ea typeface="Tahoma" pitchFamily="34" charset="0"/>
              <a:cs typeface="Tahoma" pitchFamily="34" charset="0"/>
            </a:endParaRPr>
          </a:p>
        </p:txBody>
      </p:sp>
      <p:sp>
        <p:nvSpPr>
          <p:cNvPr id="4" name="Slayt Numarası Yer Tutucusu 3"/>
          <p:cNvSpPr>
            <a:spLocks noGrp="1"/>
          </p:cNvSpPr>
          <p:nvPr>
            <p:ph type="sldNum" sz="quarter" idx="12"/>
          </p:nvPr>
        </p:nvSpPr>
        <p:spPr/>
        <p:txBody>
          <a:bodyPr/>
          <a:lstStyle/>
          <a:p>
            <a:pPr>
              <a:defRPr/>
            </a:pPr>
            <a:fld id="{76DB4EAE-2D12-4129-8C26-FD8F9550ACD1}" type="slidenum">
              <a:rPr lang="tr-TR" smtClean="0"/>
              <a:pPr>
                <a:defRPr/>
              </a:pPr>
              <a:t>11</a:t>
            </a:fld>
            <a:endParaRPr lang="tr-TR" dirty="0"/>
          </a:p>
        </p:txBody>
      </p:sp>
      <p:sp>
        <p:nvSpPr>
          <p:cNvPr id="8" name="Rectangle 2"/>
          <p:cNvSpPr txBox="1">
            <a:spLocks noRot="1" noChangeArrowheads="1"/>
          </p:cNvSpPr>
          <p:nvPr/>
        </p:nvSpPr>
        <p:spPr bwMode="auto">
          <a:xfrm>
            <a:off x="806896" y="955874"/>
            <a:ext cx="7581528" cy="1393006"/>
          </a:xfrm>
          <a:prstGeom prst="rect">
            <a:avLst/>
          </a:prstGeom>
          <a:ln/>
          <a:extLst/>
        </p:spPr>
        <p:style>
          <a:lnRef idx="0">
            <a:schemeClr val="accent6"/>
          </a:lnRef>
          <a:fillRef idx="3">
            <a:schemeClr val="accent6"/>
          </a:fillRef>
          <a:effectRef idx="3">
            <a:schemeClr val="accent6"/>
          </a:effectRef>
          <a:fontRef idx="minor">
            <a:schemeClr val="lt1"/>
          </a:fontRef>
        </p:style>
        <p:txBody>
          <a:bodyPr lIns="91434" tIns="45716" rIns="91434" bIns="45716" anchor="ctr"/>
          <a:lstStyle>
            <a:lvl1pPr algn="l" eaLnBrk="0" hangingPunct="0">
              <a:spcBef>
                <a:spcPct val="20000"/>
              </a:spcBef>
              <a:buClr>
                <a:schemeClr val="hlink"/>
              </a:buClr>
              <a:buSzPct val="65000"/>
              <a:buFont typeface="Wingdings" pitchFamily="2" charset="2"/>
              <a:buChar char="n"/>
              <a:defRPr sz="3200">
                <a:solidFill>
                  <a:schemeClr val="tx1"/>
                </a:solidFill>
                <a:latin typeface="Arial" pitchFamily="34" charset="0"/>
              </a:defRPr>
            </a:lvl1pPr>
            <a:lvl2pPr marL="742950" indent="-285750" algn="l" eaLnBrk="0" hangingPunct="0">
              <a:spcBef>
                <a:spcPct val="20000"/>
              </a:spcBef>
              <a:buClr>
                <a:schemeClr val="folHlink"/>
              </a:buClr>
              <a:buSzPct val="65000"/>
              <a:buFont typeface="Wingdings" pitchFamily="2" charset="2"/>
              <a:buChar char="n"/>
              <a:defRPr sz="2800">
                <a:solidFill>
                  <a:schemeClr val="tx1"/>
                </a:solidFill>
                <a:latin typeface="Arial" pitchFamily="34" charset="0"/>
              </a:defRPr>
            </a:lvl2pPr>
            <a:lvl3pPr marL="1143000" indent="-228600" algn="l" eaLnBrk="0" hangingPunct="0">
              <a:spcBef>
                <a:spcPct val="20000"/>
              </a:spcBef>
              <a:buClr>
                <a:schemeClr val="hlink"/>
              </a:buClr>
              <a:buSzPct val="65000"/>
              <a:buFont typeface="Wingdings" pitchFamily="2" charset="2"/>
              <a:buChar char="n"/>
              <a:defRPr sz="2500">
                <a:solidFill>
                  <a:schemeClr val="tx1"/>
                </a:solidFill>
                <a:latin typeface="Arial" pitchFamily="34" charset="0"/>
              </a:defRPr>
            </a:lvl3pPr>
            <a:lvl4pPr marL="1600200" indent="-228600" algn="l" eaLnBrk="0" hangingPunct="0">
              <a:spcBef>
                <a:spcPct val="20000"/>
              </a:spcBef>
              <a:buClr>
                <a:schemeClr val="folHlink"/>
              </a:buClr>
              <a:buSzPct val="65000"/>
              <a:buFont typeface="Wingdings" pitchFamily="2" charset="2"/>
              <a:buChar char="n"/>
              <a:defRPr sz="1900">
                <a:solidFill>
                  <a:schemeClr val="tx1"/>
                </a:solidFill>
                <a:latin typeface="Arial" pitchFamily="34" charset="0"/>
              </a:defRPr>
            </a:lvl4pPr>
            <a:lvl5pPr marL="2057400" indent="-228600" algn="l" eaLnBrk="0" hangingPunct="0">
              <a:spcBef>
                <a:spcPct val="20000"/>
              </a:spcBef>
              <a:buClr>
                <a:schemeClr val="hlink"/>
              </a:buClr>
              <a:buSzPct val="65000"/>
              <a:buFont typeface="Wingdings" pitchFamily="2" charset="2"/>
              <a:buChar char="n"/>
              <a:defRPr sz="1900">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1900">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1900">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1900">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1900">
                <a:solidFill>
                  <a:schemeClr val="tx1"/>
                </a:solidFill>
                <a:latin typeface="Arial" pitchFamily="34" charset="0"/>
              </a:defRPr>
            </a:lvl9pPr>
          </a:lstStyle>
          <a:p>
            <a:pPr algn="ctr" eaLnBrk="1" hangingPunct="1">
              <a:spcBef>
                <a:spcPct val="0"/>
              </a:spcBef>
              <a:buClrTx/>
              <a:buSzTx/>
              <a:buFontTx/>
              <a:buNone/>
              <a:defRPr/>
            </a:pPr>
            <a:r>
              <a:rPr lang="tr-TR" altLang="tr-TR" sz="2800" b="1" dirty="0" smtClean="0">
                <a:solidFill>
                  <a:srgbClr val="C00000"/>
                </a:solidFill>
                <a:effectLst>
                  <a:outerShdw blurRad="38100" dist="38100" dir="2700000" algn="tl">
                    <a:srgbClr val="000000"/>
                  </a:outerShdw>
                </a:effectLst>
                <a:latin typeface="Tahoma" pitchFamily="34" charset="0"/>
                <a:cs typeface="Tahoma" pitchFamily="34" charset="0"/>
              </a:rPr>
              <a:t>3568 SAYILI SERBEST MUHASEBECİ MALİ MÜŞAVİRLİK VE YEMİNLİ MALİ MÜŞAVİRLİK KANUNU’NUN GEREKÇESİ</a:t>
            </a:r>
          </a:p>
        </p:txBody>
      </p:sp>
      <p:sp>
        <p:nvSpPr>
          <p:cNvPr id="6" name="İçerik Yer Tutucusu 7"/>
          <p:cNvSpPr txBox="1">
            <a:spLocks/>
          </p:cNvSpPr>
          <p:nvPr/>
        </p:nvSpPr>
        <p:spPr bwMode="auto">
          <a:xfrm>
            <a:off x="3491880" y="5804743"/>
            <a:ext cx="2087563" cy="936625"/>
          </a:xfrm>
          <a:prstGeom prst="ellipse">
            <a:avLst/>
          </a:prstGeom>
          <a:solidFill>
            <a:srgbClr val="254D75"/>
          </a:solidFill>
          <a:ln w="38100" cap="flat" cmpd="sng" algn="ctr">
            <a:solidFill>
              <a:srgbClr val="C00000"/>
            </a:solidFill>
            <a:prstDash val="solid"/>
          </a:ln>
          <a:ex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tr-TR"/>
            </a:defPPr>
            <a:lvl1pPr marL="0" indent="0" eaLnBrk="0" hangingPunct="0">
              <a:spcBef>
                <a:spcPct val="20000"/>
              </a:spcBef>
              <a:buClr>
                <a:schemeClr val="hlink"/>
              </a:buClr>
              <a:buSzPct val="65000"/>
              <a:buFont typeface="Wingdings" pitchFamily="2" charset="2"/>
              <a:buNone/>
              <a:defRPr sz="1600" b="1" kern="0">
                <a:solidFill>
                  <a:schemeClr val="accent1"/>
                </a:solidFill>
                <a:effectLst/>
              </a:defRPr>
            </a:lvl1pPr>
            <a:lvl2pPr marL="742950" indent="-285750" algn="l" eaLnBrk="0" hangingPunct="0">
              <a:spcBef>
                <a:spcPct val="20000"/>
              </a:spcBef>
              <a:buClr>
                <a:schemeClr val="folHlink"/>
              </a:buClr>
              <a:buSzPct val="65000"/>
              <a:buFont typeface="Wingdings" pitchFamily="2" charset="2"/>
              <a:buChar char="n"/>
              <a:defRPr sz="2800">
                <a:effectLst>
                  <a:outerShdw blurRad="38100" dist="38100" dir="2700000" algn="tl">
                    <a:srgbClr val="000000"/>
                  </a:outerShdw>
                </a:effectLst>
              </a:defRPr>
            </a:lvl2pPr>
            <a:lvl3pPr marL="1143000" indent="-228600" algn="l" eaLnBrk="0" hangingPunct="0">
              <a:spcBef>
                <a:spcPct val="20000"/>
              </a:spcBef>
              <a:buClr>
                <a:schemeClr val="hlink"/>
              </a:buClr>
              <a:buSzPct val="65000"/>
              <a:buFont typeface="Wingdings" pitchFamily="2" charset="2"/>
              <a:buChar char="n"/>
              <a:defRPr sz="2500">
                <a:effectLst>
                  <a:outerShdw blurRad="38100" dist="38100" dir="2700000" algn="tl">
                    <a:srgbClr val="000000"/>
                  </a:outerShdw>
                </a:effectLst>
              </a:defRPr>
            </a:lvl3pPr>
            <a:lvl4pPr marL="1600200" indent="-228600" algn="l" eaLnBrk="0" hangingPunct="0">
              <a:spcBef>
                <a:spcPct val="20000"/>
              </a:spcBef>
              <a:buClr>
                <a:schemeClr val="folHlink"/>
              </a:buClr>
              <a:buSzPct val="65000"/>
              <a:buFont typeface="Wingdings" pitchFamily="2" charset="2"/>
              <a:buChar char="n"/>
              <a:defRPr sz="1900">
                <a:effectLst>
                  <a:outerShdw blurRad="38100" dist="38100" dir="2700000" algn="tl">
                    <a:srgbClr val="000000"/>
                  </a:outerShdw>
                </a:effectLst>
              </a:defRPr>
            </a:lvl4pPr>
            <a:lvl5pPr marL="2057400" indent="-228600" algn="l" eaLnBrk="0" hangingPunct="0">
              <a:spcBef>
                <a:spcPct val="20000"/>
              </a:spcBef>
              <a:buClr>
                <a:schemeClr val="hlink"/>
              </a:buClr>
              <a:buSzPct val="65000"/>
              <a:buFont typeface="Wingdings" pitchFamily="2" charset="2"/>
              <a:buChar char="n"/>
              <a:defRPr sz="1900">
                <a:effectLst>
                  <a:outerShdw blurRad="38100" dist="38100" dir="2700000" algn="tl">
                    <a:srgbClr val="000000"/>
                  </a:outerShdw>
                </a:effectLst>
              </a:defRPr>
            </a:lvl5pPr>
            <a:lvl6pPr marL="2514600" indent="-228600" fontAlgn="base">
              <a:spcBef>
                <a:spcPct val="20000"/>
              </a:spcBef>
              <a:spcAft>
                <a:spcPct val="0"/>
              </a:spcAft>
              <a:buClr>
                <a:schemeClr val="hlink"/>
              </a:buClr>
              <a:buSzPct val="65000"/>
              <a:buFont typeface="Wingdings" pitchFamily="2" charset="2"/>
              <a:buChar char="n"/>
              <a:defRPr sz="2000">
                <a:effectLst>
                  <a:outerShdw blurRad="38100" dist="38100" dir="2700000" algn="tl">
                    <a:srgbClr val="000000"/>
                  </a:outerShdw>
                </a:effectLst>
              </a:defRPr>
            </a:lvl6pPr>
            <a:lvl7pPr marL="2971800" indent="-228600" fontAlgn="base">
              <a:spcBef>
                <a:spcPct val="20000"/>
              </a:spcBef>
              <a:spcAft>
                <a:spcPct val="0"/>
              </a:spcAft>
              <a:buClr>
                <a:schemeClr val="hlink"/>
              </a:buClr>
              <a:buSzPct val="65000"/>
              <a:buFont typeface="Wingdings" pitchFamily="2" charset="2"/>
              <a:buChar char="n"/>
              <a:defRPr sz="2000">
                <a:effectLst>
                  <a:outerShdw blurRad="38100" dist="38100" dir="2700000" algn="tl">
                    <a:srgbClr val="000000"/>
                  </a:outerShdw>
                </a:effectLst>
              </a:defRPr>
            </a:lvl7pPr>
            <a:lvl8pPr marL="3429000" indent="-228600" fontAlgn="base">
              <a:spcBef>
                <a:spcPct val="20000"/>
              </a:spcBef>
              <a:spcAft>
                <a:spcPct val="0"/>
              </a:spcAft>
              <a:buClr>
                <a:schemeClr val="hlink"/>
              </a:buClr>
              <a:buSzPct val="65000"/>
              <a:buFont typeface="Wingdings" pitchFamily="2" charset="2"/>
              <a:buChar char="n"/>
              <a:defRPr sz="2000">
                <a:effectLst>
                  <a:outerShdw blurRad="38100" dist="38100" dir="2700000" algn="tl">
                    <a:srgbClr val="000000"/>
                  </a:outerShdw>
                </a:effectLst>
              </a:defRPr>
            </a:lvl8pPr>
            <a:lvl9pPr marL="3886200" indent="-228600" fontAlgn="base">
              <a:spcBef>
                <a:spcPct val="20000"/>
              </a:spcBef>
              <a:spcAft>
                <a:spcPct val="0"/>
              </a:spcAft>
              <a:buClr>
                <a:schemeClr val="hlink"/>
              </a:buClr>
              <a:buSzPct val="65000"/>
              <a:buFont typeface="Wingdings" pitchFamily="2" charset="2"/>
              <a:buChar char="n"/>
              <a:defRPr sz="2000">
                <a:effectLst>
                  <a:outerShdw blurRad="38100" dist="38100" dir="2700000" algn="tl">
                    <a:srgbClr val="000000"/>
                  </a:outerShdw>
                </a:effectLst>
              </a:defRPr>
            </a:lvl9pPr>
          </a:lstStyle>
          <a:p>
            <a:pPr algn="ctr">
              <a:defRPr/>
            </a:pPr>
            <a:r>
              <a:rPr lang="tr-TR" sz="3200" dirty="0" smtClean="0">
                <a:solidFill>
                  <a:schemeClr val="tx1"/>
                </a:solidFill>
                <a:latin typeface="Tahoma" panose="020B0604030504040204" pitchFamily="34" charset="0"/>
                <a:ea typeface="Tahoma" panose="020B0604030504040204" pitchFamily="34" charset="0"/>
                <a:cs typeface="Tahoma" panose="020B0604030504040204" pitchFamily="34" charset="0"/>
              </a:rPr>
              <a:t>YMM</a:t>
            </a:r>
          </a:p>
        </p:txBody>
      </p:sp>
      <p:pic>
        <p:nvPicPr>
          <p:cNvPr id="7"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183" y="131934"/>
            <a:ext cx="1225426" cy="8057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9450710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sz="quarter" idx="1"/>
          </p:nvPr>
        </p:nvSpPr>
        <p:spPr>
          <a:xfrm>
            <a:off x="359568" y="1515674"/>
            <a:ext cx="8460903" cy="5225694"/>
          </a:xfrm>
        </p:spPr>
        <p:txBody>
          <a:bodyPr>
            <a:normAutofit/>
          </a:bodyPr>
          <a:lstStyle/>
          <a:p>
            <a:pPr algn="ctr">
              <a:spcBef>
                <a:spcPct val="0"/>
              </a:spcBef>
              <a:defRPr/>
            </a:pPr>
            <a:endParaRPr lang="tr-TR" sz="18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a:spcBef>
                <a:spcPct val="0"/>
              </a:spcBef>
              <a:defRPr/>
            </a:pPr>
            <a:r>
              <a:rPr lang="tr-TR" sz="1800" b="1" dirty="0" smtClean="0">
                <a:solidFill>
                  <a:schemeClr val="bg1"/>
                </a:solidFill>
                <a:effectLst>
                  <a:outerShdw blurRad="38100" dist="38100" dir="2700000" algn="tl">
                    <a:srgbClr val="000000">
                      <a:alpha val="43137"/>
                    </a:srgbClr>
                  </a:outerShdw>
                </a:effectLst>
                <a:latin typeface="Cambria" pitchFamily="18" charset="0"/>
                <a:ea typeface="Tahoma" panose="020B0604030504040204" pitchFamily="34" charset="0"/>
                <a:cs typeface="Tahoma" panose="020B0604030504040204" pitchFamily="34" charset="0"/>
              </a:rPr>
              <a:t>3568 sayılı Kanunun 2 </a:t>
            </a:r>
            <a:r>
              <a:rPr lang="tr-TR" sz="1800" b="1" dirty="0" err="1" smtClean="0">
                <a:solidFill>
                  <a:schemeClr val="bg1"/>
                </a:solidFill>
                <a:effectLst>
                  <a:outerShdw blurRad="38100" dist="38100" dir="2700000" algn="tl">
                    <a:srgbClr val="000000">
                      <a:alpha val="43137"/>
                    </a:srgbClr>
                  </a:outerShdw>
                </a:effectLst>
                <a:latin typeface="Cambria" pitchFamily="18" charset="0"/>
                <a:ea typeface="Tahoma" panose="020B0604030504040204" pitchFamily="34" charset="0"/>
                <a:cs typeface="Tahoma" panose="020B0604030504040204" pitchFamily="34" charset="0"/>
              </a:rPr>
              <a:t>nci</a:t>
            </a:r>
            <a:r>
              <a:rPr lang="tr-TR" sz="1800" b="1" dirty="0" smtClean="0">
                <a:solidFill>
                  <a:schemeClr val="bg1"/>
                </a:solidFill>
                <a:effectLst>
                  <a:outerShdw blurRad="38100" dist="38100" dir="2700000" algn="tl">
                    <a:srgbClr val="000000">
                      <a:alpha val="43137"/>
                    </a:srgbClr>
                  </a:outerShdw>
                </a:effectLst>
                <a:latin typeface="Cambria" pitchFamily="18" charset="0"/>
                <a:ea typeface="Tahoma" panose="020B0604030504040204" pitchFamily="34" charset="0"/>
                <a:cs typeface="Tahoma" panose="020B0604030504040204" pitchFamily="34" charset="0"/>
              </a:rPr>
              <a:t> maddesinde, mesleğin konusu;</a:t>
            </a:r>
          </a:p>
          <a:p>
            <a:pPr algn="ctr">
              <a:spcBef>
                <a:spcPct val="0"/>
              </a:spcBef>
              <a:defRPr/>
            </a:pPr>
            <a:r>
              <a:rPr lang="tr-TR" sz="1800" b="1" dirty="0" smtClean="0">
                <a:solidFill>
                  <a:schemeClr val="bg1"/>
                </a:solidFill>
                <a:effectLst>
                  <a:outerShdw blurRad="38100" dist="38100" dir="2700000" algn="tl">
                    <a:srgbClr val="000000">
                      <a:alpha val="43137"/>
                    </a:srgbClr>
                  </a:outerShdw>
                </a:effectLst>
                <a:latin typeface="Cambria" pitchFamily="18" charset="0"/>
                <a:ea typeface="Tahoma" panose="020B0604030504040204" pitchFamily="34" charset="0"/>
                <a:cs typeface="Tahoma" panose="020B0604030504040204" pitchFamily="34" charset="0"/>
              </a:rPr>
              <a:t>Gerçek </a:t>
            </a:r>
            <a:r>
              <a:rPr lang="tr-TR" sz="1800" b="1" dirty="0">
                <a:solidFill>
                  <a:schemeClr val="bg1"/>
                </a:solidFill>
                <a:effectLst>
                  <a:outerShdw blurRad="38100" dist="38100" dir="2700000" algn="tl">
                    <a:srgbClr val="000000">
                      <a:alpha val="43137"/>
                    </a:srgbClr>
                  </a:outerShdw>
                </a:effectLst>
                <a:latin typeface="Cambria" pitchFamily="18" charset="0"/>
                <a:ea typeface="Tahoma" panose="020B0604030504040204" pitchFamily="34" charset="0"/>
                <a:cs typeface="Tahoma" panose="020B0604030504040204" pitchFamily="34" charset="0"/>
              </a:rPr>
              <a:t>ve tüzelkişilere ait teşebbüs ve </a:t>
            </a:r>
            <a:r>
              <a:rPr lang="tr-TR" sz="1800" b="1" dirty="0" smtClean="0">
                <a:solidFill>
                  <a:schemeClr val="bg1"/>
                </a:solidFill>
                <a:effectLst>
                  <a:outerShdw blurRad="38100" dist="38100" dir="2700000" algn="tl">
                    <a:srgbClr val="000000">
                      <a:alpha val="43137"/>
                    </a:srgbClr>
                  </a:outerShdw>
                </a:effectLst>
                <a:latin typeface="Cambria" pitchFamily="18" charset="0"/>
                <a:ea typeface="Tahoma" panose="020B0604030504040204" pitchFamily="34" charset="0"/>
                <a:cs typeface="Tahoma" panose="020B0604030504040204" pitchFamily="34" charset="0"/>
              </a:rPr>
              <a:t>işletmelerin,</a:t>
            </a:r>
          </a:p>
          <a:p>
            <a:pPr algn="ctr">
              <a:spcBef>
                <a:spcPct val="0"/>
              </a:spcBef>
              <a:defRPr/>
            </a:pPr>
            <a:endParaRPr lang="tr-TR" sz="18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a:spcBef>
                <a:spcPct val="0"/>
              </a:spcBef>
              <a:defRPr/>
            </a:pPr>
            <a:endParaRPr lang="tr-TR" sz="18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a:spcBef>
                <a:spcPct val="0"/>
              </a:spcBef>
              <a:defRPr/>
            </a:pPr>
            <a:endParaRPr lang="tr-TR" sz="18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a:spcBef>
                <a:spcPct val="0"/>
              </a:spcBef>
              <a:defRPr/>
            </a:pPr>
            <a:endParaRPr lang="tr-TR" sz="18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a:spcBef>
                <a:spcPct val="0"/>
              </a:spcBef>
              <a:defRPr/>
            </a:pPr>
            <a:endParaRPr lang="tr-TR" sz="18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a:spcBef>
                <a:spcPct val="0"/>
              </a:spcBef>
              <a:defRPr/>
            </a:pPr>
            <a:endParaRPr lang="tr-TR" sz="18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a:spcBef>
                <a:spcPct val="0"/>
              </a:spcBef>
              <a:defRPr/>
            </a:pPr>
            <a:endParaRPr lang="tr-TR" sz="18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a:spcBef>
                <a:spcPct val="0"/>
              </a:spcBef>
              <a:defRPr/>
            </a:pPr>
            <a:endParaRPr lang="tr-TR" sz="18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a:spcBef>
                <a:spcPct val="0"/>
              </a:spcBef>
              <a:defRPr/>
            </a:pPr>
            <a:endParaRPr lang="tr-TR" sz="18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a:spcBef>
                <a:spcPct val="0"/>
              </a:spcBef>
              <a:defRPr/>
            </a:pPr>
            <a:endParaRPr lang="tr-TR" sz="18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a:spcBef>
                <a:spcPct val="0"/>
              </a:spcBef>
              <a:defRPr/>
            </a:pPr>
            <a:endParaRPr lang="tr-TR" sz="18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a:spcBef>
                <a:spcPct val="0"/>
              </a:spcBef>
              <a:defRPr/>
            </a:pPr>
            <a:endParaRPr lang="tr-TR" sz="18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a:spcBef>
                <a:spcPct val="0"/>
              </a:spcBef>
              <a:defRPr/>
            </a:pPr>
            <a:endParaRPr lang="tr-TR" sz="18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a:spcBef>
                <a:spcPct val="0"/>
              </a:spcBef>
              <a:defRPr/>
            </a:pPr>
            <a:endParaRPr lang="tr-TR" sz="18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l">
              <a:spcBef>
                <a:spcPct val="0"/>
              </a:spcBef>
              <a:defRPr/>
            </a:pPr>
            <a:r>
              <a:rPr lang="tr-TR" sz="18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tr-TR" sz="1800" b="1" dirty="0" smtClean="0">
                <a:solidFill>
                  <a:schemeClr val="bg1"/>
                </a:solidFill>
                <a:effectLst>
                  <a:outerShdw blurRad="38100" dist="38100" dir="2700000" algn="tl">
                    <a:srgbClr val="000000">
                      <a:alpha val="43137"/>
                    </a:srgbClr>
                  </a:outerShdw>
                </a:effectLst>
                <a:latin typeface="Cambria" pitchFamily="18" charset="0"/>
                <a:ea typeface="Tahoma" panose="020B0604030504040204" pitchFamily="34" charset="0"/>
                <a:cs typeface="Tahoma" panose="020B0604030504040204" pitchFamily="34" charset="0"/>
              </a:rPr>
              <a:t>Olarak belirtilmiştir.</a:t>
            </a:r>
          </a:p>
          <a:p>
            <a:pPr algn="ctr">
              <a:spcBef>
                <a:spcPct val="0"/>
              </a:spcBef>
              <a:defRPr/>
            </a:pPr>
            <a:endParaRPr lang="tr-TR" sz="18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5" name="Başlık 1"/>
          <p:cNvSpPr>
            <a:spLocks noGrp="1"/>
          </p:cNvSpPr>
          <p:nvPr>
            <p:ph type="ctrTitle" sz="quarter"/>
          </p:nvPr>
        </p:nvSpPr>
        <p:spPr>
          <a:xfrm>
            <a:off x="1619672" y="764704"/>
            <a:ext cx="5832648" cy="936104"/>
          </a:xfrm>
        </p:spPr>
        <p:txBody>
          <a:bodyPr>
            <a:noAutofit/>
          </a:bodyPr>
          <a:lstStyle/>
          <a:p>
            <a:pPr algn="ctr">
              <a:defRPr/>
            </a:pPr>
            <a:r>
              <a:rPr lang="tr-TR" altLang="tr-TR" sz="2800" dirty="0" smtClean="0">
                <a:solidFill>
                  <a:srgbClr val="C00000"/>
                </a:solidFill>
                <a:effectLst>
                  <a:outerShdw blurRad="38100" dist="38100" dir="2700000" algn="tl">
                    <a:srgbClr val="000000">
                      <a:alpha val="43137"/>
                    </a:srgbClr>
                  </a:outerShdw>
                </a:effectLst>
                <a:latin typeface="Tahoma" pitchFamily="34" charset="0"/>
                <a:cs typeface="Tahoma" pitchFamily="34" charset="0"/>
              </a:rPr>
              <a:t>YEMİNLİ MALİ MÜŞAVİRLİK</a:t>
            </a:r>
            <a:br>
              <a:rPr lang="tr-TR" altLang="tr-TR" sz="2800" dirty="0" smtClean="0">
                <a:solidFill>
                  <a:srgbClr val="C00000"/>
                </a:solidFill>
                <a:effectLst>
                  <a:outerShdw blurRad="38100" dist="38100" dir="2700000" algn="tl">
                    <a:srgbClr val="000000">
                      <a:alpha val="43137"/>
                    </a:srgbClr>
                  </a:outerShdw>
                </a:effectLst>
                <a:latin typeface="Tahoma" pitchFamily="34" charset="0"/>
                <a:cs typeface="Tahoma" pitchFamily="34" charset="0"/>
              </a:rPr>
            </a:br>
            <a:r>
              <a:rPr lang="tr-TR" altLang="tr-TR" sz="2800" dirty="0" smtClean="0">
                <a:solidFill>
                  <a:srgbClr val="C00000"/>
                </a:solidFill>
                <a:effectLst>
                  <a:outerShdw blurRad="38100" dist="38100" dir="2700000" algn="tl">
                    <a:srgbClr val="000000">
                      <a:alpha val="43137"/>
                    </a:srgbClr>
                  </a:outerShdw>
                </a:effectLst>
                <a:latin typeface="Tahoma" pitchFamily="34" charset="0"/>
                <a:cs typeface="Tahoma" pitchFamily="34" charset="0"/>
              </a:rPr>
              <a:t>MESLEĞİNİN KONUSU</a:t>
            </a:r>
          </a:p>
        </p:txBody>
      </p:sp>
      <p:sp>
        <p:nvSpPr>
          <p:cNvPr id="9" name="Yuvarlatılmış Dikdörtgen 8"/>
          <p:cNvSpPr/>
          <p:nvPr/>
        </p:nvSpPr>
        <p:spPr>
          <a:xfrm>
            <a:off x="957067" y="2420888"/>
            <a:ext cx="7200900" cy="2160588"/>
          </a:xfrm>
          <a:prstGeom prst="roundRect">
            <a:avLst/>
          </a:prstGeom>
          <a:solidFill>
            <a:srgbClr val="FBFED2"/>
          </a:solidFill>
          <a:ln w="63500" cmpd="tri">
            <a:solidFill>
              <a:srgbClr val="244B7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buClr>
                <a:srgbClr val="9A0000"/>
              </a:buClr>
              <a:defRPr/>
            </a:pPr>
            <a:endParaRPr lang="tr-TR" sz="1400" b="1" dirty="0">
              <a:solidFill>
                <a:prstClr val="black"/>
              </a:solidFill>
              <a:latin typeface="Arial" panose="020B0604020202020204" pitchFamily="34" charset="0"/>
              <a:cs typeface="Arial" panose="020B0604020202020204" pitchFamily="34" charset="0"/>
            </a:endParaRPr>
          </a:p>
          <a:p>
            <a:pPr fontAlgn="base">
              <a:spcBef>
                <a:spcPct val="0"/>
              </a:spcBef>
              <a:spcAft>
                <a:spcPct val="0"/>
              </a:spcAft>
              <a:buClr>
                <a:srgbClr val="9A0000"/>
              </a:buClr>
              <a:defRPr/>
            </a:pPr>
            <a:r>
              <a:rPr lang="tr-TR" sz="1400" b="1" dirty="0">
                <a:solidFill>
                  <a:prstClr val="black"/>
                </a:solidFill>
                <a:latin typeface="Cambria" pitchFamily="18" charset="0"/>
                <a:cs typeface="Arial" panose="020B0604020202020204" pitchFamily="34" charset="0"/>
              </a:rPr>
              <a:t>Muhasebe sistemlerini kurmak, geliştirmek, işletmecilik, muhasebe, finans, malî mevzuat ve bunların uygulamaları ile ilgili işlerini düzenlemek veya bu konularda müşavirlik yapmak,</a:t>
            </a:r>
          </a:p>
          <a:p>
            <a:pPr fontAlgn="base">
              <a:spcBef>
                <a:spcPct val="0"/>
              </a:spcBef>
              <a:spcAft>
                <a:spcPct val="0"/>
              </a:spcAft>
              <a:buClr>
                <a:srgbClr val="9A0000"/>
              </a:buClr>
              <a:defRPr/>
            </a:pPr>
            <a:endParaRPr lang="tr-TR" sz="1400" b="1" dirty="0">
              <a:solidFill>
                <a:prstClr val="black"/>
              </a:solidFill>
              <a:latin typeface="Cambria" pitchFamily="18" charset="0"/>
              <a:cs typeface="Arial" panose="020B0604020202020204" pitchFamily="34" charset="0"/>
            </a:endParaRPr>
          </a:p>
          <a:p>
            <a:pPr fontAlgn="base">
              <a:spcBef>
                <a:spcPct val="0"/>
              </a:spcBef>
              <a:spcAft>
                <a:spcPct val="0"/>
              </a:spcAft>
              <a:buClr>
                <a:srgbClr val="9A0000"/>
              </a:buClr>
              <a:defRPr/>
            </a:pPr>
            <a:r>
              <a:rPr lang="tr-TR" sz="1400" b="1" dirty="0" smtClean="0">
                <a:solidFill>
                  <a:prstClr val="black"/>
                </a:solidFill>
                <a:latin typeface="Cambria" pitchFamily="18" charset="0"/>
                <a:cs typeface="Arial" panose="020B0604020202020204" pitchFamily="34" charset="0"/>
              </a:rPr>
              <a:t>Belgelere </a:t>
            </a:r>
            <a:r>
              <a:rPr lang="tr-TR" sz="1400" b="1" dirty="0">
                <a:solidFill>
                  <a:prstClr val="black"/>
                </a:solidFill>
                <a:latin typeface="Cambria" pitchFamily="18" charset="0"/>
                <a:cs typeface="Arial" panose="020B0604020202020204" pitchFamily="34" charset="0"/>
              </a:rPr>
              <a:t>dayanılarak, inceleme, tahlil, denetim yapmak, malî tablo ve beyannamelerle ilgili konularda yazılı görüş vermek, rapor ve benzerlerini düzenlemek, tahkim, bilirkişilik ve benzeri işleri yapmak,</a:t>
            </a:r>
          </a:p>
          <a:p>
            <a:pPr fontAlgn="base">
              <a:spcBef>
                <a:spcPct val="0"/>
              </a:spcBef>
              <a:spcAft>
                <a:spcPct val="0"/>
              </a:spcAft>
              <a:buClr>
                <a:srgbClr val="9A0000"/>
              </a:buClr>
              <a:defRPr/>
            </a:pPr>
            <a:endParaRPr lang="tr-TR" sz="1400" dirty="0">
              <a:solidFill>
                <a:srgbClr val="DCE8F4"/>
              </a:solidFill>
              <a:latin typeface="Cambria" pitchFamily="18" charset="0"/>
            </a:endParaRPr>
          </a:p>
        </p:txBody>
      </p:sp>
      <p:sp>
        <p:nvSpPr>
          <p:cNvPr id="10" name="Yuvarlatılmış Dikdörtgen 9"/>
          <p:cNvSpPr/>
          <p:nvPr/>
        </p:nvSpPr>
        <p:spPr>
          <a:xfrm>
            <a:off x="957067" y="5013176"/>
            <a:ext cx="7200900" cy="1111820"/>
          </a:xfrm>
          <a:prstGeom prst="roundRect">
            <a:avLst/>
          </a:prstGeom>
          <a:solidFill>
            <a:schemeClr val="accent5">
              <a:lumMod val="20000"/>
              <a:lumOff val="80000"/>
            </a:schemeClr>
          </a:solidFill>
          <a:ln w="63500" cmpd="tri">
            <a:solidFill>
              <a:srgbClr val="244B7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buClr>
                <a:srgbClr val="C00000"/>
              </a:buClr>
              <a:defRPr/>
            </a:pPr>
            <a:endParaRPr lang="tr-TR" sz="1400" b="1" dirty="0">
              <a:solidFill>
                <a:prstClr val="black"/>
              </a:solidFill>
              <a:latin typeface="Arial" panose="020B0604020202020204" pitchFamily="34" charset="0"/>
              <a:cs typeface="Arial" panose="020B0604020202020204" pitchFamily="34" charset="0"/>
            </a:endParaRPr>
          </a:p>
          <a:p>
            <a:pPr fontAlgn="base">
              <a:spcBef>
                <a:spcPct val="0"/>
              </a:spcBef>
              <a:spcAft>
                <a:spcPct val="0"/>
              </a:spcAft>
              <a:buClr>
                <a:srgbClr val="C00000"/>
              </a:buClr>
              <a:defRPr/>
            </a:pPr>
            <a:r>
              <a:rPr lang="tr-TR" sz="1400" b="1" dirty="0">
                <a:solidFill>
                  <a:prstClr val="black"/>
                </a:solidFill>
                <a:latin typeface="Cambria" pitchFamily="18" charset="0"/>
                <a:cs typeface="Arial" panose="020B0604020202020204" pitchFamily="34" charset="0"/>
              </a:rPr>
              <a:t>Malî tablolarının ve beyannamelerinin mevzuat hükümleri, muhasebe prensipleri ile muhasebe standartlarına uygunluğunu ve hesapların denetim standartlarına göre inceleyerek </a:t>
            </a:r>
            <a:r>
              <a:rPr lang="tr-TR" sz="1400" b="1" dirty="0">
                <a:solidFill>
                  <a:srgbClr val="C00000"/>
                </a:solidFill>
                <a:effectLst>
                  <a:outerShdw blurRad="38100" dist="38100" dir="2700000" algn="tl">
                    <a:srgbClr val="000000">
                      <a:alpha val="43137"/>
                    </a:srgbClr>
                  </a:outerShdw>
                </a:effectLst>
                <a:latin typeface="Cambria" pitchFamily="18" charset="0"/>
                <a:cs typeface="Arial" panose="020B0604020202020204" pitchFamily="34" charset="0"/>
              </a:rPr>
              <a:t>tasdik etmek</a:t>
            </a:r>
            <a:r>
              <a:rPr lang="tr-TR" sz="1400" b="1" dirty="0" smtClean="0">
                <a:solidFill>
                  <a:srgbClr val="C00000"/>
                </a:solidFill>
                <a:effectLst>
                  <a:outerShdw blurRad="38100" dist="38100" dir="2700000" algn="tl">
                    <a:srgbClr val="000000">
                      <a:alpha val="43137"/>
                    </a:srgbClr>
                  </a:outerShdw>
                </a:effectLst>
                <a:latin typeface="Cambria" pitchFamily="18" charset="0"/>
                <a:cs typeface="Arial" panose="020B0604020202020204" pitchFamily="34" charset="0"/>
              </a:rPr>
              <a:t>,</a:t>
            </a:r>
          </a:p>
          <a:p>
            <a:pPr fontAlgn="base">
              <a:spcBef>
                <a:spcPct val="0"/>
              </a:spcBef>
              <a:spcAft>
                <a:spcPct val="0"/>
              </a:spcAft>
              <a:buClr>
                <a:srgbClr val="C00000"/>
              </a:buClr>
              <a:defRPr/>
            </a:pPr>
            <a:endParaRPr lang="tr-TR" sz="1400" b="1" dirty="0">
              <a:solidFill>
                <a:srgbClr val="C00000"/>
              </a:solidFill>
              <a:effectLst>
                <a:outerShdw blurRad="38100" dist="38100" dir="2700000" algn="tl">
                  <a:srgbClr val="000000">
                    <a:alpha val="43137"/>
                  </a:srgbClr>
                </a:outerShdw>
              </a:effectLst>
              <a:latin typeface="Cambria" pitchFamily="18" charset="0"/>
              <a:cs typeface="Arial" panose="020B0604020202020204" pitchFamily="34" charset="0"/>
            </a:endParaRPr>
          </a:p>
          <a:p>
            <a:pPr fontAlgn="base">
              <a:spcBef>
                <a:spcPct val="0"/>
              </a:spcBef>
              <a:spcAft>
                <a:spcPct val="0"/>
              </a:spcAft>
              <a:buClr>
                <a:srgbClr val="C00000"/>
              </a:buClr>
              <a:defRPr/>
            </a:pPr>
            <a:endParaRPr lang="tr-TR" sz="1400" b="1" dirty="0">
              <a:solidFill>
                <a:prstClr val="black"/>
              </a:solidFill>
              <a:latin typeface="Cambria" pitchFamily="18" charset="0"/>
              <a:cs typeface="Arial" panose="020B0604020202020204" pitchFamily="34" charset="0"/>
            </a:endParaRPr>
          </a:p>
        </p:txBody>
      </p:sp>
      <p:sp>
        <p:nvSpPr>
          <p:cNvPr id="10247" name="Dikdörtgen 1"/>
          <p:cNvSpPr>
            <a:spLocks noChangeArrowheads="1"/>
          </p:cNvSpPr>
          <p:nvPr/>
        </p:nvSpPr>
        <p:spPr bwMode="auto">
          <a:xfrm>
            <a:off x="251854" y="4581476"/>
            <a:ext cx="86402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base">
              <a:spcBef>
                <a:spcPct val="0"/>
              </a:spcBef>
              <a:spcAft>
                <a:spcPct val="0"/>
              </a:spcAft>
            </a:pPr>
            <a:r>
              <a:rPr lang="tr-TR" altLang="tr-TR" b="1" dirty="0">
                <a:solidFill>
                  <a:srgbClr val="000000"/>
                </a:solidFill>
                <a:effectLst>
                  <a:outerShdw blurRad="38100" dist="38100" dir="2700000" algn="tl">
                    <a:srgbClr val="000000">
                      <a:alpha val="43137"/>
                    </a:srgbClr>
                  </a:outerShdw>
                </a:effectLst>
                <a:latin typeface="Cambria" pitchFamily="18" charset="0"/>
                <a:ea typeface="Tahoma" panose="020B0604030504040204" pitchFamily="34" charset="0"/>
                <a:cs typeface="Tahoma" panose="020B0604030504040204" pitchFamily="34" charset="0"/>
              </a:rPr>
              <a:t>Gerçek ve tüzelkişilerin veya bunların teşebbüs ve </a:t>
            </a:r>
            <a:r>
              <a:rPr lang="tr-TR" altLang="tr-TR" b="1" dirty="0" smtClean="0">
                <a:solidFill>
                  <a:srgbClr val="000000"/>
                </a:solidFill>
                <a:effectLst>
                  <a:outerShdw blurRad="38100" dist="38100" dir="2700000" algn="tl">
                    <a:srgbClr val="000000">
                      <a:alpha val="43137"/>
                    </a:srgbClr>
                  </a:outerShdw>
                </a:effectLst>
                <a:latin typeface="Cambria" pitchFamily="18" charset="0"/>
                <a:ea typeface="Tahoma" panose="020B0604030504040204" pitchFamily="34" charset="0"/>
                <a:cs typeface="Tahoma" panose="020B0604030504040204" pitchFamily="34" charset="0"/>
              </a:rPr>
              <a:t>işletmelerinin</a:t>
            </a:r>
            <a:r>
              <a:rPr lang="tr-TR" altLang="tr-TR" b="1" dirty="0" smtClean="0">
                <a:solidFill>
                  <a:srgbClr val="0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t>
            </a:r>
            <a:endParaRPr lang="tr-TR" altLang="tr-TR" dirty="0">
              <a:solidFill>
                <a:srgbClr val="CC33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1" name="İçerik Yer Tutucusu 7"/>
          <p:cNvSpPr txBox="1">
            <a:spLocks/>
          </p:cNvSpPr>
          <p:nvPr/>
        </p:nvSpPr>
        <p:spPr bwMode="auto">
          <a:xfrm>
            <a:off x="7236296" y="908720"/>
            <a:ext cx="1728191" cy="792088"/>
          </a:xfrm>
          <a:prstGeom prst="ellipse">
            <a:avLst/>
          </a:prstGeom>
          <a:solidFill>
            <a:srgbClr val="254D75"/>
          </a:solidFill>
          <a:ln w="38100" cap="flat" cmpd="sng" algn="ctr">
            <a:solidFill>
              <a:srgbClr val="C00000"/>
            </a:solidFill>
            <a:prstDash val="solid"/>
          </a:ln>
          <a:ex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tr-TR"/>
            </a:defPPr>
            <a:lvl1pPr marL="0" indent="0" eaLnBrk="0" hangingPunct="0">
              <a:spcBef>
                <a:spcPct val="20000"/>
              </a:spcBef>
              <a:buClr>
                <a:schemeClr val="hlink"/>
              </a:buClr>
              <a:buSzPct val="65000"/>
              <a:buFont typeface="Wingdings" pitchFamily="2" charset="2"/>
              <a:buNone/>
              <a:defRPr sz="1600" b="1" kern="0">
                <a:solidFill>
                  <a:schemeClr val="accent1"/>
                </a:solidFill>
                <a:effectLst/>
              </a:defRPr>
            </a:lvl1pPr>
            <a:lvl2pPr marL="742950" indent="-285750" algn="l" eaLnBrk="0" hangingPunct="0">
              <a:spcBef>
                <a:spcPct val="20000"/>
              </a:spcBef>
              <a:buClr>
                <a:schemeClr val="folHlink"/>
              </a:buClr>
              <a:buSzPct val="65000"/>
              <a:buFont typeface="Wingdings" pitchFamily="2" charset="2"/>
              <a:buChar char="n"/>
              <a:defRPr sz="2800">
                <a:effectLst>
                  <a:outerShdw blurRad="38100" dist="38100" dir="2700000" algn="tl">
                    <a:srgbClr val="000000"/>
                  </a:outerShdw>
                </a:effectLst>
              </a:defRPr>
            </a:lvl2pPr>
            <a:lvl3pPr marL="1143000" indent="-228600" algn="l" eaLnBrk="0" hangingPunct="0">
              <a:spcBef>
                <a:spcPct val="20000"/>
              </a:spcBef>
              <a:buClr>
                <a:schemeClr val="hlink"/>
              </a:buClr>
              <a:buSzPct val="65000"/>
              <a:buFont typeface="Wingdings" pitchFamily="2" charset="2"/>
              <a:buChar char="n"/>
              <a:defRPr sz="2500">
                <a:effectLst>
                  <a:outerShdw blurRad="38100" dist="38100" dir="2700000" algn="tl">
                    <a:srgbClr val="000000"/>
                  </a:outerShdw>
                </a:effectLst>
              </a:defRPr>
            </a:lvl3pPr>
            <a:lvl4pPr marL="1600200" indent="-228600" algn="l" eaLnBrk="0" hangingPunct="0">
              <a:spcBef>
                <a:spcPct val="20000"/>
              </a:spcBef>
              <a:buClr>
                <a:schemeClr val="folHlink"/>
              </a:buClr>
              <a:buSzPct val="65000"/>
              <a:buFont typeface="Wingdings" pitchFamily="2" charset="2"/>
              <a:buChar char="n"/>
              <a:defRPr sz="1900">
                <a:effectLst>
                  <a:outerShdw blurRad="38100" dist="38100" dir="2700000" algn="tl">
                    <a:srgbClr val="000000"/>
                  </a:outerShdw>
                </a:effectLst>
              </a:defRPr>
            </a:lvl4pPr>
            <a:lvl5pPr marL="2057400" indent="-228600" algn="l" eaLnBrk="0" hangingPunct="0">
              <a:spcBef>
                <a:spcPct val="20000"/>
              </a:spcBef>
              <a:buClr>
                <a:schemeClr val="hlink"/>
              </a:buClr>
              <a:buSzPct val="65000"/>
              <a:buFont typeface="Wingdings" pitchFamily="2" charset="2"/>
              <a:buChar char="n"/>
              <a:defRPr sz="1900">
                <a:effectLst>
                  <a:outerShdw blurRad="38100" dist="38100" dir="2700000" algn="tl">
                    <a:srgbClr val="000000"/>
                  </a:outerShdw>
                </a:effectLst>
              </a:defRPr>
            </a:lvl5pPr>
            <a:lvl6pPr marL="2514600" indent="-228600" fontAlgn="base">
              <a:spcBef>
                <a:spcPct val="20000"/>
              </a:spcBef>
              <a:spcAft>
                <a:spcPct val="0"/>
              </a:spcAft>
              <a:buClr>
                <a:schemeClr val="hlink"/>
              </a:buClr>
              <a:buSzPct val="65000"/>
              <a:buFont typeface="Wingdings" pitchFamily="2" charset="2"/>
              <a:buChar char="n"/>
              <a:defRPr sz="2000">
                <a:effectLst>
                  <a:outerShdw blurRad="38100" dist="38100" dir="2700000" algn="tl">
                    <a:srgbClr val="000000"/>
                  </a:outerShdw>
                </a:effectLst>
              </a:defRPr>
            </a:lvl6pPr>
            <a:lvl7pPr marL="2971800" indent="-228600" fontAlgn="base">
              <a:spcBef>
                <a:spcPct val="20000"/>
              </a:spcBef>
              <a:spcAft>
                <a:spcPct val="0"/>
              </a:spcAft>
              <a:buClr>
                <a:schemeClr val="hlink"/>
              </a:buClr>
              <a:buSzPct val="65000"/>
              <a:buFont typeface="Wingdings" pitchFamily="2" charset="2"/>
              <a:buChar char="n"/>
              <a:defRPr sz="2000">
                <a:effectLst>
                  <a:outerShdw blurRad="38100" dist="38100" dir="2700000" algn="tl">
                    <a:srgbClr val="000000"/>
                  </a:outerShdw>
                </a:effectLst>
              </a:defRPr>
            </a:lvl7pPr>
            <a:lvl8pPr marL="3429000" indent="-228600" fontAlgn="base">
              <a:spcBef>
                <a:spcPct val="20000"/>
              </a:spcBef>
              <a:spcAft>
                <a:spcPct val="0"/>
              </a:spcAft>
              <a:buClr>
                <a:schemeClr val="hlink"/>
              </a:buClr>
              <a:buSzPct val="65000"/>
              <a:buFont typeface="Wingdings" pitchFamily="2" charset="2"/>
              <a:buChar char="n"/>
              <a:defRPr sz="2000">
                <a:effectLst>
                  <a:outerShdw blurRad="38100" dist="38100" dir="2700000" algn="tl">
                    <a:srgbClr val="000000"/>
                  </a:outerShdw>
                </a:effectLst>
              </a:defRPr>
            </a:lvl8pPr>
            <a:lvl9pPr marL="3886200" indent="-228600" fontAlgn="base">
              <a:spcBef>
                <a:spcPct val="20000"/>
              </a:spcBef>
              <a:spcAft>
                <a:spcPct val="0"/>
              </a:spcAft>
              <a:buClr>
                <a:schemeClr val="hlink"/>
              </a:buClr>
              <a:buSzPct val="65000"/>
              <a:buFont typeface="Wingdings" pitchFamily="2" charset="2"/>
              <a:buChar char="n"/>
              <a:defRPr sz="2000">
                <a:effectLst>
                  <a:outerShdw blurRad="38100" dist="38100" dir="2700000" algn="tl">
                    <a:srgbClr val="000000"/>
                  </a:outerShdw>
                </a:effectLst>
              </a:defRPr>
            </a:lvl9pPr>
          </a:lstStyle>
          <a:p>
            <a:pPr algn="ctr" fontAlgn="base">
              <a:spcAft>
                <a:spcPct val="0"/>
              </a:spcAft>
              <a:buClr>
                <a:srgbClr val="8A8AD8"/>
              </a:buClr>
              <a:defRPr/>
            </a:pPr>
            <a:r>
              <a:rPr lang="tr-TR" sz="2800" dirty="0" smtClean="0">
                <a:solidFill>
                  <a:srgbClr val="FFFFFF"/>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YMM</a:t>
            </a:r>
          </a:p>
        </p:txBody>
      </p:sp>
      <p:pic>
        <p:nvPicPr>
          <p:cNvPr id="1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823095"/>
            <a:ext cx="1225426" cy="8057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6105416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55576" y="908720"/>
            <a:ext cx="7992888" cy="648072"/>
          </a:xfrm>
        </p:spPr>
        <p:txBody>
          <a:bodyPr>
            <a:normAutofit fontScale="90000"/>
          </a:bodyPr>
          <a:lstStyle/>
          <a:p>
            <a:pPr lvl="0" algn="ctr">
              <a:spcBef>
                <a:spcPts val="0"/>
              </a:spcBef>
              <a:defRPr/>
            </a:pPr>
            <a:r>
              <a:rPr lang="tr-TR" altLang="tr-TR" sz="3600" b="1" kern="0" dirty="0" smtClean="0">
                <a:solidFill>
                  <a:srgbClr val="C00000"/>
                </a:solidFill>
                <a:latin typeface="Tahoma" pitchFamily="34" charset="0"/>
                <a:ea typeface="+mn-ea"/>
                <a:cs typeface="Tahoma" pitchFamily="34" charset="0"/>
              </a:rPr>
              <a:t/>
            </a:r>
            <a:br>
              <a:rPr lang="tr-TR" altLang="tr-TR" sz="3600" b="1" kern="0" dirty="0" smtClean="0">
                <a:solidFill>
                  <a:srgbClr val="C00000"/>
                </a:solidFill>
                <a:latin typeface="Tahoma" pitchFamily="34" charset="0"/>
                <a:ea typeface="+mn-ea"/>
                <a:cs typeface="Tahoma" pitchFamily="34" charset="0"/>
              </a:rPr>
            </a:br>
            <a:r>
              <a:rPr lang="tr-TR" altLang="tr-TR" sz="3600" b="1" kern="0" dirty="0" smtClean="0">
                <a:solidFill>
                  <a:srgbClr val="C00000"/>
                </a:solidFill>
                <a:latin typeface="Tahoma" pitchFamily="34" charset="0"/>
                <a:ea typeface="+mn-ea"/>
                <a:cs typeface="Tahoma" pitchFamily="34" charset="0"/>
              </a:rPr>
              <a:t/>
            </a:r>
            <a:br>
              <a:rPr lang="tr-TR" altLang="tr-TR" sz="3600" b="1" kern="0" dirty="0" smtClean="0">
                <a:solidFill>
                  <a:srgbClr val="C00000"/>
                </a:solidFill>
                <a:latin typeface="Tahoma" pitchFamily="34" charset="0"/>
                <a:ea typeface="+mn-ea"/>
                <a:cs typeface="Tahoma" pitchFamily="34" charset="0"/>
              </a:rPr>
            </a:br>
            <a:r>
              <a:rPr lang="tr-TR" altLang="tr-TR" sz="3600" b="1" kern="0" dirty="0" smtClean="0">
                <a:solidFill>
                  <a:srgbClr val="C00000"/>
                </a:solidFill>
                <a:latin typeface="Tahoma" pitchFamily="34" charset="0"/>
                <a:ea typeface="+mn-ea"/>
                <a:cs typeface="Tahoma" pitchFamily="34" charset="0"/>
              </a:rPr>
              <a:t/>
            </a:r>
            <a:br>
              <a:rPr lang="tr-TR" altLang="tr-TR" sz="3600" b="1" kern="0" dirty="0" smtClean="0">
                <a:solidFill>
                  <a:srgbClr val="C00000"/>
                </a:solidFill>
                <a:latin typeface="Tahoma" pitchFamily="34" charset="0"/>
                <a:ea typeface="+mn-ea"/>
                <a:cs typeface="Tahoma" pitchFamily="34" charset="0"/>
              </a:rPr>
            </a:br>
            <a:r>
              <a:rPr lang="tr-TR" altLang="tr-TR" sz="3600" b="1" kern="0" dirty="0" smtClean="0">
                <a:solidFill>
                  <a:srgbClr val="C00000"/>
                </a:solidFill>
                <a:latin typeface="Tahoma" pitchFamily="34" charset="0"/>
                <a:ea typeface="+mn-ea"/>
                <a:cs typeface="Tahoma" pitchFamily="34" charset="0"/>
              </a:rPr>
              <a:t/>
            </a:r>
            <a:br>
              <a:rPr lang="tr-TR" altLang="tr-TR" sz="3600" b="1" kern="0" dirty="0" smtClean="0">
                <a:solidFill>
                  <a:srgbClr val="C00000"/>
                </a:solidFill>
                <a:latin typeface="Tahoma" pitchFamily="34" charset="0"/>
                <a:ea typeface="+mn-ea"/>
                <a:cs typeface="Tahoma" pitchFamily="34" charset="0"/>
              </a:rPr>
            </a:br>
            <a:r>
              <a:rPr lang="tr-TR" altLang="tr-TR" sz="3600" b="1" kern="0" dirty="0" smtClean="0">
                <a:solidFill>
                  <a:srgbClr val="C00000"/>
                </a:solidFill>
                <a:latin typeface="Tahoma" pitchFamily="34" charset="0"/>
                <a:ea typeface="+mn-ea"/>
                <a:cs typeface="Tahoma" pitchFamily="34" charset="0"/>
              </a:rPr>
              <a:t/>
            </a:r>
            <a:br>
              <a:rPr lang="tr-TR" altLang="tr-TR" sz="3600" b="1" kern="0" dirty="0" smtClean="0">
                <a:solidFill>
                  <a:srgbClr val="C00000"/>
                </a:solidFill>
                <a:latin typeface="Tahoma" pitchFamily="34" charset="0"/>
                <a:ea typeface="+mn-ea"/>
                <a:cs typeface="Tahoma" pitchFamily="34" charset="0"/>
              </a:rPr>
            </a:br>
            <a:r>
              <a:rPr lang="tr-TR" altLang="tr-TR" sz="3600" b="1" kern="0" dirty="0" smtClean="0">
                <a:solidFill>
                  <a:srgbClr val="C00000"/>
                </a:solidFill>
                <a:latin typeface="Tahoma" pitchFamily="34" charset="0"/>
                <a:ea typeface="+mn-ea"/>
                <a:cs typeface="Tahoma" pitchFamily="34" charset="0"/>
              </a:rPr>
              <a:t/>
            </a:r>
            <a:br>
              <a:rPr lang="tr-TR" altLang="tr-TR" sz="3600" b="1" kern="0" dirty="0" smtClean="0">
                <a:solidFill>
                  <a:srgbClr val="C00000"/>
                </a:solidFill>
                <a:latin typeface="Tahoma" pitchFamily="34" charset="0"/>
                <a:ea typeface="+mn-ea"/>
                <a:cs typeface="Tahoma" pitchFamily="34" charset="0"/>
              </a:rPr>
            </a:br>
            <a:r>
              <a:rPr lang="tr-TR" altLang="tr-TR" sz="3100" b="1" kern="0" dirty="0" smtClean="0">
                <a:solidFill>
                  <a:srgbClr val="C00000"/>
                </a:solidFill>
                <a:effectLst>
                  <a:outerShdw blurRad="38100" dist="38100" dir="2700000" algn="tl">
                    <a:srgbClr val="000000">
                      <a:alpha val="43137"/>
                    </a:srgbClr>
                  </a:outerShdw>
                </a:effectLst>
                <a:latin typeface="Tahoma" pitchFamily="34" charset="0"/>
                <a:ea typeface="+mn-ea"/>
                <a:cs typeface="Tahoma" pitchFamily="34" charset="0"/>
              </a:rPr>
              <a:t>TASDİK KAVRAMI</a:t>
            </a:r>
            <a:r>
              <a:rPr lang="tr-TR" altLang="tr-TR" sz="3100" b="1" kern="0" dirty="0" smtClean="0">
                <a:solidFill>
                  <a:srgbClr val="C00000"/>
                </a:solidFill>
                <a:latin typeface="Tahoma" pitchFamily="34" charset="0"/>
                <a:ea typeface="+mn-ea"/>
                <a:cs typeface="Tahoma" pitchFamily="34" charset="0"/>
              </a:rPr>
              <a:t/>
            </a:r>
            <a:br>
              <a:rPr lang="tr-TR" altLang="tr-TR" sz="3100" b="1" kern="0" dirty="0" smtClean="0">
                <a:solidFill>
                  <a:srgbClr val="C00000"/>
                </a:solidFill>
                <a:latin typeface="Tahoma" pitchFamily="34" charset="0"/>
                <a:ea typeface="+mn-ea"/>
                <a:cs typeface="Tahoma" pitchFamily="34" charset="0"/>
              </a:rPr>
            </a:br>
            <a:endParaRPr lang="tr-TR" sz="3100" dirty="0"/>
          </a:p>
        </p:txBody>
      </p:sp>
      <p:sp>
        <p:nvSpPr>
          <p:cNvPr id="3" name="İçerik Yer Tutucusu 2"/>
          <p:cNvSpPr>
            <a:spLocks noGrp="1"/>
          </p:cNvSpPr>
          <p:nvPr>
            <p:ph idx="1"/>
          </p:nvPr>
        </p:nvSpPr>
        <p:spPr>
          <a:xfrm>
            <a:off x="538907" y="1359768"/>
            <a:ext cx="8136904" cy="4445496"/>
          </a:xfrm>
        </p:spPr>
        <p:txBody>
          <a:bodyPr>
            <a:normAutofit fontScale="85000" lnSpcReduction="10000"/>
          </a:bodyPr>
          <a:lstStyle/>
          <a:p>
            <a:pPr marL="0" indent="0" algn="just">
              <a:buNone/>
            </a:pPr>
            <a:r>
              <a:rPr lang="tr-TR" sz="1900" dirty="0">
                <a:latin typeface="Cambria" pitchFamily="18" charset="0"/>
                <a:ea typeface="Tahoma" pitchFamily="34" charset="0"/>
                <a:cs typeface="Arial" pitchFamily="34" charset="0"/>
              </a:rPr>
              <a:t>3568 sayılı Serbest Muhasebeci Mali Müşavirlik ve Yeminli Mali Müşavirlik Kanununun yeminli mali müşavirlere tanıdığı en önemli yetki, mali tabloların ve beyannamelerin mevzuat hükümleri çerçevesinde tasdik edilmesi olan “Tasdik” yetkisidir. </a:t>
            </a:r>
            <a:endParaRPr lang="tr-TR" sz="1900" dirty="0" smtClean="0">
              <a:latin typeface="Cambria" pitchFamily="18" charset="0"/>
              <a:ea typeface="Tahoma" pitchFamily="34" charset="0"/>
              <a:cs typeface="Arial" pitchFamily="34" charset="0"/>
            </a:endParaRPr>
          </a:p>
          <a:p>
            <a:pPr marL="0" indent="0" algn="just">
              <a:buNone/>
            </a:pPr>
            <a:r>
              <a:rPr lang="tr-TR" sz="1900" b="1" dirty="0" smtClean="0">
                <a:latin typeface="Cambria" pitchFamily="18" charset="0"/>
                <a:ea typeface="Tahoma" pitchFamily="34" charset="0"/>
                <a:cs typeface="Arial" pitchFamily="34" charset="0"/>
              </a:rPr>
              <a:t>Tasdik;</a:t>
            </a:r>
            <a:endParaRPr lang="tr-TR" sz="1900" b="1" dirty="0">
              <a:latin typeface="Cambria" pitchFamily="18" charset="0"/>
              <a:ea typeface="Tahoma" pitchFamily="34" charset="0"/>
              <a:cs typeface="Arial" pitchFamily="34" charset="0"/>
            </a:endParaRPr>
          </a:p>
          <a:p>
            <a:pPr marL="0" indent="0" algn="just">
              <a:buNone/>
            </a:pPr>
            <a:r>
              <a:rPr lang="tr-TR" sz="1900" b="1" dirty="0" smtClean="0">
                <a:latin typeface="Cambria" pitchFamily="18" charset="0"/>
                <a:ea typeface="Tahoma" pitchFamily="34" charset="0"/>
                <a:cs typeface="Arial" pitchFamily="34" charset="0"/>
              </a:rPr>
              <a:t>3568 Sayılı Serbest Muhasebeci Mali Müşavirlik ve Yeminli Mali Müşavirlik Kanununun 12 </a:t>
            </a:r>
            <a:r>
              <a:rPr lang="tr-TR" sz="1900" b="1" dirty="0" err="1" smtClean="0">
                <a:latin typeface="Cambria" pitchFamily="18" charset="0"/>
                <a:ea typeface="Tahoma" pitchFamily="34" charset="0"/>
                <a:cs typeface="Arial" pitchFamily="34" charset="0"/>
              </a:rPr>
              <a:t>nci</a:t>
            </a:r>
            <a:r>
              <a:rPr lang="tr-TR" sz="1900" b="1" dirty="0" smtClean="0">
                <a:latin typeface="Cambria" pitchFamily="18" charset="0"/>
                <a:ea typeface="Tahoma" pitchFamily="34" charset="0"/>
                <a:cs typeface="Arial" pitchFamily="34" charset="0"/>
              </a:rPr>
              <a:t> maddesinde,</a:t>
            </a:r>
          </a:p>
          <a:p>
            <a:pPr marL="0" indent="0" algn="just">
              <a:buNone/>
            </a:pPr>
            <a:endParaRPr lang="tr-TR" sz="1900" dirty="0" smtClean="0">
              <a:latin typeface="Cambria" pitchFamily="18" charset="0"/>
              <a:ea typeface="Tahoma" pitchFamily="34" charset="0"/>
              <a:cs typeface="Arial" pitchFamily="34" charset="0"/>
            </a:endParaRPr>
          </a:p>
          <a:p>
            <a:pPr marL="0" lvl="0" indent="0" algn="just">
              <a:spcBef>
                <a:spcPts val="600"/>
              </a:spcBef>
              <a:spcAft>
                <a:spcPts val="600"/>
              </a:spcAft>
              <a:buClrTx/>
              <a:buSzTx/>
              <a:buNone/>
            </a:pPr>
            <a:r>
              <a:rPr lang="tr-TR" sz="1900" dirty="0">
                <a:latin typeface="Cambria" pitchFamily="18" charset="0"/>
                <a:ea typeface="Tahoma" pitchFamily="34" charset="0"/>
                <a:cs typeface="Arial" pitchFamily="34" charset="0"/>
              </a:rPr>
              <a:t>Yeminli mali müşavirler gerçek ve tüzelkişilerin veya bunların teşebbüs ve işletmelerinin mali tablolarının ve beyannamelerinin mevzuat hükümleri,   muhasebe prensipleri ile muhasebe standartlarına uygunluğunu ve hesapların denetim standartlarına göre incelediğini </a:t>
            </a:r>
            <a:r>
              <a:rPr lang="tr-TR" sz="1900" b="1" dirty="0">
                <a:latin typeface="Cambria" pitchFamily="18" charset="0"/>
                <a:ea typeface="Tahoma" pitchFamily="34" charset="0"/>
                <a:cs typeface="Arial" pitchFamily="34" charset="0"/>
              </a:rPr>
              <a:t>tasdik</a:t>
            </a:r>
            <a:r>
              <a:rPr lang="tr-TR" sz="1900" dirty="0">
                <a:latin typeface="Cambria" pitchFamily="18" charset="0"/>
                <a:ea typeface="Tahoma" pitchFamily="34" charset="0"/>
                <a:cs typeface="Arial" pitchFamily="34" charset="0"/>
              </a:rPr>
              <a:t> ederler.</a:t>
            </a:r>
          </a:p>
          <a:p>
            <a:pPr marL="0" lvl="0" indent="0" algn="just">
              <a:spcBef>
                <a:spcPts val="600"/>
              </a:spcBef>
              <a:spcAft>
                <a:spcPts val="600"/>
              </a:spcAft>
              <a:buClrTx/>
              <a:buSzTx/>
              <a:buNone/>
            </a:pPr>
            <a:r>
              <a:rPr lang="tr-TR" sz="1900" dirty="0">
                <a:latin typeface="Cambria" pitchFamily="18" charset="0"/>
                <a:ea typeface="Tahoma" pitchFamily="34" charset="0"/>
                <a:cs typeface="Arial" pitchFamily="34" charset="0"/>
              </a:rPr>
              <a:t>Yeminli mali müşavirlerin tasdik edecekleri belgeler, tasdik konuları ile tasdike ilişkin usul ve esaslar; gerçek ve tüzelkişilerin mükellefiyet şekilleri, iş kolları ve ciroları, döviz kazandırıcı işlemleri, ithalat ve ihracatları, yatırımın miktarları ve nevileri ile belgelerin ibraz edileceği merciler esas alınmak suretiyle Maliye Bakanlığınca çıkarılacak yönetmeliklerle belirlenir</a:t>
            </a:r>
            <a:r>
              <a:rPr lang="tr-TR" sz="1900" dirty="0" smtClean="0">
                <a:latin typeface="Cambria" pitchFamily="18" charset="0"/>
                <a:ea typeface="Tahoma" pitchFamily="34" charset="0"/>
                <a:cs typeface="Arial" pitchFamily="34" charset="0"/>
              </a:rPr>
              <a:t>.</a:t>
            </a:r>
          </a:p>
          <a:p>
            <a:pPr marL="0" lvl="0" indent="0" algn="just">
              <a:spcBef>
                <a:spcPts val="600"/>
              </a:spcBef>
              <a:spcAft>
                <a:spcPts val="600"/>
              </a:spcAft>
              <a:buClrTx/>
              <a:buSzTx/>
              <a:buNone/>
            </a:pPr>
            <a:r>
              <a:rPr lang="tr-TR" sz="1900" b="1" dirty="0" smtClean="0">
                <a:latin typeface="Cambria" pitchFamily="18" charset="0"/>
                <a:ea typeface="Tahoma" pitchFamily="34" charset="0"/>
                <a:cs typeface="Arial" pitchFamily="34" charset="0"/>
              </a:rPr>
              <a:t>Şeklinde açıklanmıştır.</a:t>
            </a:r>
          </a:p>
          <a:p>
            <a:pPr marL="0" lvl="0" indent="0" algn="just">
              <a:spcBef>
                <a:spcPts val="600"/>
              </a:spcBef>
              <a:spcAft>
                <a:spcPts val="600"/>
              </a:spcAft>
              <a:buClrTx/>
              <a:buSzTx/>
              <a:buNone/>
            </a:pPr>
            <a:endParaRPr lang="tr-TR" sz="1800" b="1" dirty="0">
              <a:solidFill>
                <a:srgbClr val="C00000"/>
              </a:solidFill>
              <a:latin typeface="Arial" pitchFamily="34" charset="0"/>
              <a:ea typeface="Tahoma" pitchFamily="34" charset="0"/>
              <a:cs typeface="Arial" pitchFamily="34" charset="0"/>
            </a:endParaRPr>
          </a:p>
          <a:p>
            <a:pPr algn="just"/>
            <a:endParaRPr lang="tr-TR"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898" y="5714256"/>
            <a:ext cx="1439862"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Lst>
        </p:spPr>
      </p:pic>
      <p:pic>
        <p:nvPicPr>
          <p:cNvPr id="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4646" y="5805264"/>
            <a:ext cx="1225426" cy="8057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10" descr="http://revizyongazetesi.com/resimler/10042014-152036-m%C3%BCh%C3%BC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5769818"/>
            <a:ext cx="12954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782047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lt Başlık 2"/>
          <p:cNvSpPr txBox="1">
            <a:spLocks/>
          </p:cNvSpPr>
          <p:nvPr/>
        </p:nvSpPr>
        <p:spPr bwMode="auto">
          <a:xfrm>
            <a:off x="315926" y="1700808"/>
            <a:ext cx="8488363" cy="439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6" rIns="91434" bIns="45716" numCol="1" anchor="t" anchorCtr="0" compatLnSpc="1">
            <a:prstTxWarp prst="textNoShape">
              <a:avLst/>
            </a:prstTxWarp>
          </a:bodyPr>
          <a:lstStyle>
            <a:lvl1pPr marL="0" indent="0" algn="ctr" rtl="0" eaLnBrk="0" fontAlgn="base" hangingPunct="0">
              <a:spcBef>
                <a:spcPct val="20000"/>
              </a:spcBef>
              <a:spcAft>
                <a:spcPct val="0"/>
              </a:spcAft>
              <a:buClr>
                <a:schemeClr val="hlink"/>
              </a:buClr>
              <a:buSzPct val="65000"/>
              <a:buFont typeface="Wingdings" pitchFamily="2" charset="2"/>
              <a:buNone/>
              <a:defRPr sz="3200">
                <a:solidFill>
                  <a:schemeClr val="tx1"/>
                </a:solidFill>
                <a:effectLst>
                  <a:outerShdw blurRad="38100" dist="38100" dir="2700000" algn="tl">
                    <a:srgbClr val="000000"/>
                  </a:outerShdw>
                </a:effectLst>
                <a:latin typeface="Arial" charset="0"/>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Arial" charset="0"/>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500">
                <a:solidFill>
                  <a:schemeClr val="tx1"/>
                </a:solidFill>
                <a:effectLst>
                  <a:outerShdw blurRad="38100" dist="38100" dir="2700000" algn="tl">
                    <a:srgbClr val="000000"/>
                  </a:outerShdw>
                </a:effectLst>
                <a:latin typeface="Arial" charset="0"/>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1900">
                <a:solidFill>
                  <a:schemeClr val="tx1"/>
                </a:solidFill>
                <a:effectLst>
                  <a:outerShdw blurRad="38100" dist="38100" dir="2700000" algn="tl">
                    <a:srgbClr val="000000"/>
                  </a:outerShdw>
                </a:effectLst>
                <a:latin typeface="Arial" charset="0"/>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1900">
                <a:solidFill>
                  <a:schemeClr val="tx1"/>
                </a:solidFill>
                <a:effectLst>
                  <a:outerShdw blurRad="38100" dist="38100" dir="2700000" algn="tl">
                    <a:srgbClr val="000000"/>
                  </a:outerShdw>
                </a:effectLst>
                <a:latin typeface="Arial" charset="0"/>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0" marR="0" lvl="0" indent="0" algn="ctr" defTabSz="914400" rtl="0" eaLnBrk="0" fontAlgn="base" latinLnBrk="0" hangingPunct="0">
              <a:lnSpc>
                <a:spcPct val="100000"/>
              </a:lnSpc>
              <a:spcBef>
                <a:spcPts val="600"/>
              </a:spcBef>
              <a:spcAft>
                <a:spcPts val="600"/>
              </a:spcAft>
              <a:buClr>
                <a:srgbClr val="8A8AD8"/>
              </a:buClr>
              <a:buSzPct val="65000"/>
              <a:buFont typeface="Wingdings" pitchFamily="2" charset="2"/>
              <a:buNone/>
              <a:tabLst/>
              <a:defRPr/>
            </a:pPr>
            <a:endParaRPr kumimoji="0" lang="tr-TR" altLang="tr-TR" sz="800" b="1" i="0" u="none" strike="noStrike" kern="0" cap="none" spc="0" normalizeH="0" baseline="0" noProof="0" dirty="0" smtClean="0">
              <a:ln>
                <a:noFill/>
              </a:ln>
              <a:solidFill>
                <a:srgbClr val="DCE8F4">
                  <a:lumMod val="50000"/>
                </a:srgbClr>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endParaRPr>
          </a:p>
          <a:p>
            <a:pPr lvl="0" algn="l" eaLnBrk="1" fontAlgn="auto" hangingPunct="1">
              <a:spcBef>
                <a:spcPts val="0"/>
              </a:spcBef>
              <a:spcAft>
                <a:spcPts val="0"/>
              </a:spcAft>
              <a:buClrTx/>
              <a:buSzTx/>
            </a:pPr>
            <a:r>
              <a:rPr lang="tr-TR" sz="1800" b="1" dirty="0" smtClean="0">
                <a:solidFill>
                  <a:prstClr val="black"/>
                </a:solidFill>
                <a:effectLst/>
                <a:latin typeface="Cambria" pitchFamily="18" charset="0"/>
                <a:cs typeface="Arial" panose="020B0604020202020204" pitchFamily="34" charset="0"/>
              </a:rPr>
              <a:t>02/01/1990 </a:t>
            </a:r>
            <a:r>
              <a:rPr lang="tr-TR" sz="1800" b="1" dirty="0">
                <a:solidFill>
                  <a:prstClr val="black"/>
                </a:solidFill>
                <a:effectLst/>
                <a:latin typeface="Cambria" pitchFamily="18" charset="0"/>
                <a:cs typeface="Arial" panose="020B0604020202020204" pitchFamily="34" charset="0"/>
              </a:rPr>
              <a:t>tarihli ve 20390 </a:t>
            </a:r>
            <a:r>
              <a:rPr lang="tr-TR" sz="1800" b="1" dirty="0" smtClean="0">
                <a:solidFill>
                  <a:prstClr val="black"/>
                </a:solidFill>
                <a:effectLst/>
                <a:latin typeface="Cambria" pitchFamily="18" charset="0"/>
                <a:cs typeface="Arial" panose="020B0604020202020204" pitchFamily="34" charset="0"/>
              </a:rPr>
              <a:t>sayılı Yeminli </a:t>
            </a:r>
            <a:r>
              <a:rPr lang="tr-TR" sz="1800" b="1" dirty="0">
                <a:solidFill>
                  <a:prstClr val="black"/>
                </a:solidFill>
                <a:effectLst/>
                <a:latin typeface="Cambria" pitchFamily="18" charset="0"/>
                <a:cs typeface="Arial" panose="020B0604020202020204" pitchFamily="34" charset="0"/>
              </a:rPr>
              <a:t>Mali Müşavirlerin Tasdik Edecekleri Belgeler, Tasdik </a:t>
            </a:r>
            <a:r>
              <a:rPr lang="tr-TR" sz="1800" b="1" dirty="0" smtClean="0">
                <a:solidFill>
                  <a:prstClr val="black"/>
                </a:solidFill>
                <a:effectLst/>
                <a:latin typeface="Cambria" pitchFamily="18" charset="0"/>
                <a:cs typeface="Arial" panose="020B0604020202020204" pitchFamily="34" charset="0"/>
              </a:rPr>
              <a:t>Konuları, Tasdike </a:t>
            </a:r>
            <a:r>
              <a:rPr lang="tr-TR" sz="1800" b="1" dirty="0">
                <a:solidFill>
                  <a:prstClr val="black"/>
                </a:solidFill>
                <a:effectLst/>
                <a:latin typeface="Cambria" pitchFamily="18" charset="0"/>
                <a:cs typeface="Arial" panose="020B0604020202020204" pitchFamily="34" charset="0"/>
              </a:rPr>
              <a:t>İlişkin Usul ve Esaslar </a:t>
            </a:r>
            <a:r>
              <a:rPr lang="tr-TR" sz="1800" b="1" dirty="0" smtClean="0">
                <a:solidFill>
                  <a:prstClr val="black"/>
                </a:solidFill>
                <a:effectLst/>
                <a:latin typeface="Cambria" pitchFamily="18" charset="0"/>
                <a:cs typeface="Arial" panose="020B0604020202020204" pitchFamily="34" charset="0"/>
              </a:rPr>
              <a:t>Hakkında Yönetmelik’in 4 üncü Maddesinde,</a:t>
            </a:r>
            <a:endParaRPr lang="tr-TR" altLang="tr-TR" sz="1600" b="1" kern="0" dirty="0">
              <a:solidFill>
                <a:srgbClr val="C00000"/>
              </a:solidFill>
              <a:effectLst/>
              <a:latin typeface="Cambria" pitchFamily="18" charset="0"/>
            </a:endParaRPr>
          </a:p>
          <a:p>
            <a:pPr marL="0" marR="0" lvl="0" indent="0" defTabSz="914400" rtl="0" eaLnBrk="0" fontAlgn="base" latinLnBrk="0" hangingPunct="0">
              <a:lnSpc>
                <a:spcPct val="100000"/>
              </a:lnSpc>
              <a:spcBef>
                <a:spcPct val="20000"/>
              </a:spcBef>
              <a:spcAft>
                <a:spcPct val="0"/>
              </a:spcAft>
              <a:buClr>
                <a:srgbClr val="8A8AD8"/>
              </a:buClr>
              <a:buSzPct val="65000"/>
              <a:buFont typeface="Wingdings" pitchFamily="2" charset="2"/>
              <a:buNone/>
              <a:tabLst/>
              <a:defRPr/>
            </a:pPr>
            <a:endParaRPr kumimoji="0" lang="tr-TR" altLang="tr-TR" sz="1600" b="1" i="0" u="none" strike="noStrike" kern="0" cap="none" spc="0" normalizeH="0" baseline="0" noProof="0" dirty="0" smtClean="0">
              <a:ln>
                <a:noFill/>
              </a:ln>
              <a:solidFill>
                <a:srgbClr val="C00000"/>
              </a:solidFill>
              <a:effectLst/>
              <a:uLnTx/>
              <a:uFillTx/>
              <a:latin typeface="Cambria" pitchFamily="18" charset="0"/>
            </a:endParaRPr>
          </a:p>
          <a:p>
            <a:pPr marL="0" marR="0" lvl="0" indent="0" defTabSz="914400" rtl="0" eaLnBrk="0" fontAlgn="base" latinLnBrk="0" hangingPunct="0">
              <a:lnSpc>
                <a:spcPct val="100000"/>
              </a:lnSpc>
              <a:spcBef>
                <a:spcPct val="20000"/>
              </a:spcBef>
              <a:spcAft>
                <a:spcPct val="0"/>
              </a:spcAft>
              <a:buClr>
                <a:srgbClr val="8A8AD8"/>
              </a:buClr>
              <a:buSzPct val="65000"/>
              <a:buFont typeface="Wingdings" pitchFamily="2" charset="2"/>
              <a:buNone/>
              <a:tabLst/>
              <a:defRPr/>
            </a:pPr>
            <a:r>
              <a:rPr kumimoji="0" lang="tr-TR" altLang="tr-TR" sz="1800" b="1" i="0" u="none" strike="noStrike" kern="0" cap="none" spc="0" normalizeH="0" baseline="0" noProof="0" dirty="0" smtClean="0">
                <a:ln>
                  <a:noFill/>
                </a:ln>
                <a:solidFill>
                  <a:srgbClr val="C00000"/>
                </a:solidFill>
                <a:effectLst/>
                <a:uLnTx/>
                <a:uFillTx/>
                <a:latin typeface="Cambria" pitchFamily="18" charset="0"/>
              </a:rPr>
              <a:t>Gerçek veya tüzel kişilerin veya bunların teşebbüs ve işletmelerinin,</a:t>
            </a:r>
          </a:p>
          <a:p>
            <a:pPr marL="285750" marR="0" lvl="0" indent="-285750" algn="just" defTabSz="914400" rtl="0" eaLnBrk="0" fontAlgn="base" latinLnBrk="0" hangingPunct="0">
              <a:lnSpc>
                <a:spcPct val="100000"/>
              </a:lnSpc>
              <a:spcBef>
                <a:spcPts val="600"/>
              </a:spcBef>
              <a:spcAft>
                <a:spcPts val="600"/>
              </a:spcAft>
              <a:buClr>
                <a:srgbClr val="7030A0"/>
              </a:buClr>
              <a:buSzPct val="75000"/>
              <a:buFont typeface="Wingdings" pitchFamily="2" charset="2"/>
              <a:buChar char="q"/>
              <a:tabLst/>
              <a:defRPr/>
            </a:pPr>
            <a:r>
              <a:rPr kumimoji="0" lang="tr-TR" altLang="tr-TR" sz="1800" b="0" i="0" u="none" strike="noStrike" kern="0" cap="none" spc="0" normalizeH="0" baseline="0" noProof="0" dirty="0" smtClean="0">
                <a:ln>
                  <a:noFill/>
                </a:ln>
                <a:solidFill>
                  <a:srgbClr val="000000"/>
                </a:solidFill>
                <a:effectLst/>
                <a:uLnTx/>
                <a:uFillTx/>
                <a:latin typeface="Cambria" pitchFamily="18" charset="0"/>
              </a:rPr>
              <a:t>Yeminli Mali Müşavirlerce denetleme ilke ve standartlarına göre uygunluk yönünden incelenmesi,</a:t>
            </a:r>
          </a:p>
          <a:p>
            <a:pPr marL="285750" marR="0" lvl="0" indent="-285750" algn="just" defTabSz="914400" rtl="0" eaLnBrk="0" fontAlgn="base" latinLnBrk="0" hangingPunct="0">
              <a:lnSpc>
                <a:spcPct val="100000"/>
              </a:lnSpc>
              <a:spcBef>
                <a:spcPts val="600"/>
              </a:spcBef>
              <a:spcAft>
                <a:spcPts val="600"/>
              </a:spcAft>
              <a:buClr>
                <a:srgbClr val="7030A0"/>
              </a:buClr>
              <a:buSzPct val="75000"/>
              <a:buFont typeface="Wingdings" pitchFamily="2" charset="2"/>
              <a:buChar char="q"/>
              <a:tabLst/>
              <a:defRPr/>
            </a:pPr>
            <a:r>
              <a:rPr kumimoji="0" lang="tr-TR" altLang="tr-TR" sz="1800" b="0" i="0" u="none" strike="noStrike" kern="0" cap="none" spc="0" normalizeH="0" baseline="0" noProof="0" dirty="0" smtClean="0">
                <a:ln>
                  <a:noFill/>
                </a:ln>
                <a:solidFill>
                  <a:srgbClr val="000000"/>
                </a:solidFill>
                <a:effectLst/>
                <a:uLnTx/>
                <a:uFillTx/>
                <a:latin typeface="Cambria" pitchFamily="18" charset="0"/>
              </a:rPr>
              <a:t>Bu inceleme sonuçlarına dayanılarak tasdik kapsamına giren konuların ve belgelerin gerçeği yansıtıp yansıtmadığının imza ve mühür kullanmak suretiyle tespiti ve rapora bağlanmasıdır.</a:t>
            </a:r>
          </a:p>
          <a:p>
            <a:pPr marR="0" lvl="0" algn="just" defTabSz="914400" rtl="0" eaLnBrk="0" fontAlgn="base" latinLnBrk="0" hangingPunct="0">
              <a:lnSpc>
                <a:spcPct val="100000"/>
              </a:lnSpc>
              <a:spcBef>
                <a:spcPts val="600"/>
              </a:spcBef>
              <a:spcAft>
                <a:spcPts val="600"/>
              </a:spcAft>
              <a:buClr>
                <a:srgbClr val="7030A0"/>
              </a:buClr>
              <a:buSzPct val="75000"/>
              <a:tabLst/>
              <a:defRPr/>
            </a:pPr>
            <a:r>
              <a:rPr lang="tr-TR" altLang="tr-TR" sz="1800" kern="0" dirty="0">
                <a:solidFill>
                  <a:srgbClr val="000000"/>
                </a:solidFill>
                <a:effectLst/>
                <a:latin typeface="Cambria" pitchFamily="18" charset="0"/>
              </a:rPr>
              <a:t> </a:t>
            </a:r>
            <a:r>
              <a:rPr lang="tr-TR" altLang="tr-TR" sz="1800" kern="0" dirty="0" smtClean="0">
                <a:solidFill>
                  <a:srgbClr val="000000"/>
                </a:solidFill>
                <a:effectLst/>
                <a:latin typeface="Cambria" pitchFamily="18" charset="0"/>
              </a:rPr>
              <a:t>    </a:t>
            </a:r>
            <a:r>
              <a:rPr lang="tr-TR" altLang="tr-TR" sz="1800" b="1" kern="0" dirty="0" smtClean="0">
                <a:solidFill>
                  <a:srgbClr val="000000"/>
                </a:solidFill>
                <a:effectLst/>
                <a:latin typeface="Cambria" pitchFamily="18" charset="0"/>
              </a:rPr>
              <a:t>Şeklinde tanımlanmıştır.</a:t>
            </a:r>
            <a:endParaRPr kumimoji="0" lang="tr-TR" altLang="tr-TR" sz="1800" b="1" i="0" u="none" strike="noStrike" kern="0" cap="none" spc="0" normalizeH="0" baseline="0" noProof="0" dirty="0" smtClean="0">
              <a:ln>
                <a:noFill/>
              </a:ln>
              <a:solidFill>
                <a:srgbClr val="000000"/>
              </a:solidFill>
              <a:effectLst/>
              <a:uLnTx/>
              <a:uFillTx/>
              <a:latin typeface="Cambria" pitchFamily="18" charset="0"/>
            </a:endParaRPr>
          </a:p>
          <a:p>
            <a:pPr marL="0" marR="0" lvl="0" indent="0" algn="just" defTabSz="914400" rtl="0" eaLnBrk="0" fontAlgn="base" latinLnBrk="0" hangingPunct="0">
              <a:lnSpc>
                <a:spcPct val="100000"/>
              </a:lnSpc>
              <a:spcBef>
                <a:spcPts val="600"/>
              </a:spcBef>
              <a:spcAft>
                <a:spcPts val="600"/>
              </a:spcAft>
              <a:buClr>
                <a:srgbClr val="8A8AD8"/>
              </a:buClr>
              <a:buSzPct val="65000"/>
              <a:buFont typeface="Wingdings" pitchFamily="2" charset="2"/>
              <a:buNone/>
              <a:tabLst/>
              <a:defRPr/>
            </a:pPr>
            <a:endParaRPr kumimoji="0" lang="tr-TR" altLang="tr-TR" sz="1600" b="1" i="0" u="none" strike="noStrike" kern="0" cap="none" spc="0" normalizeH="0" baseline="0" noProof="0" dirty="0" smtClean="0">
              <a:ln>
                <a:noFill/>
              </a:ln>
              <a:solidFill>
                <a:srgbClr val="000000"/>
              </a:solidFill>
              <a:effectLst/>
              <a:uLnTx/>
              <a:uFillTx/>
              <a:latin typeface="Arial" pitchFamily="34" charset="0"/>
              <a:ea typeface="+mn-ea"/>
              <a:cs typeface="+mn-cs"/>
            </a:endParaRPr>
          </a:p>
        </p:txBody>
      </p:sp>
      <p:pic>
        <p:nvPicPr>
          <p:cNvPr id="7" name="Picture 10" descr="http://revizyongazetesi.com/resimler/10042014-152036-m%C3%BCh%C3%BC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5769818"/>
            <a:ext cx="12954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898" y="5714256"/>
            <a:ext cx="1439862"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Lst>
        </p:spPr>
      </p:pic>
      <p:sp>
        <p:nvSpPr>
          <p:cNvPr id="9" name="Başlık 1"/>
          <p:cNvSpPr txBox="1">
            <a:spLocks/>
          </p:cNvSpPr>
          <p:nvPr/>
        </p:nvSpPr>
        <p:spPr bwMode="auto">
          <a:xfrm>
            <a:off x="323850" y="621358"/>
            <a:ext cx="8496300" cy="10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6" rIns="91434" bIns="45716"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defRPr/>
            </a:pPr>
            <a:r>
              <a:rPr lang="tr-TR" altLang="tr-TR" sz="2800" b="1" kern="0" dirty="0" smtClean="0">
                <a:solidFill>
                  <a:srgbClr val="C00000"/>
                </a:solidFill>
                <a:latin typeface="Tahoma" pitchFamily="34" charset="0"/>
                <a:cs typeface="Tahoma" pitchFamily="34" charset="0"/>
              </a:rPr>
              <a:t>TASDİK KAVRAMI</a:t>
            </a:r>
            <a:endParaRPr lang="tr-TR" altLang="tr-TR" sz="2800" b="1" kern="0" dirty="0">
              <a:solidFill>
                <a:srgbClr val="C00000"/>
              </a:solidFill>
              <a:latin typeface="Tahoma" pitchFamily="34" charset="0"/>
              <a:cs typeface="Tahoma" pitchFamily="34" charset="0"/>
            </a:endParaRPr>
          </a:p>
        </p:txBody>
      </p:sp>
      <p:pic>
        <p:nvPicPr>
          <p:cNvPr id="11"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4646" y="5805264"/>
            <a:ext cx="1225426" cy="8057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7687238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 Başlık 2"/>
          <p:cNvSpPr txBox="1">
            <a:spLocks/>
          </p:cNvSpPr>
          <p:nvPr/>
        </p:nvSpPr>
        <p:spPr bwMode="auto">
          <a:xfrm>
            <a:off x="425500" y="1659508"/>
            <a:ext cx="8287344" cy="44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6" rIns="91434" bIns="45716" numCol="1" anchor="t" anchorCtr="0" compatLnSpc="1">
            <a:prstTxWarp prst="textNoShape">
              <a:avLst/>
            </a:prstTxWarp>
          </a:bodyPr>
          <a:lstStyle>
            <a:lvl1pPr marL="0" indent="0" algn="ctr" rtl="0" eaLnBrk="0" fontAlgn="base" hangingPunct="0">
              <a:spcBef>
                <a:spcPct val="20000"/>
              </a:spcBef>
              <a:spcAft>
                <a:spcPct val="0"/>
              </a:spcAft>
              <a:buClr>
                <a:schemeClr val="hlink"/>
              </a:buClr>
              <a:buSzPct val="65000"/>
              <a:buFont typeface="Wingdings" pitchFamily="2" charset="2"/>
              <a:buNone/>
              <a:defRPr sz="3200">
                <a:solidFill>
                  <a:schemeClr val="tx1"/>
                </a:solidFill>
                <a:effectLst>
                  <a:outerShdw blurRad="38100" dist="38100" dir="2700000" algn="tl">
                    <a:srgbClr val="000000"/>
                  </a:outerShdw>
                </a:effectLst>
                <a:latin typeface="Arial" charset="0"/>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Arial" charset="0"/>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500">
                <a:solidFill>
                  <a:schemeClr val="tx1"/>
                </a:solidFill>
                <a:effectLst>
                  <a:outerShdw blurRad="38100" dist="38100" dir="2700000" algn="tl">
                    <a:srgbClr val="000000"/>
                  </a:outerShdw>
                </a:effectLst>
                <a:latin typeface="Arial" charset="0"/>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1900">
                <a:solidFill>
                  <a:schemeClr val="tx1"/>
                </a:solidFill>
                <a:effectLst>
                  <a:outerShdw blurRad="38100" dist="38100" dir="2700000" algn="tl">
                    <a:srgbClr val="000000"/>
                  </a:outerShdw>
                </a:effectLst>
                <a:latin typeface="Arial" charset="0"/>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1900">
                <a:solidFill>
                  <a:schemeClr val="tx1"/>
                </a:solidFill>
                <a:effectLst>
                  <a:outerShdw blurRad="38100" dist="38100" dir="2700000" algn="tl">
                    <a:srgbClr val="000000"/>
                  </a:outerShdw>
                </a:effectLst>
                <a:latin typeface="Arial" charset="0"/>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lvl="0" eaLnBrk="1" fontAlgn="auto" hangingPunct="1">
              <a:spcBef>
                <a:spcPts val="0"/>
              </a:spcBef>
              <a:spcAft>
                <a:spcPts val="0"/>
              </a:spcAft>
              <a:buClrTx/>
              <a:buSzTx/>
            </a:pPr>
            <a:r>
              <a:rPr lang="tr-TR" sz="1800" b="1" dirty="0">
                <a:solidFill>
                  <a:prstClr val="black"/>
                </a:solidFill>
                <a:effectLst/>
                <a:latin typeface="Cambria" pitchFamily="18" charset="0"/>
                <a:cs typeface="Arial" panose="020B0604020202020204" pitchFamily="34" charset="0"/>
              </a:rPr>
              <a:t>02/01/1990 tarihli ve 20390 sayılı</a:t>
            </a:r>
          </a:p>
          <a:p>
            <a:pPr lvl="0" eaLnBrk="1" fontAlgn="auto" hangingPunct="1">
              <a:spcBef>
                <a:spcPts val="0"/>
              </a:spcBef>
              <a:spcAft>
                <a:spcPts val="0"/>
              </a:spcAft>
              <a:buClrTx/>
              <a:buSzTx/>
            </a:pPr>
            <a:r>
              <a:rPr lang="tr-TR" sz="1800" b="1" dirty="0">
                <a:solidFill>
                  <a:prstClr val="black"/>
                </a:solidFill>
                <a:effectLst/>
                <a:latin typeface="Cambria" pitchFamily="18" charset="0"/>
                <a:cs typeface="Arial" panose="020B0604020202020204" pitchFamily="34" charset="0"/>
              </a:rPr>
              <a:t>Yeminli Mali Müşavirlerin Tasdik Edecekleri Belgeler, Tasdik Konuları,</a:t>
            </a:r>
          </a:p>
          <a:p>
            <a:pPr lvl="0" eaLnBrk="1" fontAlgn="auto" hangingPunct="1">
              <a:spcBef>
                <a:spcPts val="0"/>
              </a:spcBef>
              <a:spcAft>
                <a:spcPts val="0"/>
              </a:spcAft>
              <a:buClrTx/>
              <a:buSzTx/>
            </a:pPr>
            <a:r>
              <a:rPr lang="tr-TR" sz="1800" b="1" dirty="0">
                <a:solidFill>
                  <a:prstClr val="black"/>
                </a:solidFill>
                <a:effectLst/>
                <a:latin typeface="Cambria" pitchFamily="18" charset="0"/>
                <a:cs typeface="Arial" panose="020B0604020202020204" pitchFamily="34" charset="0"/>
              </a:rPr>
              <a:t>Tasdike İlişkin Usul ve Esaslar Hakkında</a:t>
            </a:r>
          </a:p>
          <a:p>
            <a:pPr lvl="0" eaLnBrk="1" fontAlgn="auto" hangingPunct="1">
              <a:spcBef>
                <a:spcPts val="0"/>
              </a:spcBef>
              <a:spcAft>
                <a:spcPts val="0"/>
              </a:spcAft>
              <a:buClrTx/>
              <a:buSzTx/>
            </a:pPr>
            <a:r>
              <a:rPr lang="tr-TR" sz="1800" b="1" dirty="0" smtClean="0">
                <a:solidFill>
                  <a:prstClr val="black"/>
                </a:solidFill>
                <a:effectLst/>
                <a:latin typeface="Cambria" pitchFamily="18" charset="0"/>
                <a:cs typeface="Arial" panose="020B0604020202020204" pitchFamily="34" charset="0"/>
              </a:rPr>
              <a:t>Yönetmelik (Madde-1)</a:t>
            </a:r>
            <a:endParaRPr kumimoji="0" lang="tr-TR" sz="1800" b="0" i="0" u="none" strike="noStrike" kern="0" cap="none" spc="0" normalizeH="0" baseline="0" noProof="0" dirty="0" smtClean="0">
              <a:ln>
                <a:noFill/>
              </a:ln>
              <a:solidFill>
                <a:srgbClr val="000000"/>
              </a:solidFill>
              <a:effectLst/>
              <a:uLnTx/>
              <a:uFillTx/>
              <a:latin typeface="Cambria" pitchFamily="18" charset="0"/>
            </a:endParaRPr>
          </a:p>
          <a:p>
            <a:pPr marL="0" marR="0" lvl="0" indent="0" algn="just" defTabSz="914400" rtl="0" eaLnBrk="0" fontAlgn="base" latinLnBrk="0" hangingPunct="0">
              <a:lnSpc>
                <a:spcPct val="100000"/>
              </a:lnSpc>
              <a:spcBef>
                <a:spcPts val="600"/>
              </a:spcBef>
              <a:spcAft>
                <a:spcPts val="600"/>
              </a:spcAft>
              <a:buClr>
                <a:srgbClr val="8A8AD8"/>
              </a:buClr>
              <a:buSzPct val="65000"/>
              <a:buFont typeface="Wingdings" pitchFamily="2" charset="2"/>
              <a:buNone/>
              <a:tabLst/>
              <a:defRPr/>
            </a:pPr>
            <a:r>
              <a:rPr kumimoji="0" lang="tr-TR" sz="1800" b="0" i="0" u="none" strike="noStrike" kern="0" cap="none" spc="0" normalizeH="0" baseline="0" noProof="0" dirty="0" smtClean="0">
                <a:ln>
                  <a:noFill/>
                </a:ln>
                <a:solidFill>
                  <a:srgbClr val="000000"/>
                </a:solidFill>
                <a:effectLst/>
                <a:uLnTx/>
                <a:uFillTx/>
                <a:latin typeface="Cambria" pitchFamily="18" charset="0"/>
              </a:rPr>
              <a:t>Yeminli Mali Müşavirlerce gerçek veya tüzel kişilerin veya bunların teşebbüs veya işletmelerinin mali tablo veya beyannamelerinin; vergi, istisna, muafiyet, iade, indirim, tecil, terkin veya zarar mahsubu işlemleri ve benzeri taleplerinin </a:t>
            </a:r>
            <a:r>
              <a:rPr kumimoji="0" lang="tr-TR" sz="1800" b="1" i="0" u="none" strike="noStrike" kern="0" cap="none" spc="0" normalizeH="0" baseline="0" noProof="0" dirty="0" smtClean="0">
                <a:ln>
                  <a:noFill/>
                </a:ln>
                <a:solidFill>
                  <a:srgbClr val="C00000"/>
                </a:solidFill>
                <a:effectLst/>
                <a:uLnTx/>
                <a:uFillTx/>
                <a:latin typeface="Cambria" pitchFamily="18" charset="0"/>
              </a:rPr>
              <a:t>mevzuat hükümlerine, muhasebe ilke ve standartlarına uygunluğu esas alınarak hesapların gerçeğe uygun ve doğru bilgi verecek şekilde </a:t>
            </a:r>
            <a:r>
              <a:rPr kumimoji="0" lang="tr-TR" sz="1800" b="0" i="0" u="none" strike="noStrike" kern="0" cap="none" spc="0" normalizeH="0" baseline="0" noProof="0" dirty="0" smtClean="0">
                <a:ln>
                  <a:noFill/>
                </a:ln>
                <a:solidFill>
                  <a:srgbClr val="000000"/>
                </a:solidFill>
                <a:effectLst/>
                <a:uLnTx/>
                <a:uFillTx/>
                <a:latin typeface="Cambria" pitchFamily="18" charset="0"/>
              </a:rPr>
              <a:t>tutulmasını ve bu suretle mükelleflerin doğru beyanda bulunmalarını sağlamaktır.</a:t>
            </a:r>
          </a:p>
          <a:p>
            <a:pPr marL="0" marR="0" lvl="0" indent="0" algn="just" defTabSz="914400" rtl="0" eaLnBrk="0" fontAlgn="base" latinLnBrk="0" hangingPunct="0">
              <a:lnSpc>
                <a:spcPct val="100000"/>
              </a:lnSpc>
              <a:spcBef>
                <a:spcPts val="600"/>
              </a:spcBef>
              <a:spcAft>
                <a:spcPts val="600"/>
              </a:spcAft>
              <a:buClr>
                <a:srgbClr val="8A8AD8"/>
              </a:buClr>
              <a:buSzPct val="65000"/>
              <a:buFont typeface="Wingdings" pitchFamily="2" charset="2"/>
              <a:buNone/>
              <a:tabLst/>
              <a:defRPr/>
            </a:pPr>
            <a:r>
              <a:rPr kumimoji="0" lang="tr-TR" sz="1800" b="0" i="0" u="none" strike="noStrike" kern="0" cap="none" spc="0" normalizeH="0" baseline="0" noProof="0" dirty="0" smtClean="0">
                <a:ln>
                  <a:noFill/>
                </a:ln>
                <a:solidFill>
                  <a:srgbClr val="000000"/>
                </a:solidFill>
                <a:effectLst/>
                <a:uLnTx/>
                <a:uFillTx/>
                <a:latin typeface="Cambria" pitchFamily="18" charset="0"/>
              </a:rPr>
              <a:t>Gerçek ve tüzel kişilerin mükellefiyet şekilleri, iş kolları ve ciroları, döviz kazandırıcı işlemleri, ithalat ve ihracatları, yatırım miktarları ve nevileri ile belgelerin ibraz edileceği merciler esas alınmak suretiyle tasdik edecekleri belgeler, tasdik konuları ve tasdike ilişkin usul ve esaslar belirlenmiştir.</a:t>
            </a:r>
          </a:p>
          <a:p>
            <a:pPr marL="285750" marR="0" lvl="0" indent="-285750" algn="l" defTabSz="914400" rtl="0" eaLnBrk="0" fontAlgn="base" latinLnBrk="0" hangingPunct="0">
              <a:lnSpc>
                <a:spcPct val="100000"/>
              </a:lnSpc>
              <a:spcBef>
                <a:spcPts val="1200"/>
              </a:spcBef>
              <a:spcAft>
                <a:spcPts val="1200"/>
              </a:spcAft>
              <a:buClr>
                <a:srgbClr val="000000"/>
              </a:buClr>
              <a:buSzPct val="75000"/>
              <a:buFont typeface="Wingdings" pitchFamily="2" charset="2"/>
              <a:buChar char="q"/>
              <a:tabLst/>
              <a:defRPr/>
            </a:pPr>
            <a:endParaRPr kumimoji="0" lang="tr-TR" altLang="tr-TR" sz="1800" b="1" i="0" u="none" strike="noStrike" kern="0" cap="none" spc="0" normalizeH="0" baseline="0" noProof="0" dirty="0" smtClean="0">
              <a:ln>
                <a:noFill/>
              </a:ln>
              <a:solidFill>
                <a:srgbClr val="000000"/>
              </a:solidFill>
              <a:effectLst/>
              <a:uLnTx/>
              <a:uFillTx/>
              <a:latin typeface="Arial" charset="0"/>
              <a:ea typeface="Calibri" pitchFamily="34" charset="0"/>
              <a:cs typeface="Arial" charset="0"/>
            </a:endParaRPr>
          </a:p>
          <a:p>
            <a:pPr marL="0" marR="0" lvl="0" indent="0" algn="l" defTabSz="914400" rtl="0" eaLnBrk="0" fontAlgn="base" latinLnBrk="0" hangingPunct="0">
              <a:lnSpc>
                <a:spcPct val="100000"/>
              </a:lnSpc>
              <a:spcBef>
                <a:spcPts val="1200"/>
              </a:spcBef>
              <a:spcAft>
                <a:spcPts val="1200"/>
              </a:spcAft>
              <a:buClr>
                <a:srgbClr val="8A8AD8"/>
              </a:buClr>
              <a:buSzPct val="65000"/>
              <a:buFont typeface="Wingdings" pitchFamily="2" charset="2"/>
              <a:buNone/>
              <a:tabLst/>
              <a:defRPr/>
            </a:pPr>
            <a:endParaRPr kumimoji="0" lang="tr-TR" sz="1800" b="0" i="0" u="none" strike="noStrike" kern="0" cap="none" spc="0" normalizeH="0" baseline="0" noProof="0" dirty="0">
              <a:ln>
                <a:noFill/>
              </a:ln>
              <a:solidFill>
                <a:srgbClr val="000000"/>
              </a:solidFill>
              <a:effectLst>
                <a:outerShdw blurRad="38100" dist="38100" dir="2700000" algn="tl">
                  <a:srgbClr val="000000"/>
                </a:outerShdw>
              </a:effectLst>
              <a:uLnTx/>
              <a:uFillTx/>
              <a:latin typeface="Arial" charset="0"/>
              <a:ea typeface="+mn-ea"/>
              <a:cs typeface="+mn-cs"/>
            </a:endParaRPr>
          </a:p>
        </p:txBody>
      </p:sp>
      <p:sp>
        <p:nvSpPr>
          <p:cNvPr id="5" name="Başlık 1"/>
          <p:cNvSpPr txBox="1">
            <a:spLocks/>
          </p:cNvSpPr>
          <p:nvPr/>
        </p:nvSpPr>
        <p:spPr bwMode="auto">
          <a:xfrm>
            <a:off x="432246" y="692696"/>
            <a:ext cx="8280598" cy="93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6" rIns="91434" bIns="45716"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spcBef>
                <a:spcPts val="600"/>
              </a:spcBef>
              <a:spcAft>
                <a:spcPts val="600"/>
              </a:spcAft>
              <a:defRPr/>
            </a:pPr>
            <a:r>
              <a:rPr lang="tr-TR" altLang="tr-TR" sz="3200" b="1" kern="0" dirty="0" smtClean="0">
                <a:solidFill>
                  <a:srgbClr val="C00000"/>
                </a:solidFill>
                <a:latin typeface="Tahoma" pitchFamily="34" charset="0"/>
                <a:cs typeface="Tahoma" pitchFamily="34" charset="0"/>
              </a:rPr>
              <a:t>  </a:t>
            </a:r>
            <a:r>
              <a:rPr lang="tr-TR" altLang="tr-TR" sz="2800" b="1" kern="0" dirty="0" smtClean="0">
                <a:solidFill>
                  <a:srgbClr val="C00000"/>
                </a:solidFill>
                <a:latin typeface="Tahoma" pitchFamily="34" charset="0"/>
                <a:cs typeface="Tahoma" pitchFamily="34" charset="0"/>
              </a:rPr>
              <a:t>TASDİKİN </a:t>
            </a:r>
            <a:r>
              <a:rPr lang="tr-TR" altLang="tr-TR" sz="2800" b="1" kern="0" dirty="0">
                <a:solidFill>
                  <a:srgbClr val="C00000"/>
                </a:solidFill>
                <a:latin typeface="Tahoma" pitchFamily="34" charset="0"/>
                <a:cs typeface="Tahoma" pitchFamily="34" charset="0"/>
              </a:rPr>
              <a:t>AMAÇ VE KAPSAMI</a:t>
            </a:r>
          </a:p>
        </p:txBody>
      </p:sp>
      <p:pic>
        <p:nvPicPr>
          <p:cNvPr id="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92696"/>
            <a:ext cx="1225426" cy="8057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72799943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07504" y="1988840"/>
            <a:ext cx="8892480" cy="3970318"/>
          </a:xfrm>
          <a:prstGeom prst="rect">
            <a:avLst/>
          </a:prstGeom>
        </p:spPr>
        <p:txBody>
          <a:bodyPr wrap="square">
            <a:spAutoFit/>
          </a:bodyPr>
          <a:lstStyle/>
          <a:p>
            <a:pPr algn="ctr"/>
            <a:r>
              <a:rPr lang="tr-TR" b="1" dirty="0" smtClean="0">
                <a:latin typeface="Cambria" pitchFamily="18" charset="0"/>
                <a:cs typeface="Arial" panose="020B0604020202020204" pitchFamily="34" charset="0"/>
              </a:rPr>
              <a:t>02/01/1990 tarihli ve 20390 sayılı</a:t>
            </a:r>
          </a:p>
          <a:p>
            <a:pPr algn="ctr"/>
            <a:r>
              <a:rPr lang="tr-TR" b="1" dirty="0" smtClean="0">
                <a:latin typeface="Cambria" pitchFamily="18" charset="0"/>
                <a:cs typeface="Arial" panose="020B0604020202020204" pitchFamily="34" charset="0"/>
              </a:rPr>
              <a:t>Yeminli Mali Müşavirlerin Tasdik Edecekleri Belgeler, Tasdik Konuları,</a:t>
            </a:r>
          </a:p>
          <a:p>
            <a:pPr algn="ctr"/>
            <a:r>
              <a:rPr lang="tr-TR" b="1" dirty="0" smtClean="0">
                <a:latin typeface="Cambria" pitchFamily="18" charset="0"/>
                <a:cs typeface="Arial" panose="020B0604020202020204" pitchFamily="34" charset="0"/>
              </a:rPr>
              <a:t>Tasdike İlişkin Usul ve Esaslar Hakkında</a:t>
            </a:r>
          </a:p>
          <a:p>
            <a:pPr algn="ctr"/>
            <a:r>
              <a:rPr lang="tr-TR" b="1" dirty="0" smtClean="0">
                <a:latin typeface="Cambria" pitchFamily="18" charset="0"/>
                <a:cs typeface="Arial" panose="020B0604020202020204" pitchFamily="34" charset="0"/>
              </a:rPr>
              <a:t>Yönetmelik (Madde-5)</a:t>
            </a:r>
          </a:p>
          <a:p>
            <a:endParaRPr lang="tr-TR" dirty="0" smtClean="0">
              <a:latin typeface="Cambria" pitchFamily="18" charset="0"/>
              <a:cs typeface="Arial" panose="020B0604020202020204" pitchFamily="34" charset="0"/>
            </a:endParaRPr>
          </a:p>
          <a:p>
            <a:pPr marL="285750" indent="-285750" algn="just">
              <a:buFont typeface="Wingdings" pitchFamily="2" charset="2"/>
              <a:buChar char="v"/>
            </a:pPr>
            <a:r>
              <a:rPr lang="tr-TR" dirty="0" smtClean="0">
                <a:latin typeface="Cambria" pitchFamily="18" charset="0"/>
                <a:cs typeface="Arial" panose="020B0604020202020204" pitchFamily="34" charset="0"/>
              </a:rPr>
              <a:t>Gerçek ve tüzel kişilerin veya bunların teşebbüs ve işletmelerinin hesap ve kayıtlarının sonuçlarını gösteren mali tabloların yanıltıcı olmayacak biçimde eksiksiz ve gerçeğe uygun şekilde düzenlenmesini sağlayarak </a:t>
            </a:r>
            <a:r>
              <a:rPr lang="tr-TR" b="1" dirty="0" smtClean="0">
                <a:solidFill>
                  <a:schemeClr val="accent2">
                    <a:lumMod val="75000"/>
                  </a:schemeClr>
                </a:solidFill>
                <a:latin typeface="Cambria" pitchFamily="18" charset="0"/>
                <a:cs typeface="Arial" panose="020B0604020202020204" pitchFamily="34" charset="0"/>
              </a:rPr>
              <a:t>kamunun istifadesine sunmak,</a:t>
            </a:r>
          </a:p>
          <a:p>
            <a:pPr marL="285750" indent="-285750" algn="just">
              <a:buFont typeface="Wingdings" pitchFamily="2" charset="2"/>
              <a:buChar char="v"/>
            </a:pPr>
            <a:endParaRPr lang="tr-TR" dirty="0" smtClean="0">
              <a:latin typeface="Cambria" pitchFamily="18" charset="0"/>
              <a:cs typeface="Arial" panose="020B0604020202020204" pitchFamily="34" charset="0"/>
            </a:endParaRPr>
          </a:p>
          <a:p>
            <a:pPr marL="285750" indent="-285750" algn="just">
              <a:buFont typeface="Wingdings" pitchFamily="2" charset="2"/>
              <a:buChar char="v"/>
            </a:pPr>
            <a:r>
              <a:rPr lang="tr-TR" dirty="0" smtClean="0">
                <a:latin typeface="Cambria" pitchFamily="18" charset="0"/>
                <a:cs typeface="Arial" panose="020B0604020202020204" pitchFamily="34" charset="0"/>
              </a:rPr>
              <a:t>Gerçek veya tüzel kişilerin veya bunların teşebbüs ve işletmelerinin ilgili mevzuat yönünden olan taleplerin karşılanmasında çabukluğu sağlayarak </a:t>
            </a:r>
            <a:r>
              <a:rPr lang="tr-TR" b="1" dirty="0" smtClean="0">
                <a:solidFill>
                  <a:schemeClr val="accent2">
                    <a:lumMod val="75000"/>
                  </a:schemeClr>
                </a:solidFill>
                <a:latin typeface="Cambria" pitchFamily="18" charset="0"/>
                <a:cs typeface="Arial" panose="020B0604020202020204" pitchFamily="34" charset="0"/>
              </a:rPr>
              <a:t>hak ve yararlarını korumak,</a:t>
            </a:r>
          </a:p>
          <a:p>
            <a:pPr marL="285750" indent="-285750" algn="just">
              <a:buFont typeface="Wingdings" pitchFamily="2" charset="2"/>
              <a:buChar char="v"/>
            </a:pPr>
            <a:endParaRPr lang="tr-TR" dirty="0" smtClean="0">
              <a:latin typeface="Cambria" pitchFamily="18" charset="0"/>
              <a:cs typeface="Arial" panose="020B0604020202020204" pitchFamily="34" charset="0"/>
            </a:endParaRPr>
          </a:p>
          <a:p>
            <a:pPr marL="285750" indent="-285750" algn="just">
              <a:buFont typeface="Wingdings" pitchFamily="2" charset="2"/>
              <a:buChar char="v"/>
            </a:pPr>
            <a:r>
              <a:rPr lang="tr-TR" b="1" dirty="0" smtClean="0">
                <a:solidFill>
                  <a:schemeClr val="accent2">
                    <a:lumMod val="75000"/>
                  </a:schemeClr>
                </a:solidFill>
                <a:latin typeface="Cambria" pitchFamily="18" charset="0"/>
                <a:cs typeface="Arial" panose="020B0604020202020204" pitchFamily="34" charset="0"/>
              </a:rPr>
              <a:t>Vergi idaresi ve mükellef ilişkilerinde güveni hakim kılmaktır.</a:t>
            </a:r>
            <a:endParaRPr lang="tr-TR" b="1" dirty="0">
              <a:solidFill>
                <a:schemeClr val="accent2">
                  <a:lumMod val="75000"/>
                </a:schemeClr>
              </a:solidFill>
              <a:latin typeface="Cambria" pitchFamily="18" charset="0"/>
              <a:cs typeface="Arial" panose="020B0604020202020204" pitchFamily="34" charset="0"/>
            </a:endParaRPr>
          </a:p>
        </p:txBody>
      </p:sp>
      <p:sp>
        <p:nvSpPr>
          <p:cNvPr id="3" name="Dikdörtgen 2"/>
          <p:cNvSpPr/>
          <p:nvPr/>
        </p:nvSpPr>
        <p:spPr>
          <a:xfrm>
            <a:off x="539552" y="834624"/>
            <a:ext cx="8280920" cy="523220"/>
          </a:xfrm>
          <a:prstGeom prst="rect">
            <a:avLst/>
          </a:prstGeom>
        </p:spPr>
        <p:txBody>
          <a:bodyPr wrap="square">
            <a:spAutoFit/>
          </a:bodyPr>
          <a:lstStyle/>
          <a:p>
            <a:pPr algn="ctr"/>
            <a:r>
              <a:rPr lang="tr-TR" sz="2800"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TASDİKİN AMACI</a:t>
            </a:r>
            <a:endParaRPr lang="tr-TR" sz="280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254" y="692696"/>
            <a:ext cx="1225426" cy="8057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398321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836712"/>
            <a:ext cx="8229600" cy="710952"/>
          </a:xfrm>
        </p:spPr>
        <p:txBody>
          <a:bodyPr>
            <a:normAutofit/>
          </a:bodyPr>
          <a:lstStyle/>
          <a:p>
            <a:pPr algn="ctr"/>
            <a:r>
              <a:rPr lang="tr-TR" sz="28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YMM TASDİK DENETİMİNİN NİTELİĞİ</a:t>
            </a:r>
            <a:endParaRPr lang="tr-TR" sz="2800" b="1" dirty="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3" name="İçerik Yer Tutucusu 2"/>
          <p:cNvSpPr>
            <a:spLocks noGrp="1"/>
          </p:cNvSpPr>
          <p:nvPr>
            <p:ph idx="1"/>
          </p:nvPr>
        </p:nvSpPr>
        <p:spPr>
          <a:xfrm>
            <a:off x="539552" y="1412776"/>
            <a:ext cx="8147248" cy="4695800"/>
          </a:xfrm>
        </p:spPr>
        <p:txBody>
          <a:bodyPr>
            <a:normAutofit/>
          </a:bodyPr>
          <a:lstStyle/>
          <a:p>
            <a:pPr marL="0" indent="0" algn="just">
              <a:buNone/>
            </a:pPr>
            <a:endParaRPr lang="tr-TR" sz="2400" b="1" dirty="0" smtClean="0">
              <a:latin typeface="Arial" pitchFamily="34" charset="0"/>
              <a:cs typeface="Arial" pitchFamily="34" charset="0"/>
            </a:endParaRPr>
          </a:p>
          <a:p>
            <a:pPr marL="0" indent="0" algn="just">
              <a:buNone/>
            </a:pPr>
            <a:r>
              <a:rPr lang="tr-TR" sz="2400" b="1" dirty="0">
                <a:latin typeface="Cambria" pitchFamily="18" charset="0"/>
                <a:cs typeface="Arial" pitchFamily="34" charset="0"/>
              </a:rPr>
              <a:t> </a:t>
            </a:r>
            <a:r>
              <a:rPr lang="tr-TR" sz="2400" b="1" dirty="0" smtClean="0">
                <a:latin typeface="Cambria" pitchFamily="18" charset="0"/>
                <a:cs typeface="Arial" pitchFamily="34" charset="0"/>
              </a:rPr>
              <a:t>  3568 sayılı Kanunun gerekçesinde yer alan, </a:t>
            </a:r>
            <a:endParaRPr lang="tr-TR" sz="2400" b="1" dirty="0">
              <a:latin typeface="Cambria" pitchFamily="18" charset="0"/>
              <a:cs typeface="Arial" pitchFamily="34" charset="0"/>
            </a:endParaRPr>
          </a:p>
          <a:p>
            <a:pPr marL="0" indent="0" algn="just">
              <a:buNone/>
            </a:pPr>
            <a:r>
              <a:rPr lang="tr-TR" sz="2000" dirty="0" smtClean="0">
                <a:latin typeface="Cambria" pitchFamily="18" charset="0"/>
                <a:cs typeface="Arial" pitchFamily="34" charset="0"/>
              </a:rPr>
              <a:t>«Maliye </a:t>
            </a:r>
            <a:r>
              <a:rPr lang="tr-TR" sz="2000" dirty="0">
                <a:latin typeface="Cambria" pitchFamily="18" charset="0"/>
                <a:cs typeface="Arial" pitchFamily="34" charset="0"/>
              </a:rPr>
              <a:t>Bakanlığı’nın vergi denetimindeki yükünü </a:t>
            </a:r>
            <a:r>
              <a:rPr lang="tr-TR" sz="2000" dirty="0" smtClean="0">
                <a:latin typeface="Cambria" pitchFamily="18" charset="0"/>
                <a:cs typeface="Arial" pitchFamily="34" charset="0"/>
              </a:rPr>
              <a:t>hafifletmek» </a:t>
            </a:r>
            <a:endParaRPr lang="tr-TR" sz="2000" dirty="0">
              <a:latin typeface="Cambria" pitchFamily="18" charset="0"/>
              <a:cs typeface="Arial" pitchFamily="34" charset="0"/>
            </a:endParaRPr>
          </a:p>
          <a:p>
            <a:pPr marL="0" indent="0" algn="just">
              <a:buNone/>
            </a:pPr>
            <a:r>
              <a:rPr lang="tr-TR" sz="2000" dirty="0" smtClean="0">
                <a:latin typeface="Cambria" pitchFamily="18" charset="0"/>
                <a:cs typeface="Arial" pitchFamily="34" charset="0"/>
              </a:rPr>
              <a:t>şeklindeki amacına uygun olarak,</a:t>
            </a:r>
            <a:endParaRPr lang="tr-TR" sz="2400" b="1" dirty="0" smtClean="0">
              <a:latin typeface="Cambria" pitchFamily="18" charset="0"/>
              <a:cs typeface="Arial" pitchFamily="34" charset="0"/>
            </a:endParaRPr>
          </a:p>
          <a:p>
            <a:pPr marL="0" indent="0" algn="just">
              <a:buNone/>
            </a:pPr>
            <a:r>
              <a:rPr lang="tr-TR" sz="2400" b="1" dirty="0" smtClean="0">
                <a:latin typeface="Cambria" pitchFamily="18" charset="0"/>
                <a:cs typeface="Arial" pitchFamily="34" charset="0"/>
              </a:rPr>
              <a:t>3568 Sayılı Kanunun 12 </a:t>
            </a:r>
            <a:r>
              <a:rPr lang="tr-TR" sz="2400" b="1" dirty="0" err="1" smtClean="0">
                <a:latin typeface="Cambria" pitchFamily="18" charset="0"/>
                <a:cs typeface="Arial" pitchFamily="34" charset="0"/>
              </a:rPr>
              <a:t>nci</a:t>
            </a:r>
            <a:r>
              <a:rPr lang="tr-TR" sz="2400" b="1" dirty="0" smtClean="0">
                <a:latin typeface="Cambria" pitchFamily="18" charset="0"/>
                <a:cs typeface="Arial" pitchFamily="34" charset="0"/>
              </a:rPr>
              <a:t> maddesine göre,</a:t>
            </a:r>
            <a:endParaRPr lang="tr-TR" sz="2400" dirty="0">
              <a:latin typeface="Cambria" pitchFamily="18" charset="0"/>
              <a:cs typeface="Arial" pitchFamily="34" charset="0"/>
            </a:endParaRPr>
          </a:p>
          <a:p>
            <a:pPr marL="0" indent="0" algn="just">
              <a:buNone/>
            </a:pPr>
            <a:r>
              <a:rPr lang="tr-TR" sz="2000" dirty="0" smtClean="0">
                <a:latin typeface="Cambria" pitchFamily="18" charset="0"/>
                <a:cs typeface="Arial" pitchFamily="34" charset="0"/>
              </a:rPr>
              <a:t>Kanunları </a:t>
            </a:r>
            <a:r>
              <a:rPr lang="tr-TR" sz="2000" dirty="0">
                <a:latin typeface="Cambria" pitchFamily="18" charset="0"/>
                <a:cs typeface="Arial" pitchFamily="34" charset="0"/>
              </a:rPr>
              <a:t>gereğince, kamu kurum ve kuruluşlarına verilen </a:t>
            </a:r>
            <a:r>
              <a:rPr lang="tr-TR" sz="2000" b="1" u="sng" dirty="0">
                <a:solidFill>
                  <a:srgbClr val="7030A0"/>
                </a:solidFill>
                <a:latin typeface="Cambria" pitchFamily="18" charset="0"/>
                <a:cs typeface="Arial" pitchFamily="34" charset="0"/>
              </a:rPr>
              <a:t>tasdik edilmiş mali tablolar,</a:t>
            </a:r>
            <a:r>
              <a:rPr lang="tr-TR" sz="2000" u="sng" dirty="0">
                <a:solidFill>
                  <a:srgbClr val="7030A0"/>
                </a:solidFill>
                <a:latin typeface="Cambria" pitchFamily="18" charset="0"/>
                <a:cs typeface="Arial" pitchFamily="34" charset="0"/>
              </a:rPr>
              <a:t> </a:t>
            </a:r>
            <a:r>
              <a:rPr lang="tr-TR" sz="2000" b="1" u="sng" dirty="0">
                <a:solidFill>
                  <a:srgbClr val="7030A0"/>
                </a:solidFill>
                <a:latin typeface="Cambria" pitchFamily="18" charset="0"/>
                <a:cs typeface="Arial" pitchFamily="34" charset="0"/>
              </a:rPr>
              <a:t>kamu idaresinin yetkili memurlarınca, tasdikin kapsamı ölçüsünde incelenmiş bir belge </a:t>
            </a:r>
            <a:r>
              <a:rPr lang="tr-TR" sz="2000" dirty="0">
                <a:latin typeface="Cambria" pitchFamily="18" charset="0"/>
                <a:cs typeface="Arial" pitchFamily="34" charset="0"/>
              </a:rPr>
              <a:t>olarak kabul </a:t>
            </a:r>
            <a:r>
              <a:rPr lang="tr-TR" sz="2000" dirty="0" smtClean="0">
                <a:latin typeface="Cambria" pitchFamily="18" charset="0"/>
                <a:cs typeface="Arial" pitchFamily="34" charset="0"/>
              </a:rPr>
              <a:t>edilmektedir.</a:t>
            </a:r>
          </a:p>
          <a:p>
            <a:pPr algn="just"/>
            <a:endParaRPr lang="tr-TR" sz="2000" dirty="0" smtClean="0">
              <a:latin typeface="Cambria" pitchFamily="18" charset="0"/>
              <a:cs typeface="Arial" pitchFamily="34" charset="0"/>
            </a:endParaRPr>
          </a:p>
          <a:p>
            <a:pPr marL="0" indent="0" algn="just">
              <a:buNone/>
            </a:pPr>
            <a:r>
              <a:rPr lang="tr-TR" sz="2000" dirty="0">
                <a:latin typeface="Cambria" pitchFamily="18" charset="0"/>
                <a:cs typeface="Arial" pitchFamily="34" charset="0"/>
              </a:rPr>
              <a:t>Ancak</a:t>
            </a:r>
            <a:r>
              <a:rPr lang="tr-TR" sz="2000" dirty="0" smtClean="0">
                <a:latin typeface="Cambria" pitchFamily="18" charset="0"/>
                <a:cs typeface="Arial" pitchFamily="34" charset="0"/>
              </a:rPr>
              <a:t>, aynı madde de, </a:t>
            </a:r>
            <a:r>
              <a:rPr lang="tr-TR" sz="2000" dirty="0">
                <a:latin typeface="Cambria" pitchFamily="18" charset="0"/>
                <a:cs typeface="Arial" pitchFamily="34" charset="0"/>
              </a:rPr>
              <a:t>bu </a:t>
            </a:r>
            <a:r>
              <a:rPr lang="tr-TR" sz="2000" dirty="0" smtClean="0">
                <a:latin typeface="Cambria" pitchFamily="18" charset="0"/>
                <a:cs typeface="Arial" pitchFamily="34" charset="0"/>
              </a:rPr>
              <a:t>durumun </a:t>
            </a:r>
            <a:r>
              <a:rPr lang="tr-TR" sz="2000" dirty="0">
                <a:latin typeface="Cambria" pitchFamily="18" charset="0"/>
                <a:cs typeface="Arial" pitchFamily="34" charset="0"/>
              </a:rPr>
              <a:t>Kamu İdaresine tanınan teftiş ve inceleme yetkilerinin kullanılmasına mani </a:t>
            </a:r>
            <a:r>
              <a:rPr lang="tr-TR" sz="2000" dirty="0" smtClean="0">
                <a:latin typeface="Cambria" pitchFamily="18" charset="0"/>
                <a:cs typeface="Arial" pitchFamily="34" charset="0"/>
              </a:rPr>
              <a:t>olmadığı belirtilmektedir.</a:t>
            </a:r>
            <a:endParaRPr lang="tr-TR" sz="2000" dirty="0">
              <a:latin typeface="Cambria" pitchFamily="18" charset="0"/>
              <a:cs typeface="Arial" pitchFamily="34" charset="0"/>
            </a:endParaRPr>
          </a:p>
        </p:txBody>
      </p:sp>
    </p:spTree>
    <p:extLst>
      <p:ext uri="{BB962C8B-B14F-4D97-AF65-F5344CB8AC3E}">
        <p14:creationId xmlns:p14="http://schemas.microsoft.com/office/powerpoint/2010/main" val="9460895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908720"/>
            <a:ext cx="8229600" cy="492664"/>
          </a:xfrm>
        </p:spPr>
        <p:txBody>
          <a:bodyPr/>
          <a:lstStyle/>
          <a:p>
            <a:pPr algn="ctr"/>
            <a:r>
              <a:rPr lang="tr-TR" sz="2800" b="1" dirty="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YMM </a:t>
            </a:r>
            <a:r>
              <a:rPr lang="tr-TR" sz="2800" b="1" dirty="0" smtClean="0">
                <a:solidFill>
                  <a:srgbClr val="C0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TAM TASDİK DENETİMİ</a:t>
            </a:r>
            <a:endParaRPr lang="tr-TR" dirty="0"/>
          </a:p>
        </p:txBody>
      </p:sp>
      <p:sp>
        <p:nvSpPr>
          <p:cNvPr id="3" name="İçerik Yer Tutucusu 2"/>
          <p:cNvSpPr>
            <a:spLocks noGrp="1"/>
          </p:cNvSpPr>
          <p:nvPr>
            <p:ph idx="1"/>
          </p:nvPr>
        </p:nvSpPr>
        <p:spPr>
          <a:xfrm>
            <a:off x="539552" y="1628800"/>
            <a:ext cx="8147248" cy="4911824"/>
          </a:xfrm>
        </p:spPr>
        <p:txBody>
          <a:bodyPr>
            <a:normAutofit lnSpcReduction="10000"/>
          </a:bodyPr>
          <a:lstStyle/>
          <a:p>
            <a:pPr marL="0" indent="0" algn="just">
              <a:buNone/>
            </a:pPr>
            <a:r>
              <a:rPr lang="tr-TR" sz="1800" dirty="0">
                <a:latin typeface="Cambria" pitchFamily="18" charset="0"/>
              </a:rPr>
              <a:t>Yeminli mali müşavirlerin </a:t>
            </a:r>
            <a:r>
              <a:rPr lang="tr-TR" sz="1800" dirty="0" smtClean="0">
                <a:latin typeface="Cambria" pitchFamily="18" charset="0"/>
              </a:rPr>
              <a:t>Tam </a:t>
            </a:r>
            <a:r>
              <a:rPr lang="tr-TR" sz="1800" dirty="0">
                <a:latin typeface="Cambria" pitchFamily="18" charset="0"/>
              </a:rPr>
              <a:t>Tasdik denetimi (</a:t>
            </a:r>
            <a:r>
              <a:rPr lang="tr-TR" sz="1800" dirty="0" smtClean="0">
                <a:latin typeface="Cambria" pitchFamily="18" charset="0"/>
              </a:rPr>
              <a:t>Gelir veya Kurumlar Vergisi Beyannamesi Tasdiki) ile </a:t>
            </a:r>
            <a:r>
              <a:rPr lang="tr-TR" sz="1800" dirty="0">
                <a:latin typeface="Cambria" pitchFamily="18" charset="0"/>
              </a:rPr>
              <a:t>ilgili olarak</a:t>
            </a:r>
            <a:r>
              <a:rPr lang="tr-TR" sz="1800" dirty="0" smtClean="0">
                <a:latin typeface="Cambria" pitchFamily="18" charset="0"/>
              </a:rPr>
              <a:t>,</a:t>
            </a:r>
          </a:p>
          <a:p>
            <a:pPr marL="0" indent="0" algn="just">
              <a:buNone/>
            </a:pPr>
            <a:endParaRPr lang="tr-TR" sz="1800" dirty="0">
              <a:latin typeface="Cambria" pitchFamily="18" charset="0"/>
            </a:endParaRPr>
          </a:p>
          <a:p>
            <a:pPr marL="0" indent="0" algn="just">
              <a:buNone/>
            </a:pPr>
            <a:r>
              <a:rPr lang="tr-TR" sz="1800" dirty="0">
                <a:latin typeface="Cambria" pitchFamily="18" charset="0"/>
              </a:rPr>
              <a:t>1-Yeminli mali müşavirler, sözleşme imzaladıkları mükelleflerin vergiye müteallik bütün işlemlerini sürekli olarak denetlemektedirler</a:t>
            </a:r>
            <a:r>
              <a:rPr lang="tr-TR" sz="1800" dirty="0" smtClean="0">
                <a:latin typeface="Cambria" pitchFamily="18" charset="0"/>
              </a:rPr>
              <a:t>.</a:t>
            </a:r>
          </a:p>
          <a:p>
            <a:pPr marL="0" indent="0" algn="just">
              <a:buNone/>
            </a:pPr>
            <a:endParaRPr lang="tr-TR" sz="1800" dirty="0">
              <a:latin typeface="Cambria" pitchFamily="18" charset="0"/>
            </a:endParaRPr>
          </a:p>
          <a:p>
            <a:pPr marL="0" indent="0" algn="just">
              <a:buNone/>
            </a:pPr>
            <a:r>
              <a:rPr lang="tr-TR" sz="1800" dirty="0">
                <a:latin typeface="Cambria" pitchFamily="18" charset="0"/>
              </a:rPr>
              <a:t>2- Yeminli mali müşavirlerce tasdik edilecek yıllık gelir ya da kurumlar vergisi beyannamesi ile ilgili defter ve belgeler üzerinde yapılacak denetim, cari denetim şeklinde olmaktadır</a:t>
            </a:r>
            <a:r>
              <a:rPr lang="tr-TR" sz="1800" dirty="0" smtClean="0">
                <a:latin typeface="Cambria" pitchFamily="18" charset="0"/>
              </a:rPr>
              <a:t>.</a:t>
            </a:r>
          </a:p>
          <a:p>
            <a:pPr marL="0" indent="0" algn="just">
              <a:buNone/>
            </a:pPr>
            <a:endParaRPr lang="tr-TR" sz="1800" dirty="0" smtClean="0">
              <a:latin typeface="Cambria" pitchFamily="18" charset="0"/>
            </a:endParaRPr>
          </a:p>
          <a:p>
            <a:pPr marL="0" indent="0" algn="just">
              <a:buNone/>
            </a:pPr>
            <a:r>
              <a:rPr lang="tr-TR" sz="1800" dirty="0" smtClean="0">
                <a:latin typeface="Cambria" pitchFamily="18" charset="0"/>
              </a:rPr>
              <a:t>3-Yıl </a:t>
            </a:r>
            <a:r>
              <a:rPr lang="tr-TR" sz="1800" dirty="0">
                <a:latin typeface="Cambria" pitchFamily="18" charset="0"/>
              </a:rPr>
              <a:t>içinde yapılacak bu denetimlerde mükellef tarafından yapılan hataların anında düzeltilmesi esastır. </a:t>
            </a:r>
            <a:endParaRPr lang="tr-TR" sz="1800" dirty="0" smtClean="0">
              <a:latin typeface="Cambria" pitchFamily="18" charset="0"/>
            </a:endParaRPr>
          </a:p>
          <a:p>
            <a:pPr marL="0" indent="0" algn="just">
              <a:buNone/>
            </a:pPr>
            <a:endParaRPr lang="tr-TR" sz="1800" dirty="0" smtClean="0">
              <a:latin typeface="Cambria" pitchFamily="18" charset="0"/>
            </a:endParaRPr>
          </a:p>
          <a:p>
            <a:pPr marL="0" indent="0" algn="just">
              <a:buNone/>
            </a:pPr>
            <a:r>
              <a:rPr lang="tr-TR" sz="1800" dirty="0" smtClean="0">
                <a:latin typeface="Cambria" pitchFamily="18" charset="0"/>
              </a:rPr>
              <a:t>4-Vergi </a:t>
            </a:r>
            <a:r>
              <a:rPr lang="tr-TR" sz="1800" dirty="0">
                <a:latin typeface="Cambria" pitchFamily="18" charset="0"/>
              </a:rPr>
              <a:t>mevzuatına aykırı hususların mükellef tarafından düzeltilmemesi halinde, bu aykırılıklar ve karşıt inceleme sırasında nezdinde karşıt inceleme yapılan mükellefle ilgili olarak </a:t>
            </a:r>
            <a:r>
              <a:rPr lang="tr-TR" sz="1800" dirty="0" err="1">
                <a:latin typeface="Cambria" pitchFamily="18" charset="0"/>
              </a:rPr>
              <a:t>tesbit</a:t>
            </a:r>
            <a:r>
              <a:rPr lang="tr-TR" sz="1800" dirty="0">
                <a:latin typeface="Cambria" pitchFamily="18" charset="0"/>
              </a:rPr>
              <a:t> edilen vergi mevzuatına aykırı hususlar, yeminli mali müşavirler tarafından tasdik raporlarında </a:t>
            </a:r>
            <a:r>
              <a:rPr lang="tr-TR" sz="1800" dirty="0" smtClean="0">
                <a:latin typeface="Cambria" pitchFamily="18" charset="0"/>
              </a:rPr>
              <a:t>belirtilmektedir.</a:t>
            </a:r>
            <a:endParaRPr lang="tr-TR" sz="1800" dirty="0">
              <a:latin typeface="Cambria" pitchFamily="18" charset="0"/>
            </a:endParaRPr>
          </a:p>
        </p:txBody>
      </p:sp>
    </p:spTree>
    <p:extLst>
      <p:ext uri="{BB962C8B-B14F-4D97-AF65-F5344CB8AC3E}">
        <p14:creationId xmlns:p14="http://schemas.microsoft.com/office/powerpoint/2010/main" val="7776436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lumMod val="95000"/>
          </a:schemeClr>
        </a:solidFill>
        <a:effectLst/>
      </p:bgPr>
    </p:bg>
    <p:spTree>
      <p:nvGrpSpPr>
        <p:cNvPr id="1" name=""/>
        <p:cNvGrpSpPr/>
        <p:nvPr/>
      </p:nvGrpSpPr>
      <p:grpSpPr>
        <a:xfrm>
          <a:off x="0" y="0"/>
          <a:ext cx="0" cy="0"/>
          <a:chOff x="0" y="0"/>
          <a:chExt cx="0" cy="0"/>
        </a:xfrm>
      </p:grpSpPr>
      <p:sp>
        <p:nvSpPr>
          <p:cNvPr id="2" name="Dikdörtgen 1"/>
          <p:cNvSpPr/>
          <p:nvPr/>
        </p:nvSpPr>
        <p:spPr>
          <a:xfrm>
            <a:off x="323528" y="1916832"/>
            <a:ext cx="8568952" cy="4924425"/>
          </a:xfrm>
          <a:prstGeom prst="rect">
            <a:avLst/>
          </a:prstGeom>
        </p:spPr>
        <p:txBody>
          <a:bodyPr wrap="square">
            <a:spAutoFit/>
          </a:bodyPr>
          <a:lstStyle/>
          <a:p>
            <a:pPr>
              <a:spcBef>
                <a:spcPts val="600"/>
              </a:spcBef>
              <a:spcAft>
                <a:spcPts val="600"/>
              </a:spcAft>
            </a:pPr>
            <a:r>
              <a:rPr lang="tr-TR" sz="2000" b="1" dirty="0" smtClean="0">
                <a:solidFill>
                  <a:schemeClr val="bg2">
                    <a:lumMod val="75000"/>
                  </a:schemeClr>
                </a:solidFill>
                <a:effectLst>
                  <a:outerShdw blurRad="38100" dist="38100" dir="2700000" algn="tl">
                    <a:srgbClr val="000000">
                      <a:alpha val="43137"/>
                    </a:srgbClr>
                  </a:outerShdw>
                </a:effectLst>
                <a:latin typeface="Cambria" pitchFamily="18" charset="0"/>
                <a:cs typeface="Arial" panose="020B0604020202020204" pitchFamily="34" charset="0"/>
              </a:rPr>
              <a:t>Yeminli Mali Müşavirlerin Sorumluluğu ile ilgili olarak 3568 Sayılı Kanunun 12 inci Maddesinde,</a:t>
            </a:r>
          </a:p>
          <a:p>
            <a:pPr algn="just">
              <a:spcBef>
                <a:spcPts val="600"/>
              </a:spcBef>
              <a:spcAft>
                <a:spcPts val="600"/>
              </a:spcAft>
            </a:pPr>
            <a:r>
              <a:rPr lang="tr-TR" dirty="0">
                <a:solidFill>
                  <a:prstClr val="black"/>
                </a:solidFill>
                <a:latin typeface="Cambria" pitchFamily="18" charset="0"/>
                <a:ea typeface="Tahoma" pitchFamily="34" charset="0"/>
                <a:cs typeface="Arial" pitchFamily="34" charset="0"/>
              </a:rPr>
              <a:t>Yeminli malî müşavirler yaptıkları tasdikin doğruluğundan sorumludurlar. Yaptıkları tasdikin doğru olmaması halinde, tasdikin kapsamı ile sınırlı olmak üzere, </a:t>
            </a:r>
            <a:r>
              <a:rPr lang="tr-TR" dirty="0" err="1">
                <a:solidFill>
                  <a:prstClr val="black"/>
                </a:solidFill>
                <a:latin typeface="Cambria" pitchFamily="18" charset="0"/>
                <a:ea typeface="Tahoma" pitchFamily="34" charset="0"/>
                <a:cs typeface="Arial" pitchFamily="34" charset="0"/>
              </a:rPr>
              <a:t>ziyaa</a:t>
            </a:r>
            <a:r>
              <a:rPr lang="tr-TR" dirty="0">
                <a:solidFill>
                  <a:prstClr val="black"/>
                </a:solidFill>
                <a:latin typeface="Cambria" pitchFamily="18" charset="0"/>
                <a:ea typeface="Tahoma" pitchFamily="34" charset="0"/>
                <a:cs typeface="Arial" pitchFamily="34" charset="0"/>
              </a:rPr>
              <a:t> uğratılan vergilerden ve kesilecek cezalardan mükellefle birlikte müştereken ve </a:t>
            </a:r>
            <a:r>
              <a:rPr lang="tr-TR" dirty="0" err="1">
                <a:solidFill>
                  <a:prstClr val="black"/>
                </a:solidFill>
                <a:latin typeface="Cambria" pitchFamily="18" charset="0"/>
                <a:ea typeface="Tahoma" pitchFamily="34" charset="0"/>
                <a:cs typeface="Arial" pitchFamily="34" charset="0"/>
              </a:rPr>
              <a:t>müteselsilen</a:t>
            </a:r>
            <a:r>
              <a:rPr lang="tr-TR" dirty="0">
                <a:solidFill>
                  <a:prstClr val="black"/>
                </a:solidFill>
                <a:latin typeface="Cambria" pitchFamily="18" charset="0"/>
                <a:ea typeface="Tahoma" pitchFamily="34" charset="0"/>
                <a:cs typeface="Arial" pitchFamily="34" charset="0"/>
              </a:rPr>
              <a:t> sorumlu olurlar. Yeminli </a:t>
            </a:r>
            <a:r>
              <a:rPr lang="tr-TR" dirty="0" smtClean="0">
                <a:solidFill>
                  <a:prstClr val="black"/>
                </a:solidFill>
                <a:latin typeface="Cambria" pitchFamily="18" charset="0"/>
                <a:ea typeface="Tahoma" pitchFamily="34" charset="0"/>
                <a:cs typeface="Arial" pitchFamily="34" charset="0"/>
              </a:rPr>
              <a:t>mali </a:t>
            </a:r>
            <a:r>
              <a:rPr lang="tr-TR" dirty="0">
                <a:solidFill>
                  <a:prstClr val="black"/>
                </a:solidFill>
                <a:latin typeface="Cambria" pitchFamily="18" charset="0"/>
                <a:ea typeface="Tahoma" pitchFamily="34" charset="0"/>
                <a:cs typeface="Arial" pitchFamily="34" charset="0"/>
              </a:rPr>
              <a:t>müşavirler yaptıkları tasdikin kapsamını düzenleyecekleri raporda açıkça belirtirler. </a:t>
            </a:r>
            <a:endParaRPr lang="tr-TR" dirty="0" smtClean="0">
              <a:solidFill>
                <a:prstClr val="black"/>
              </a:solidFill>
              <a:latin typeface="Cambria" pitchFamily="18" charset="0"/>
              <a:ea typeface="Tahoma" pitchFamily="34" charset="0"/>
              <a:cs typeface="Arial" pitchFamily="34" charset="0"/>
            </a:endParaRPr>
          </a:p>
          <a:p>
            <a:pPr algn="just">
              <a:spcBef>
                <a:spcPts val="600"/>
              </a:spcBef>
              <a:spcAft>
                <a:spcPts val="600"/>
              </a:spcAft>
            </a:pPr>
            <a:r>
              <a:rPr lang="tr-TR" dirty="0">
                <a:solidFill>
                  <a:prstClr val="black"/>
                </a:solidFill>
                <a:latin typeface="Cambria" pitchFamily="18" charset="0"/>
                <a:ea typeface="Tahoma" pitchFamily="34" charset="0"/>
                <a:cs typeface="Arial" pitchFamily="34" charset="0"/>
              </a:rPr>
              <a:t>Yeminli mali müşavirlerin tasdikten doğan mali sorumlulukları ile disiplin sorumlulukları ayrı ayrı müstakil bir rapor ile tespit edilir. Bu kapsamda yeminli mali müşavir hakkında sorumluluk raporu yazılabilmesi için yeminli mali müşavirin yazılı savunması istenir. Savunma isteme yazısının tebliğ tarihinden itibaren otuz gün içinde savunma yapılmaması durumunda ilgili yeminli mali müşavir savunma hakkından vazgeçmiş sayılır.</a:t>
            </a:r>
            <a:endParaRPr lang="tr-TR" dirty="0" smtClean="0">
              <a:solidFill>
                <a:prstClr val="black"/>
              </a:solidFill>
              <a:latin typeface="Cambria" pitchFamily="18" charset="0"/>
              <a:ea typeface="Tahoma" pitchFamily="34" charset="0"/>
              <a:cs typeface="Arial" pitchFamily="34" charset="0"/>
            </a:endParaRPr>
          </a:p>
          <a:p>
            <a:pPr algn="just">
              <a:spcBef>
                <a:spcPts val="600"/>
              </a:spcBef>
              <a:spcAft>
                <a:spcPts val="600"/>
              </a:spcAft>
            </a:pPr>
            <a:r>
              <a:rPr lang="tr-TR" dirty="0">
                <a:solidFill>
                  <a:prstClr val="black"/>
                </a:solidFill>
                <a:latin typeface="Cambria" pitchFamily="18" charset="0"/>
                <a:ea typeface="Tahoma" pitchFamily="34" charset="0"/>
                <a:cs typeface="Arial" pitchFamily="34" charset="0"/>
              </a:rPr>
              <a:t>d</a:t>
            </a:r>
            <a:r>
              <a:rPr lang="tr-TR" dirty="0" smtClean="0">
                <a:solidFill>
                  <a:prstClr val="black"/>
                </a:solidFill>
                <a:latin typeface="Cambria" pitchFamily="18" charset="0"/>
                <a:ea typeface="Tahoma" pitchFamily="34" charset="0"/>
                <a:cs typeface="Arial" pitchFamily="34" charset="0"/>
              </a:rPr>
              <a:t>enilmektedir.</a:t>
            </a:r>
          </a:p>
          <a:p>
            <a:pPr algn="just">
              <a:spcBef>
                <a:spcPts val="600"/>
              </a:spcBef>
              <a:spcAft>
                <a:spcPts val="600"/>
              </a:spcAft>
            </a:pPr>
            <a:endParaRPr lang="tr-TR" b="1" dirty="0">
              <a:solidFill>
                <a:srgbClr val="C00000"/>
              </a:solidFill>
              <a:latin typeface="Tahoma" pitchFamily="34" charset="0"/>
              <a:ea typeface="Tahoma" pitchFamily="34" charset="0"/>
              <a:cs typeface="Tahoma" pitchFamily="34" charset="0"/>
            </a:endParaRPr>
          </a:p>
        </p:txBody>
      </p:sp>
      <p:sp>
        <p:nvSpPr>
          <p:cNvPr id="4" name="Başlık 1"/>
          <p:cNvSpPr txBox="1">
            <a:spLocks/>
          </p:cNvSpPr>
          <p:nvPr/>
        </p:nvSpPr>
        <p:spPr>
          <a:xfrm>
            <a:off x="1238944" y="908720"/>
            <a:ext cx="7077472" cy="648072"/>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tr-TR" sz="2800"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TASDİKTEN DOĞAN SORUMLULUK</a:t>
            </a:r>
            <a:endParaRPr lang="tr-TR" sz="28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908720"/>
            <a:ext cx="1225426" cy="8057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32348468"/>
      </p:ext>
    </p:extLst>
  </p:cSld>
  <p:clrMapOvr>
    <a:masterClrMapping/>
  </p:clrMapOvr>
  <p:transition spd="slow">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3694" y="1412776"/>
            <a:ext cx="8075240" cy="901761"/>
          </a:xfrm>
        </p:spPr>
        <p:style>
          <a:lnRef idx="1">
            <a:schemeClr val="accent6"/>
          </a:lnRef>
          <a:fillRef idx="3">
            <a:schemeClr val="accent6"/>
          </a:fillRef>
          <a:effectRef idx="2">
            <a:schemeClr val="accent6"/>
          </a:effectRef>
          <a:fontRef idx="minor">
            <a:schemeClr val="lt1"/>
          </a:fontRef>
        </p:style>
        <p:txBody>
          <a:bodyPr>
            <a:normAutofit fontScale="90000"/>
          </a:bodyPr>
          <a:lstStyle/>
          <a:p>
            <a:pPr algn="ctr"/>
            <a:r>
              <a:rPr lang="tr-TR" sz="2800"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r>
            <a:br>
              <a:rPr lang="tr-TR" sz="2800"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br>
            <a:r>
              <a:rPr lang="tr-TR" sz="2800"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r>
            <a:br>
              <a:rPr lang="tr-TR" sz="2800"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br>
            <a:r>
              <a:rPr lang="tr-TR" sz="2800"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r>
            <a:br>
              <a:rPr lang="tr-TR" sz="2800"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br>
            <a:r>
              <a:rPr lang="tr-TR" sz="2800"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r>
            <a:br>
              <a:rPr lang="tr-TR" sz="2800"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br>
            <a:r>
              <a:rPr lang="tr-TR" sz="2800"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r>
            <a:br>
              <a:rPr lang="tr-TR" sz="2800"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br>
            <a:r>
              <a:rPr lang="tr-TR" sz="3100"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KAMU MALİYESİNİN KONUSU</a:t>
            </a:r>
            <a:r>
              <a:rPr lang="tr-TR" sz="2800"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r>
            <a:br>
              <a:rPr lang="tr-TR" sz="2800"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br>
            <a:r>
              <a:rPr lang="tr-TR" sz="2800"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r>
            <a:br>
              <a:rPr lang="tr-TR" sz="2800"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br>
            <a:r>
              <a:rPr lang="tr-TR" sz="1800" b="1" dirty="0" smtClean="0">
                <a:solidFill>
                  <a:srgbClr val="7030A0"/>
                </a:solidFill>
                <a:latin typeface="Cambria" pitchFamily="18" charset="0"/>
                <a:ea typeface="Tahoma" pitchFamily="34" charset="0"/>
                <a:cs typeface="Tahoma" pitchFamily="34" charset="0"/>
              </a:rPr>
              <a:t>Devlet </a:t>
            </a:r>
            <a:r>
              <a:rPr lang="tr-TR" sz="1800" b="1" dirty="0">
                <a:solidFill>
                  <a:srgbClr val="7030A0"/>
                </a:solidFill>
                <a:latin typeface="Cambria" pitchFamily="18" charset="0"/>
                <a:ea typeface="Tahoma" pitchFamily="34" charset="0"/>
                <a:cs typeface="Tahoma" pitchFamily="34" charset="0"/>
              </a:rPr>
              <a:t>faaliyetlerinin </a:t>
            </a:r>
            <a:r>
              <a:rPr lang="tr-TR" sz="1800" b="1" dirty="0" smtClean="0">
                <a:solidFill>
                  <a:srgbClr val="7030A0"/>
                </a:solidFill>
                <a:latin typeface="Cambria" pitchFamily="18" charset="0"/>
                <a:ea typeface="Tahoma" pitchFamily="34" charset="0"/>
                <a:cs typeface="Tahoma" pitchFamily="34" charset="0"/>
              </a:rPr>
              <a:t>Ekonomik </a:t>
            </a:r>
            <a:r>
              <a:rPr lang="tr-TR" sz="1800" b="1" dirty="0">
                <a:solidFill>
                  <a:srgbClr val="7030A0"/>
                </a:solidFill>
                <a:latin typeface="Cambria" pitchFamily="18" charset="0"/>
                <a:ea typeface="Tahoma" pitchFamily="34" charset="0"/>
                <a:cs typeface="Tahoma" pitchFamily="34" charset="0"/>
              </a:rPr>
              <a:t>ve mali yönlerini neden ve sonuçlarıyla inceleyen ve bunlardan kaynaklanan sorunların çözüm yollarını araştıran bilim dalıdır. </a:t>
            </a:r>
            <a:r>
              <a:rPr lang="tr-TR" sz="1800" b="1" dirty="0" smtClean="0">
                <a:solidFill>
                  <a:srgbClr val="7030A0"/>
                </a:solidFill>
                <a:latin typeface="Cambria" pitchFamily="18" charset="0"/>
                <a:ea typeface="Tahoma" pitchFamily="34" charset="0"/>
                <a:cs typeface="Tahoma" pitchFamily="34" charset="0"/>
              </a:rPr>
              <a:t/>
            </a:r>
            <a:br>
              <a:rPr lang="tr-TR" sz="1800" b="1" dirty="0" smtClean="0">
                <a:solidFill>
                  <a:srgbClr val="7030A0"/>
                </a:solidFill>
                <a:latin typeface="Cambria" pitchFamily="18" charset="0"/>
                <a:ea typeface="Tahoma" pitchFamily="34" charset="0"/>
                <a:cs typeface="Tahoma" pitchFamily="34" charset="0"/>
              </a:rPr>
            </a:br>
            <a:endParaRPr lang="tr-TR" sz="1800" b="1" dirty="0">
              <a:solidFill>
                <a:srgbClr val="7030A0"/>
              </a:solidFill>
              <a:latin typeface="Cambria" pitchFamily="18" charset="0"/>
              <a:ea typeface="Tahoma" pitchFamily="34" charset="0"/>
              <a:cs typeface="Tahoma" pitchFamily="34" charset="0"/>
            </a:endParaRPr>
          </a:p>
        </p:txBody>
      </p:sp>
      <p:graphicFrame>
        <p:nvGraphicFramePr>
          <p:cNvPr id="10" name="İçerik Yer Tutucusu 9"/>
          <p:cNvGraphicFramePr>
            <a:graphicFrameLocks noGrp="1"/>
          </p:cNvGraphicFramePr>
          <p:nvPr>
            <p:ph idx="1"/>
            <p:extLst>
              <p:ext uri="{D42A27DB-BD31-4B8C-83A1-F6EECF244321}">
                <p14:modId xmlns:p14="http://schemas.microsoft.com/office/powerpoint/2010/main" val="1980144847"/>
              </p:ext>
            </p:extLst>
          </p:nvPr>
        </p:nvGraphicFramePr>
        <p:xfrm>
          <a:off x="490530" y="2386409"/>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AutoShape 4" descr="Image result for kamu gelirler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717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27092" y="2680633"/>
            <a:ext cx="1702852" cy="1070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5"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92279" y="4581128"/>
            <a:ext cx="1437665"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1371889"/>
      </p:ext>
    </p:extLst>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txBox="1">
            <a:spLocks/>
          </p:cNvSpPr>
          <p:nvPr/>
        </p:nvSpPr>
        <p:spPr bwMode="auto">
          <a:xfrm>
            <a:off x="457200" y="1844824"/>
            <a:ext cx="8229600"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6" rIns="91434" bIns="45716" numCol="1" anchor="t" anchorCtr="0" compatLnSpc="1">
            <a:prstTxWarp prst="textNoShape">
              <a:avLst/>
            </a:prstTxWarp>
            <a:noAutofit/>
          </a:bodyPr>
          <a:lst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Arial" charset="0"/>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Arial" charset="0"/>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500">
                <a:solidFill>
                  <a:schemeClr val="tx1"/>
                </a:solidFill>
                <a:effectLst>
                  <a:outerShdw blurRad="38100" dist="38100" dir="2700000" algn="tl">
                    <a:srgbClr val="000000"/>
                  </a:outerShdw>
                </a:effectLst>
                <a:latin typeface="Arial" charset="0"/>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1900">
                <a:solidFill>
                  <a:schemeClr val="tx1"/>
                </a:solidFill>
                <a:effectLst>
                  <a:outerShdw blurRad="38100" dist="38100" dir="2700000" algn="tl">
                    <a:srgbClr val="000000"/>
                  </a:outerShdw>
                </a:effectLst>
                <a:latin typeface="Arial" charset="0"/>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1900">
                <a:solidFill>
                  <a:schemeClr val="tx1"/>
                </a:solidFill>
                <a:effectLst>
                  <a:outerShdw blurRad="38100" dist="38100" dir="2700000" algn="tl">
                    <a:srgbClr val="000000"/>
                  </a:outerShdw>
                </a:effectLst>
                <a:latin typeface="Arial" charset="0"/>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0" marR="0" lvl="0" indent="0" algn="ctr" defTabSz="914400" rtl="0" eaLnBrk="0" fontAlgn="base" latinLnBrk="0" hangingPunct="0">
              <a:lnSpc>
                <a:spcPct val="100000"/>
              </a:lnSpc>
              <a:spcBef>
                <a:spcPts val="600"/>
              </a:spcBef>
              <a:spcAft>
                <a:spcPts val="600"/>
              </a:spcAft>
              <a:buClr>
                <a:srgbClr val="8A8AD8"/>
              </a:buClr>
              <a:buSzPct val="65000"/>
              <a:buFont typeface="Wingdings" pitchFamily="2" charset="2"/>
              <a:buNone/>
              <a:tabLst/>
              <a:defRPr/>
            </a:pPr>
            <a:r>
              <a:rPr kumimoji="0" lang="tr-TR" sz="1600" b="1" i="0" u="none" strike="noStrike" kern="0" cap="none" spc="0" normalizeH="0" baseline="0" noProof="0" dirty="0" smtClean="0">
                <a:ln>
                  <a:noFill/>
                </a:ln>
                <a:solidFill>
                  <a:schemeClr val="accent1">
                    <a:lumMod val="25000"/>
                  </a:schemeClr>
                </a:solidFill>
                <a:effectLst>
                  <a:outerShdw blurRad="38100" dist="38100" dir="2700000" algn="tl">
                    <a:srgbClr val="000000">
                      <a:alpha val="43137"/>
                    </a:srgbClr>
                  </a:outerShdw>
                </a:effectLst>
                <a:uLnTx/>
                <a:uFillTx/>
                <a:latin typeface="Cambria" pitchFamily="18" charset="0"/>
                <a:ea typeface="Tahoma" pitchFamily="34" charset="0"/>
                <a:cs typeface="Arial" pitchFamily="34" charset="0"/>
              </a:rPr>
              <a:t>Vergi Beyannamelerinin İmzalanması ve </a:t>
            </a:r>
            <a:r>
              <a:rPr kumimoji="0" lang="tr-TR" sz="1600" b="1" i="0" u="sng" strike="noStrike" kern="0" cap="none" spc="0" normalizeH="0" baseline="0" noProof="0" dirty="0" smtClean="0">
                <a:ln>
                  <a:noFill/>
                </a:ln>
                <a:solidFill>
                  <a:srgbClr val="7030A0"/>
                </a:solidFill>
                <a:effectLst>
                  <a:outerShdw blurRad="38100" dist="38100" dir="2700000" algn="tl">
                    <a:srgbClr val="000000">
                      <a:alpha val="43137"/>
                    </a:srgbClr>
                  </a:outerShdw>
                </a:effectLst>
                <a:uLnTx/>
                <a:uFillTx/>
                <a:latin typeface="Cambria" pitchFamily="18" charset="0"/>
                <a:ea typeface="Tahoma" pitchFamily="34" charset="0"/>
                <a:cs typeface="Arial" pitchFamily="34" charset="0"/>
              </a:rPr>
              <a:t>Yeminli Mali Müşavir Tasdik Raporları</a:t>
            </a:r>
          </a:p>
          <a:p>
            <a:pPr marL="0" marR="0" lvl="0" indent="0" algn="ctr" defTabSz="914400" rtl="0" eaLnBrk="0" fontAlgn="base" latinLnBrk="0" hangingPunct="0">
              <a:lnSpc>
                <a:spcPct val="100000"/>
              </a:lnSpc>
              <a:spcBef>
                <a:spcPts val="600"/>
              </a:spcBef>
              <a:spcAft>
                <a:spcPts val="600"/>
              </a:spcAft>
              <a:buClr>
                <a:srgbClr val="8A8AD8"/>
              </a:buClr>
              <a:buSzPct val="65000"/>
              <a:buFont typeface="Wingdings" pitchFamily="2" charset="2"/>
              <a:buNone/>
              <a:tabLst/>
              <a:defRPr/>
            </a:pPr>
            <a:r>
              <a:rPr kumimoji="0" lang="tr-TR" sz="1600" b="1" i="0" u="none" strike="noStrike" kern="0" cap="none" spc="0" normalizeH="0" baseline="0" noProof="0" dirty="0" smtClean="0">
                <a:ln>
                  <a:noFill/>
                </a:ln>
                <a:solidFill>
                  <a:schemeClr val="accent1">
                    <a:lumMod val="25000"/>
                  </a:schemeClr>
                </a:solidFill>
                <a:effectLst>
                  <a:outerShdw blurRad="38100" dist="38100" dir="2700000" algn="tl">
                    <a:srgbClr val="000000">
                      <a:alpha val="43137"/>
                    </a:srgbClr>
                  </a:outerShdw>
                </a:effectLst>
                <a:uLnTx/>
                <a:uFillTx/>
                <a:latin typeface="Cambria" pitchFamily="18" charset="0"/>
                <a:ea typeface="Tahoma" pitchFamily="34" charset="0"/>
                <a:cs typeface="Arial" pitchFamily="34" charset="0"/>
              </a:rPr>
              <a:t>Mükerrer Madde 227</a:t>
            </a:r>
          </a:p>
          <a:p>
            <a:pPr marL="0" marR="0" lvl="0" indent="0" algn="l" defTabSz="914400" rtl="0" eaLnBrk="0" fontAlgn="base" latinLnBrk="0" hangingPunct="0">
              <a:lnSpc>
                <a:spcPct val="100000"/>
              </a:lnSpc>
              <a:spcBef>
                <a:spcPts val="600"/>
              </a:spcBef>
              <a:spcAft>
                <a:spcPts val="600"/>
              </a:spcAft>
              <a:buClr>
                <a:srgbClr val="8A8AD8"/>
              </a:buClr>
              <a:buSzPct val="65000"/>
              <a:buFont typeface="Wingdings" pitchFamily="2" charset="2"/>
              <a:buNone/>
              <a:tabLst/>
              <a:defRPr/>
            </a:pPr>
            <a:r>
              <a:rPr kumimoji="0" lang="tr-TR" sz="1600" b="1" i="0" u="none" strike="noStrike" kern="0" cap="none" spc="0" normalizeH="0" baseline="0" noProof="0" dirty="0" smtClean="0">
                <a:ln>
                  <a:noFill/>
                </a:ln>
                <a:solidFill>
                  <a:srgbClr val="000000"/>
                </a:solidFill>
                <a:effectLst/>
                <a:uLnTx/>
                <a:uFillTx/>
                <a:latin typeface="Cambria" pitchFamily="18" charset="0"/>
                <a:cs typeface="Arial" panose="020B0604020202020204" pitchFamily="34" charset="0"/>
              </a:rPr>
              <a:t>Maliye Bakanlığı:</a:t>
            </a:r>
          </a:p>
          <a:p>
            <a:pPr marL="0" marR="0" lvl="0" indent="0" algn="just" defTabSz="914400" rtl="0" eaLnBrk="0" fontAlgn="base" latinLnBrk="0" hangingPunct="0">
              <a:lnSpc>
                <a:spcPct val="100000"/>
              </a:lnSpc>
              <a:spcBef>
                <a:spcPts val="600"/>
              </a:spcBef>
              <a:spcAft>
                <a:spcPts val="600"/>
              </a:spcAft>
              <a:buClr>
                <a:srgbClr val="8A8AD8"/>
              </a:buClr>
              <a:buSzPct val="65000"/>
              <a:buFont typeface="Wingdings" pitchFamily="2" charset="2"/>
              <a:buNone/>
              <a:tabLst/>
              <a:defRPr/>
            </a:pPr>
            <a:r>
              <a:rPr kumimoji="0" lang="tr-TR" sz="1600" b="0" i="0" u="none" strike="noStrike" kern="0" cap="none" spc="0" normalizeH="0" baseline="0" noProof="0" dirty="0" smtClean="0">
                <a:ln>
                  <a:noFill/>
                </a:ln>
                <a:solidFill>
                  <a:srgbClr val="000000"/>
                </a:solidFill>
                <a:effectLst/>
                <a:uLnTx/>
                <a:uFillTx/>
                <a:latin typeface="Cambria" pitchFamily="18" charset="0"/>
                <a:cs typeface="Arial" panose="020B0604020202020204" pitchFamily="34" charset="0"/>
              </a:rPr>
              <a:t>1. Vergi beyannamelerinin 3568 sayılı Kanuna göre yetki almış serbest muhasebeci, serbest muhasebeci malî müşavir veya yeminli malî müşavirler tarafından da imzalanması mecburiyetini getirmeye, bu mecburiyeti beyanname çeşitleri, mükellef grupları ve faaliyet konuları itibariyle ayrı ayrı uygulatmaya,</a:t>
            </a:r>
          </a:p>
          <a:p>
            <a:pPr marL="0" marR="0" lvl="0" indent="0" algn="just" defTabSz="914400" rtl="0" eaLnBrk="0" fontAlgn="base" latinLnBrk="0" hangingPunct="0">
              <a:lnSpc>
                <a:spcPct val="100000"/>
              </a:lnSpc>
              <a:spcBef>
                <a:spcPts val="600"/>
              </a:spcBef>
              <a:spcAft>
                <a:spcPts val="600"/>
              </a:spcAft>
              <a:buClr>
                <a:srgbClr val="8A8AD8"/>
              </a:buClr>
              <a:buSzPct val="65000"/>
              <a:buFont typeface="Wingdings" pitchFamily="2" charset="2"/>
              <a:buNone/>
              <a:tabLst/>
              <a:defRPr/>
            </a:pPr>
            <a:r>
              <a:rPr kumimoji="0" lang="tr-TR" sz="1600" b="1" i="0" u="none" strike="noStrike" kern="0" cap="none" spc="0" normalizeH="0" baseline="0" noProof="0" dirty="0" smtClean="0">
                <a:ln>
                  <a:noFill/>
                </a:ln>
                <a:solidFill>
                  <a:srgbClr val="C00000"/>
                </a:solidFill>
                <a:effectLst/>
                <a:uLnTx/>
                <a:uFillTx/>
                <a:latin typeface="Cambria" pitchFamily="18" charset="0"/>
                <a:ea typeface="Tahoma" panose="020B0604030504040204" pitchFamily="34" charset="0"/>
                <a:cs typeface="Arial" pitchFamily="34" charset="0"/>
              </a:rPr>
              <a:t>2. Vergi kanunlarında yer alan muafiyet, istisna, yeniden değerleme, zarar mahsubu ve benzeri hükümlerden yararlanılmasını Maliye Bakanlığınca belirlenen şartlara uygun olarak </a:t>
            </a:r>
            <a:r>
              <a:rPr kumimoji="0" lang="tr-TR" sz="1600" b="1" i="0" u="sng" strike="noStrike" kern="0" cap="none" spc="0" normalizeH="0" baseline="0" noProof="0" dirty="0" smtClean="0">
                <a:ln>
                  <a:noFill/>
                </a:ln>
                <a:solidFill>
                  <a:srgbClr val="7030A0"/>
                </a:solidFill>
                <a:effectLst>
                  <a:outerShdw blurRad="38100" dist="38100" dir="2700000" algn="tl">
                    <a:srgbClr val="000000">
                      <a:alpha val="43137"/>
                    </a:srgbClr>
                  </a:outerShdw>
                </a:effectLst>
                <a:uLnTx/>
                <a:uFillTx/>
                <a:latin typeface="Cambria" pitchFamily="18" charset="0"/>
                <a:ea typeface="Tahoma" panose="020B0604030504040204" pitchFamily="34" charset="0"/>
                <a:cs typeface="Arial" pitchFamily="34" charset="0"/>
              </a:rPr>
              <a:t>yeminli mali müşavirlerce düzenlenmiş tasdik raporu</a:t>
            </a:r>
            <a:r>
              <a:rPr kumimoji="0" lang="tr-TR" sz="1600" b="1" i="0" u="none" strike="noStrike" kern="0" cap="none" spc="0" normalizeH="0" baseline="0" noProof="0" dirty="0" smtClean="0">
                <a:ln>
                  <a:noFill/>
                </a:ln>
                <a:solidFill>
                  <a:srgbClr val="C00000"/>
                </a:solidFill>
                <a:effectLst/>
                <a:uLnTx/>
                <a:uFillTx/>
                <a:latin typeface="Cambria" pitchFamily="18" charset="0"/>
                <a:ea typeface="Tahoma" panose="020B0604030504040204" pitchFamily="34" charset="0"/>
                <a:cs typeface="Arial" pitchFamily="34" charset="0"/>
              </a:rPr>
              <a:t> ibraz edilmesi şartına bağlamaya,</a:t>
            </a:r>
          </a:p>
          <a:p>
            <a:pPr marL="0" marR="0" lvl="0" indent="0" algn="just" defTabSz="914400" rtl="0" eaLnBrk="0" fontAlgn="base" latinLnBrk="0" hangingPunct="0">
              <a:lnSpc>
                <a:spcPct val="100000"/>
              </a:lnSpc>
              <a:spcBef>
                <a:spcPts val="600"/>
              </a:spcBef>
              <a:spcAft>
                <a:spcPts val="600"/>
              </a:spcAft>
              <a:buClr>
                <a:srgbClr val="8A8AD8"/>
              </a:buClr>
              <a:buSzPct val="65000"/>
              <a:buFont typeface="Wingdings" pitchFamily="2" charset="2"/>
              <a:buNone/>
              <a:tabLst/>
              <a:defRPr/>
            </a:pPr>
            <a:r>
              <a:rPr kumimoji="0" lang="tr-TR" sz="1600" b="0" i="0" u="none" strike="noStrike" kern="0" cap="none" spc="0" normalizeH="0" baseline="0" noProof="0" dirty="0" smtClean="0">
                <a:ln>
                  <a:noFill/>
                </a:ln>
                <a:solidFill>
                  <a:srgbClr val="000000"/>
                </a:solidFill>
                <a:effectLst/>
                <a:uLnTx/>
                <a:uFillTx/>
                <a:latin typeface="Cambria" pitchFamily="18" charset="0"/>
                <a:cs typeface="Arial" panose="020B0604020202020204" pitchFamily="34" charset="0"/>
              </a:rPr>
              <a:t>3. Vergi kanunları kapsamındaki yeminli mali müşavirlik tasdik işlemlerini elektronik ortamda gerçekleştirmeye ve tasdike konu işlemleri mükellef grupları, faaliyet ve tasdik konuları itibarıyla ayrı ayrı belirlemeye ve uygulatmaya,</a:t>
            </a:r>
          </a:p>
          <a:p>
            <a:pPr marL="0" marR="0" lvl="0" indent="0" algn="just" defTabSz="914400" rtl="0" eaLnBrk="0" fontAlgn="base" latinLnBrk="0" hangingPunct="0">
              <a:lnSpc>
                <a:spcPct val="100000"/>
              </a:lnSpc>
              <a:spcBef>
                <a:spcPts val="600"/>
              </a:spcBef>
              <a:spcAft>
                <a:spcPts val="600"/>
              </a:spcAft>
              <a:buClr>
                <a:srgbClr val="8A8AD8"/>
              </a:buClr>
              <a:buSzPct val="65000"/>
              <a:buFont typeface="Wingdings" pitchFamily="2" charset="2"/>
              <a:buNone/>
              <a:tabLst/>
              <a:defRPr/>
            </a:pPr>
            <a:r>
              <a:rPr kumimoji="0" lang="tr-TR" sz="1600" b="1" i="0" u="none" strike="noStrike" kern="0" cap="none" spc="0" normalizeH="0" baseline="0" noProof="0" dirty="0" smtClean="0">
                <a:ln>
                  <a:noFill/>
                </a:ln>
                <a:solidFill>
                  <a:srgbClr val="000000"/>
                </a:solidFill>
                <a:effectLst/>
                <a:uLnTx/>
                <a:uFillTx/>
                <a:latin typeface="Cambria" pitchFamily="18" charset="0"/>
                <a:cs typeface="Arial" panose="020B0604020202020204" pitchFamily="34" charset="0"/>
              </a:rPr>
              <a:t>Bu uygulamalara ilişkin usul ve esasları belirlemeye yetkilidir.</a:t>
            </a:r>
          </a:p>
          <a:p>
            <a:pPr marL="0" marR="0" lvl="0" indent="0" algn="l" defTabSz="914400" rtl="0" eaLnBrk="0" fontAlgn="base" latinLnBrk="0" hangingPunct="0">
              <a:lnSpc>
                <a:spcPct val="100000"/>
              </a:lnSpc>
              <a:spcBef>
                <a:spcPts val="600"/>
              </a:spcBef>
              <a:spcAft>
                <a:spcPts val="600"/>
              </a:spcAft>
              <a:buClr>
                <a:srgbClr val="8A8AD8"/>
              </a:buClr>
              <a:buSzPct val="65000"/>
              <a:buFont typeface="Wingdings" pitchFamily="2" charset="2"/>
              <a:buNone/>
              <a:tabLst/>
              <a:defRPr/>
            </a:pPr>
            <a:endParaRPr kumimoji="0" lang="tr-TR" sz="1600" b="1" i="0" u="none" strike="noStrike" kern="0" cap="none" spc="0" normalizeH="0" baseline="0" noProof="0" dirty="0">
              <a:ln>
                <a:noFill/>
              </a:ln>
              <a:solidFill>
                <a:srgbClr val="000000"/>
              </a:solidFill>
              <a:effectLst/>
              <a:uLnTx/>
              <a:uFillTx/>
              <a:latin typeface="Constantia" pitchFamily="18" charset="0"/>
              <a:cs typeface="Arial" panose="020B0604020202020204" pitchFamily="34" charset="0"/>
            </a:endParaRPr>
          </a:p>
        </p:txBody>
      </p:sp>
      <p:sp>
        <p:nvSpPr>
          <p:cNvPr id="6" name="Başlık 1"/>
          <p:cNvSpPr txBox="1">
            <a:spLocks/>
          </p:cNvSpPr>
          <p:nvPr/>
        </p:nvSpPr>
        <p:spPr>
          <a:xfrm>
            <a:off x="878904" y="692696"/>
            <a:ext cx="8013576" cy="936104"/>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tr-TR" sz="3200"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tr-TR" sz="2800"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213 SAYILI VERGİ USUL KANUNU</a:t>
            </a:r>
            <a:endParaRPr lang="tr-TR" sz="28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7"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967111"/>
            <a:ext cx="1225426" cy="8057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357679367"/>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1124744"/>
            <a:ext cx="8229600" cy="636680"/>
          </a:xfrm>
        </p:spPr>
        <p:txBody>
          <a:bodyPr>
            <a:normAutofit fontScale="90000"/>
          </a:bodyPr>
          <a:lstStyle/>
          <a:p>
            <a:pPr algn="ctr"/>
            <a:r>
              <a:rPr lang="tr-TR" sz="3200"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VERGİ </a:t>
            </a:r>
            <a:r>
              <a:rPr lang="tr-TR" sz="3200"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İNCELEMELERİ VE YMM TASDİK DENETİMİ</a:t>
            </a:r>
            <a:endParaRPr lang="tr-TR" dirty="0"/>
          </a:p>
        </p:txBody>
      </p:sp>
      <p:sp>
        <p:nvSpPr>
          <p:cNvPr id="3" name="İçerik Yer Tutucusu 2"/>
          <p:cNvSpPr>
            <a:spLocks noGrp="1"/>
          </p:cNvSpPr>
          <p:nvPr>
            <p:ph idx="1"/>
          </p:nvPr>
        </p:nvSpPr>
        <p:spPr>
          <a:xfrm>
            <a:off x="467544" y="1844824"/>
            <a:ext cx="8208912" cy="4608512"/>
          </a:xfrm>
        </p:spPr>
        <p:txBody>
          <a:bodyPr>
            <a:normAutofit lnSpcReduction="10000"/>
          </a:bodyPr>
          <a:lstStyle/>
          <a:p>
            <a:pPr marL="0" indent="0" algn="just">
              <a:spcAft>
                <a:spcPts val="0"/>
              </a:spcAft>
              <a:buNone/>
            </a:pPr>
            <a:r>
              <a:rPr lang="tr-TR" sz="2000" dirty="0" smtClean="0">
                <a:latin typeface="Cambria" pitchFamily="18" charset="0"/>
                <a:ea typeface="Times New Roman"/>
                <a:cs typeface="Arial" pitchFamily="34" charset="0"/>
              </a:rPr>
              <a:t>VUK madde 134 üncü maddesinde Maliye Bakanlığı tarafından yapılan vergi incelemesine ilişkin, </a:t>
            </a:r>
          </a:p>
          <a:p>
            <a:pPr marL="0" indent="0" algn="just">
              <a:spcAft>
                <a:spcPts val="0"/>
              </a:spcAft>
              <a:buNone/>
            </a:pPr>
            <a:r>
              <a:rPr lang="tr-TR" sz="2000" dirty="0" smtClean="0">
                <a:latin typeface="Cambria" pitchFamily="18" charset="0"/>
                <a:ea typeface="Times New Roman"/>
                <a:cs typeface="Arial" pitchFamily="34" charset="0"/>
              </a:rPr>
              <a:t>«Vergi </a:t>
            </a:r>
            <a:r>
              <a:rPr lang="tr-TR" sz="2000" dirty="0">
                <a:latin typeface="Cambria" pitchFamily="18" charset="0"/>
                <a:ea typeface="Times New Roman"/>
                <a:cs typeface="Arial" pitchFamily="34" charset="0"/>
              </a:rPr>
              <a:t>incelemesinden maksat, ödenmesi </a:t>
            </a:r>
            <a:r>
              <a:rPr lang="tr-TR" sz="2000" dirty="0" smtClean="0">
                <a:latin typeface="Cambria" pitchFamily="18" charset="0"/>
                <a:ea typeface="Times New Roman"/>
                <a:cs typeface="Arial" pitchFamily="34" charset="0"/>
              </a:rPr>
              <a:t>gereken vergilerin </a:t>
            </a:r>
            <a:r>
              <a:rPr lang="tr-TR" sz="2000" dirty="0">
                <a:latin typeface="Cambria" pitchFamily="18" charset="0"/>
                <a:ea typeface="Times New Roman"/>
                <a:cs typeface="Arial" pitchFamily="34" charset="0"/>
              </a:rPr>
              <a:t>doğruluğunu araştırmak, tespit etmek ve sağlamaktır</a:t>
            </a:r>
            <a:r>
              <a:rPr lang="tr-TR" sz="2000" dirty="0" smtClean="0">
                <a:latin typeface="Cambria" pitchFamily="18" charset="0"/>
                <a:ea typeface="Times New Roman"/>
                <a:cs typeface="Arial" pitchFamily="34" charset="0"/>
              </a:rPr>
              <a:t>.» </a:t>
            </a:r>
          </a:p>
          <a:p>
            <a:pPr marL="0" indent="0" algn="just">
              <a:spcAft>
                <a:spcPts val="0"/>
              </a:spcAft>
              <a:buNone/>
            </a:pPr>
            <a:endParaRPr lang="tr-TR" sz="2000" dirty="0">
              <a:latin typeface="Cambria" pitchFamily="18" charset="0"/>
              <a:ea typeface="Times New Roman"/>
              <a:cs typeface="Arial" pitchFamily="34" charset="0"/>
            </a:endParaRPr>
          </a:p>
          <a:p>
            <a:pPr marL="0" indent="0" algn="just">
              <a:spcAft>
                <a:spcPts val="0"/>
              </a:spcAft>
              <a:buNone/>
            </a:pPr>
            <a:r>
              <a:rPr lang="tr-TR" sz="2000" dirty="0" smtClean="0">
                <a:latin typeface="Cambria" pitchFamily="18" charset="0"/>
                <a:ea typeface="Times New Roman"/>
                <a:cs typeface="Arial" pitchFamily="34" charset="0"/>
              </a:rPr>
              <a:t>denilmektedir.</a:t>
            </a:r>
          </a:p>
          <a:p>
            <a:pPr marL="0" indent="0" algn="just">
              <a:spcAft>
                <a:spcPts val="0"/>
              </a:spcAft>
              <a:buNone/>
            </a:pPr>
            <a:endParaRPr lang="tr-TR" sz="2000" dirty="0" smtClean="0">
              <a:latin typeface="Cambria" pitchFamily="18" charset="0"/>
              <a:ea typeface="Times New Roman"/>
              <a:cs typeface="Arial" pitchFamily="34" charset="0"/>
            </a:endParaRPr>
          </a:p>
          <a:p>
            <a:pPr marL="0" indent="0" algn="just">
              <a:spcAft>
                <a:spcPts val="0"/>
              </a:spcAft>
              <a:buNone/>
            </a:pPr>
            <a:r>
              <a:rPr lang="tr-TR" sz="2000" dirty="0" smtClean="0">
                <a:latin typeface="Cambria" pitchFamily="18" charset="0"/>
                <a:ea typeface="Times New Roman"/>
                <a:cs typeface="Arial" pitchFamily="34" charset="0"/>
              </a:rPr>
              <a:t>18 Seri </a:t>
            </a:r>
            <a:r>
              <a:rPr lang="tr-TR" sz="2000" dirty="0" err="1" smtClean="0">
                <a:latin typeface="Cambria" pitchFamily="18" charset="0"/>
                <a:ea typeface="Times New Roman"/>
                <a:cs typeface="Arial" pitchFamily="34" charset="0"/>
              </a:rPr>
              <a:t>nolu</a:t>
            </a:r>
            <a:r>
              <a:rPr lang="tr-TR" sz="2000" dirty="0" smtClean="0">
                <a:latin typeface="Cambria" pitchFamily="18" charset="0"/>
                <a:ea typeface="Times New Roman"/>
                <a:cs typeface="Arial" pitchFamily="34" charset="0"/>
              </a:rPr>
              <a:t> SM, SMMM ve YMM Genel Tebliğinde</a:t>
            </a:r>
            <a:r>
              <a:rPr lang="tr-TR" sz="2000" dirty="0">
                <a:latin typeface="Cambria" pitchFamily="18" charset="0"/>
                <a:ea typeface="Times New Roman"/>
                <a:cs typeface="Arial" pitchFamily="34" charset="0"/>
              </a:rPr>
              <a:t>, Yeminli mali </a:t>
            </a:r>
            <a:r>
              <a:rPr lang="tr-TR" sz="2000" dirty="0" smtClean="0">
                <a:latin typeface="Cambria" pitchFamily="18" charset="0"/>
                <a:ea typeface="Times New Roman"/>
                <a:cs typeface="Arial" pitchFamily="34" charset="0"/>
              </a:rPr>
              <a:t>müşavir tasdik işlemine ilişkin, </a:t>
            </a:r>
          </a:p>
          <a:p>
            <a:pPr marL="0" indent="0" algn="just">
              <a:spcAft>
                <a:spcPts val="0"/>
              </a:spcAft>
              <a:buNone/>
            </a:pPr>
            <a:r>
              <a:rPr lang="tr-TR" sz="2000" dirty="0" smtClean="0">
                <a:latin typeface="Cambria" pitchFamily="18" charset="0"/>
                <a:ea typeface="Times New Roman"/>
                <a:cs typeface="Arial" pitchFamily="34" charset="0"/>
              </a:rPr>
              <a:t>«Yeminli </a:t>
            </a:r>
            <a:r>
              <a:rPr lang="tr-TR" sz="2000" dirty="0">
                <a:latin typeface="Cambria" pitchFamily="18" charset="0"/>
                <a:ea typeface="Times New Roman"/>
                <a:cs typeface="Arial" pitchFamily="34" charset="0"/>
              </a:rPr>
              <a:t>mali müşavirlerin yaptıkları tasdikin amacı, ödenmesi ve iade edilmesi gereken verginin doğruluğunu araştırmak, tespit etmek ve sağlamaktır</a:t>
            </a:r>
            <a:r>
              <a:rPr lang="tr-TR" sz="2000" dirty="0" smtClean="0">
                <a:latin typeface="Cambria" pitchFamily="18" charset="0"/>
                <a:ea typeface="Times New Roman"/>
                <a:cs typeface="Arial" pitchFamily="34" charset="0"/>
              </a:rPr>
              <a:t>.»</a:t>
            </a:r>
          </a:p>
          <a:p>
            <a:pPr marL="0" indent="0" algn="just">
              <a:spcAft>
                <a:spcPts val="0"/>
              </a:spcAft>
              <a:buNone/>
            </a:pPr>
            <a:endParaRPr lang="tr-TR" sz="2000" dirty="0" smtClean="0">
              <a:latin typeface="Cambria" pitchFamily="18" charset="0"/>
              <a:ea typeface="Times New Roman"/>
              <a:cs typeface="Arial" pitchFamily="34" charset="0"/>
            </a:endParaRPr>
          </a:p>
          <a:p>
            <a:pPr marL="0" indent="0" algn="just">
              <a:spcAft>
                <a:spcPts val="0"/>
              </a:spcAft>
              <a:buNone/>
            </a:pPr>
            <a:r>
              <a:rPr lang="tr-TR" sz="2000" dirty="0">
                <a:latin typeface="Cambria" pitchFamily="18" charset="0"/>
                <a:ea typeface="Times New Roman"/>
                <a:cs typeface="Arial" pitchFamily="34" charset="0"/>
              </a:rPr>
              <a:t>denilmektedir.</a:t>
            </a:r>
          </a:p>
          <a:p>
            <a:pPr marL="0" indent="0" algn="just">
              <a:spcAft>
                <a:spcPts val="0"/>
              </a:spcAft>
              <a:buNone/>
            </a:pPr>
            <a:endParaRPr lang="tr-TR" sz="2000" dirty="0" smtClean="0">
              <a:latin typeface="Arial" pitchFamily="34" charset="0"/>
              <a:ea typeface="Times New Roman"/>
              <a:cs typeface="Arial" pitchFamily="34" charset="0"/>
            </a:endParaRPr>
          </a:p>
          <a:p>
            <a:pPr marL="0" indent="0" algn="just">
              <a:spcAft>
                <a:spcPts val="0"/>
              </a:spcAft>
              <a:buNone/>
            </a:pPr>
            <a:endParaRPr lang="tr-TR" sz="2000" dirty="0" smtClean="0">
              <a:latin typeface="Arial" pitchFamily="34" charset="0"/>
              <a:ea typeface="Times New Roman"/>
              <a:cs typeface="Arial" pitchFamily="34" charset="0"/>
            </a:endParaRPr>
          </a:p>
          <a:p>
            <a:pPr marL="0" indent="0" algn="just">
              <a:spcAft>
                <a:spcPts val="0"/>
              </a:spcAft>
              <a:buNone/>
            </a:pPr>
            <a:endParaRPr lang="tr-TR" sz="2000" dirty="0" smtClean="0">
              <a:latin typeface="Arial" pitchFamily="34" charset="0"/>
              <a:ea typeface="Times New Roman"/>
              <a:cs typeface="Arial" pitchFamily="34" charset="0"/>
            </a:endParaRPr>
          </a:p>
          <a:p>
            <a:pPr marL="0" indent="0" algn="just">
              <a:spcAft>
                <a:spcPts val="0"/>
              </a:spcAft>
              <a:buNone/>
            </a:pPr>
            <a:endParaRPr lang="tr-TR" sz="2800" dirty="0">
              <a:latin typeface="Times New Roman"/>
              <a:ea typeface="Times New Roman"/>
            </a:endParaRPr>
          </a:p>
          <a:p>
            <a:pPr algn="just"/>
            <a:endParaRPr lang="tr-TR" dirty="0"/>
          </a:p>
        </p:txBody>
      </p:sp>
    </p:spTree>
    <p:extLst>
      <p:ext uri="{BB962C8B-B14F-4D97-AF65-F5344CB8AC3E}">
        <p14:creationId xmlns:p14="http://schemas.microsoft.com/office/powerpoint/2010/main" val="420353933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sz="2900"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VERGİ İNCELEMELERİ VE YMM TASDİK </a:t>
            </a:r>
            <a:r>
              <a:rPr lang="tr-TR" sz="2900"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DENETİMİ</a:t>
            </a:r>
            <a:endParaRPr lang="tr-TR" dirty="0"/>
          </a:p>
        </p:txBody>
      </p:sp>
      <p:sp>
        <p:nvSpPr>
          <p:cNvPr id="3" name="İçerik Yer Tutucusu 2"/>
          <p:cNvSpPr>
            <a:spLocks noGrp="1"/>
          </p:cNvSpPr>
          <p:nvPr>
            <p:ph idx="1"/>
          </p:nvPr>
        </p:nvSpPr>
        <p:spPr/>
        <p:txBody>
          <a:bodyPr/>
          <a:lstStyle/>
          <a:p>
            <a:pPr marL="0" indent="0" algn="just">
              <a:spcAft>
                <a:spcPts val="0"/>
              </a:spcAft>
              <a:buNone/>
            </a:pPr>
            <a:endParaRPr lang="tr-TR" sz="2000" dirty="0" smtClean="0">
              <a:latin typeface="Constantia" pitchFamily="18" charset="0"/>
              <a:ea typeface="Times New Roman"/>
              <a:cs typeface="Arial" pitchFamily="34" charset="0"/>
            </a:endParaRPr>
          </a:p>
          <a:p>
            <a:pPr marL="0" indent="0" algn="just">
              <a:spcAft>
                <a:spcPts val="0"/>
              </a:spcAft>
              <a:buNone/>
            </a:pPr>
            <a:r>
              <a:rPr lang="tr-TR" sz="2000" dirty="0" smtClean="0">
                <a:latin typeface="Cambria" pitchFamily="18" charset="0"/>
                <a:ea typeface="Times New Roman"/>
                <a:cs typeface="Arial" pitchFamily="34" charset="0"/>
              </a:rPr>
              <a:t>Yeminli </a:t>
            </a:r>
            <a:r>
              <a:rPr lang="tr-TR" sz="2000" dirty="0">
                <a:latin typeface="Cambria" pitchFamily="18" charset="0"/>
                <a:ea typeface="Times New Roman"/>
                <a:cs typeface="Arial" pitchFamily="34" charset="0"/>
              </a:rPr>
              <a:t>Mali Müşavirler; tasdik hizmeti verirken gerçek durumu tespit etmek için her türlü belgelerden yararlanarak ve her türlü inceleme tekniklerini kullanarak, tasdik kapsamında hizmet verdikleri firmaların, defter kayıt ve bu kayıtlara dayanak teşkil eden belgelerini ve bu kayıtlar sonucunda ortaya çıkan mali tablolarını; vergi mevzuatı ve ilgili diğer mevzuat açısından incelemektedirler. </a:t>
            </a:r>
            <a:endParaRPr lang="tr-TR" sz="2000" dirty="0" smtClean="0">
              <a:latin typeface="Cambria" pitchFamily="18" charset="0"/>
              <a:ea typeface="Times New Roman"/>
              <a:cs typeface="Arial" pitchFamily="34" charset="0"/>
            </a:endParaRPr>
          </a:p>
          <a:p>
            <a:pPr marL="0" indent="0" algn="just">
              <a:spcAft>
                <a:spcPts val="0"/>
              </a:spcAft>
              <a:buNone/>
            </a:pPr>
            <a:endParaRPr lang="tr-TR" sz="2000" dirty="0">
              <a:latin typeface="Cambria" pitchFamily="18" charset="0"/>
              <a:ea typeface="Times New Roman"/>
              <a:cs typeface="Arial" pitchFamily="34" charset="0"/>
            </a:endParaRPr>
          </a:p>
          <a:p>
            <a:pPr marL="0" indent="0" algn="just">
              <a:spcAft>
                <a:spcPts val="0"/>
              </a:spcAft>
              <a:buNone/>
            </a:pPr>
            <a:r>
              <a:rPr lang="tr-TR" sz="2000" b="1" u="sng" dirty="0">
                <a:solidFill>
                  <a:srgbClr val="7030A0"/>
                </a:solidFill>
                <a:latin typeface="Cambria" pitchFamily="18" charset="0"/>
                <a:ea typeface="Times New Roman"/>
                <a:cs typeface="Arial" pitchFamily="34" charset="0"/>
              </a:rPr>
              <a:t>Bu yönüyle Bakanlığımıza vergi denetimi konusunda katkı sağlamakta ve devlet ile mükellef arasında vergi ilişkilerinde denge unsuru olmaktadırlar.</a:t>
            </a:r>
          </a:p>
          <a:p>
            <a:pPr marL="0" indent="0" algn="just">
              <a:spcAft>
                <a:spcPts val="0"/>
              </a:spcAft>
              <a:buNone/>
            </a:pPr>
            <a:endParaRPr lang="tr-TR" sz="2400" dirty="0">
              <a:latin typeface="Constantia" pitchFamily="18" charset="0"/>
              <a:ea typeface="Times New Roman"/>
              <a:cs typeface="Arial" pitchFamily="34" charset="0"/>
            </a:endParaRPr>
          </a:p>
          <a:p>
            <a:endParaRPr lang="tr-TR" dirty="0"/>
          </a:p>
        </p:txBody>
      </p:sp>
    </p:spTree>
    <p:extLst>
      <p:ext uri="{BB962C8B-B14F-4D97-AF65-F5344CB8AC3E}">
        <p14:creationId xmlns:p14="http://schemas.microsoft.com/office/powerpoint/2010/main" val="4081459787"/>
      </p:ext>
    </p:extLst>
  </p:cSld>
  <p:clrMapOvr>
    <a:masterClrMapping/>
  </p:clrMapOvr>
  <p:transition spd="slow">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sz="2900"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tr-TR" sz="2800"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MALİYE BAKANLIĞI VERGİ İNCELEMELERİNE İLİŞKİN VERİLER </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524320204"/>
              </p:ext>
            </p:extLst>
          </p:nvPr>
        </p:nvGraphicFramePr>
        <p:xfrm>
          <a:off x="539552" y="2276872"/>
          <a:ext cx="8064896" cy="3960440"/>
        </p:xfrm>
        <a:graphic>
          <a:graphicData uri="http://schemas.openxmlformats.org/drawingml/2006/table">
            <a:tbl>
              <a:tblPr firstRow="1" bandRow="1">
                <a:tableStyleId>{21E4AEA4-8DFA-4A89-87EB-49C32662AFE0}</a:tableStyleId>
              </a:tblPr>
              <a:tblGrid>
                <a:gridCol w="2016224"/>
                <a:gridCol w="2016224"/>
                <a:gridCol w="2016224"/>
                <a:gridCol w="2016224"/>
              </a:tblGrid>
              <a:tr h="792088">
                <a:tc gridSpan="4">
                  <a:txBody>
                    <a:bodyPr/>
                    <a:lstStyle/>
                    <a:p>
                      <a:r>
                        <a:rPr lang="tr-TR" dirty="0" smtClean="0">
                          <a:effectLst>
                            <a:outerShdw blurRad="38100" dist="38100" dir="2700000" algn="tl">
                              <a:srgbClr val="000000">
                                <a:alpha val="43137"/>
                              </a:srgbClr>
                            </a:outerShdw>
                          </a:effectLst>
                        </a:rPr>
                        <a:t>İNCELENEN MÜKELLEF</a:t>
                      </a:r>
                      <a:r>
                        <a:rPr lang="tr-TR" baseline="0" dirty="0" smtClean="0">
                          <a:effectLst>
                            <a:outerShdw blurRad="38100" dist="38100" dir="2700000" algn="tl">
                              <a:srgbClr val="000000">
                                <a:alpha val="43137"/>
                              </a:srgbClr>
                            </a:outerShdw>
                          </a:effectLst>
                        </a:rPr>
                        <a:t> SAYILARI VE İNCELEME ORANLARI</a:t>
                      </a:r>
                      <a:endParaRPr lang="tr-TR" dirty="0">
                        <a:solidFill>
                          <a:schemeClr val="accent2"/>
                        </a:solidFill>
                        <a:effectLst>
                          <a:outerShdw blurRad="38100" dist="38100" dir="2700000" algn="tl">
                            <a:srgbClr val="000000">
                              <a:alpha val="43137"/>
                            </a:srgbClr>
                          </a:outerShdw>
                        </a:effectLst>
                      </a:endParaRPr>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r>
              <a:tr h="792088">
                <a:tc>
                  <a:txBody>
                    <a:bodyPr/>
                    <a:lstStyle/>
                    <a:p>
                      <a:r>
                        <a:rPr lang="tr-TR" sz="1200" b="1" dirty="0" smtClean="0"/>
                        <a:t>Yıllar</a:t>
                      </a:r>
                      <a:endParaRPr lang="tr-TR" sz="1200" b="1" dirty="0">
                        <a:solidFill>
                          <a:srgbClr val="002060"/>
                        </a:solidFill>
                      </a:endParaRPr>
                    </a:p>
                  </a:txBody>
                  <a:tcPr/>
                </a:tc>
                <a:tc>
                  <a:txBody>
                    <a:bodyPr/>
                    <a:lstStyle/>
                    <a:p>
                      <a:r>
                        <a:rPr lang="tr-TR" sz="1200" b="1" dirty="0" smtClean="0"/>
                        <a:t>Faal Gelir ve Kurumlar Vergisi Mükellef Sayısı</a:t>
                      </a:r>
                      <a:endParaRPr lang="tr-TR" sz="1200" b="1" dirty="0">
                        <a:solidFill>
                          <a:srgbClr val="002060"/>
                        </a:solidFill>
                      </a:endParaRPr>
                    </a:p>
                  </a:txBody>
                  <a:tcPr/>
                </a:tc>
                <a:tc>
                  <a:txBody>
                    <a:bodyPr/>
                    <a:lstStyle/>
                    <a:p>
                      <a:r>
                        <a:rPr lang="tr-TR" sz="1200" b="1" dirty="0" smtClean="0"/>
                        <a:t>İncelenen Mükellef Sayısı</a:t>
                      </a:r>
                      <a:endParaRPr lang="tr-TR" sz="1200" b="1" dirty="0">
                        <a:solidFill>
                          <a:srgbClr val="002060"/>
                        </a:solidFill>
                      </a:endParaRPr>
                    </a:p>
                  </a:txBody>
                  <a:tcPr/>
                </a:tc>
                <a:tc>
                  <a:txBody>
                    <a:bodyPr/>
                    <a:lstStyle/>
                    <a:p>
                      <a:r>
                        <a:rPr lang="tr-TR" sz="1200" b="1" dirty="0" smtClean="0"/>
                        <a:t>İnceleme Oranı</a:t>
                      </a:r>
                      <a:endParaRPr lang="tr-TR" sz="1200" b="1" dirty="0">
                        <a:solidFill>
                          <a:srgbClr val="002060"/>
                        </a:solidFill>
                      </a:endParaRPr>
                    </a:p>
                  </a:txBody>
                  <a:tcPr/>
                </a:tc>
              </a:tr>
              <a:tr h="792088">
                <a:tc>
                  <a:txBody>
                    <a:bodyPr/>
                    <a:lstStyle/>
                    <a:p>
                      <a:r>
                        <a:rPr lang="tr-TR" sz="1200" b="1" dirty="0" smtClean="0">
                          <a:latin typeface="+mj-lt"/>
                        </a:rPr>
                        <a:t>2014</a:t>
                      </a:r>
                      <a:endParaRPr lang="tr-TR" sz="1200" b="1" dirty="0">
                        <a:latin typeface="+mj-lt"/>
                        <a:cs typeface="Arial" pitchFamily="34" charset="0"/>
                      </a:endParaRPr>
                    </a:p>
                  </a:txBody>
                  <a:tcPr/>
                </a:tc>
                <a:tc>
                  <a:txBody>
                    <a:bodyPr/>
                    <a:lstStyle/>
                    <a:p>
                      <a:r>
                        <a:rPr lang="tr-TR" sz="1200" b="1" dirty="0" smtClean="0">
                          <a:latin typeface="+mj-lt"/>
                        </a:rPr>
                        <a:t>2.472.658</a:t>
                      </a:r>
                      <a:endParaRPr lang="tr-TR" sz="1200" b="1" dirty="0">
                        <a:latin typeface="+mj-lt"/>
                        <a:cs typeface="Arial" pitchFamily="34" charset="0"/>
                      </a:endParaRPr>
                    </a:p>
                  </a:txBody>
                  <a:tcPr/>
                </a:tc>
                <a:tc>
                  <a:txBody>
                    <a:bodyPr/>
                    <a:lstStyle/>
                    <a:p>
                      <a:r>
                        <a:rPr lang="tr-TR" sz="1200" b="1" dirty="0" smtClean="0">
                          <a:latin typeface="+mj-lt"/>
                        </a:rPr>
                        <a:t>55.284</a:t>
                      </a:r>
                      <a:endParaRPr lang="tr-TR" sz="1200" b="1" dirty="0">
                        <a:latin typeface="+mj-lt"/>
                        <a:cs typeface="Arial" pitchFamily="34" charset="0"/>
                      </a:endParaRPr>
                    </a:p>
                  </a:txBody>
                  <a:tcPr/>
                </a:tc>
                <a:tc>
                  <a:txBody>
                    <a:bodyPr/>
                    <a:lstStyle/>
                    <a:p>
                      <a:r>
                        <a:rPr lang="tr-TR" sz="1200" b="1" dirty="0" smtClean="0">
                          <a:latin typeface="+mj-lt"/>
                        </a:rPr>
                        <a:t>2,24</a:t>
                      </a:r>
                      <a:endParaRPr lang="tr-TR" sz="1200" b="1" dirty="0">
                        <a:latin typeface="+mj-lt"/>
                        <a:cs typeface="Arial" pitchFamily="34" charset="0"/>
                      </a:endParaRPr>
                    </a:p>
                  </a:txBody>
                  <a:tcPr/>
                </a:tc>
              </a:tr>
              <a:tr h="792088">
                <a:tc>
                  <a:txBody>
                    <a:bodyPr/>
                    <a:lstStyle/>
                    <a:p>
                      <a:r>
                        <a:rPr lang="tr-TR" sz="1200" b="1" dirty="0" smtClean="0">
                          <a:latin typeface="+mj-lt"/>
                        </a:rPr>
                        <a:t>2015</a:t>
                      </a:r>
                      <a:endParaRPr lang="tr-TR" sz="1200" b="1" dirty="0">
                        <a:latin typeface="+mj-lt"/>
                        <a:cs typeface="Arial" pitchFamily="34" charset="0"/>
                      </a:endParaRPr>
                    </a:p>
                  </a:txBody>
                  <a:tcPr/>
                </a:tc>
                <a:tc>
                  <a:txBody>
                    <a:bodyPr/>
                    <a:lstStyle/>
                    <a:p>
                      <a:r>
                        <a:rPr lang="tr-TR" sz="1200" b="1" dirty="0" smtClean="0">
                          <a:latin typeface="+mj-lt"/>
                        </a:rPr>
                        <a:t>2.527.084</a:t>
                      </a:r>
                      <a:endParaRPr lang="tr-TR" sz="1200" b="1" dirty="0">
                        <a:latin typeface="+mj-lt"/>
                        <a:cs typeface="Arial" pitchFamily="34" charset="0"/>
                      </a:endParaRPr>
                    </a:p>
                  </a:txBody>
                  <a:tcPr/>
                </a:tc>
                <a:tc>
                  <a:txBody>
                    <a:bodyPr/>
                    <a:lstStyle/>
                    <a:p>
                      <a:r>
                        <a:rPr lang="tr-TR" sz="1200" b="1" dirty="0" smtClean="0">
                          <a:latin typeface="+mj-lt"/>
                        </a:rPr>
                        <a:t>58.676</a:t>
                      </a:r>
                      <a:endParaRPr lang="tr-TR" sz="1200" b="1" dirty="0">
                        <a:latin typeface="+mj-lt"/>
                        <a:cs typeface="Arial" pitchFamily="34" charset="0"/>
                      </a:endParaRPr>
                    </a:p>
                  </a:txBody>
                  <a:tcPr/>
                </a:tc>
                <a:tc>
                  <a:txBody>
                    <a:bodyPr/>
                    <a:lstStyle/>
                    <a:p>
                      <a:r>
                        <a:rPr lang="tr-TR" sz="1200" b="1" dirty="0" smtClean="0">
                          <a:latin typeface="+mj-lt"/>
                        </a:rPr>
                        <a:t>2,32</a:t>
                      </a:r>
                      <a:endParaRPr lang="tr-TR" sz="1200" b="1" dirty="0">
                        <a:latin typeface="+mj-lt"/>
                        <a:cs typeface="Arial" pitchFamily="34" charset="0"/>
                      </a:endParaRPr>
                    </a:p>
                  </a:txBody>
                  <a:tcPr/>
                </a:tc>
              </a:tr>
              <a:tr h="792088">
                <a:tc>
                  <a:txBody>
                    <a:bodyPr/>
                    <a:lstStyle/>
                    <a:p>
                      <a:r>
                        <a:rPr lang="tr-TR" sz="1200" b="1" dirty="0" smtClean="0">
                          <a:latin typeface="+mj-lt"/>
                        </a:rPr>
                        <a:t>2016</a:t>
                      </a:r>
                      <a:endParaRPr lang="tr-TR" sz="1200" b="1" dirty="0">
                        <a:latin typeface="+mj-lt"/>
                        <a:cs typeface="Arial" pitchFamily="34" charset="0"/>
                      </a:endParaRPr>
                    </a:p>
                  </a:txBody>
                  <a:tcPr/>
                </a:tc>
                <a:tc>
                  <a:txBody>
                    <a:bodyPr/>
                    <a:lstStyle/>
                    <a:p>
                      <a:r>
                        <a:rPr lang="tr-TR" sz="1200" b="1" dirty="0" smtClean="0">
                          <a:latin typeface="+mj-lt"/>
                        </a:rPr>
                        <a:t>2.541.016</a:t>
                      </a:r>
                      <a:endParaRPr lang="tr-TR" sz="1200" b="1" dirty="0">
                        <a:latin typeface="+mj-lt"/>
                        <a:cs typeface="Arial" pitchFamily="34" charset="0"/>
                      </a:endParaRPr>
                    </a:p>
                  </a:txBody>
                  <a:tcPr/>
                </a:tc>
                <a:tc>
                  <a:txBody>
                    <a:bodyPr/>
                    <a:lstStyle/>
                    <a:p>
                      <a:r>
                        <a:rPr lang="tr-TR" sz="1200" b="1" dirty="0" smtClean="0">
                          <a:latin typeface="+mj-lt"/>
                        </a:rPr>
                        <a:t>49.817</a:t>
                      </a:r>
                      <a:endParaRPr lang="tr-TR" sz="1200" b="1" dirty="0">
                        <a:latin typeface="+mj-lt"/>
                        <a:cs typeface="Arial" pitchFamily="34" charset="0"/>
                      </a:endParaRPr>
                    </a:p>
                  </a:txBody>
                  <a:tcPr/>
                </a:tc>
                <a:tc>
                  <a:txBody>
                    <a:bodyPr/>
                    <a:lstStyle/>
                    <a:p>
                      <a:r>
                        <a:rPr lang="tr-TR" sz="1200" b="1" dirty="0" smtClean="0">
                          <a:latin typeface="+mj-lt"/>
                        </a:rPr>
                        <a:t>1,96</a:t>
                      </a:r>
                      <a:endParaRPr lang="tr-TR" sz="1200" b="1" dirty="0">
                        <a:latin typeface="+mj-lt"/>
                        <a:cs typeface="Arial" pitchFamily="34" charset="0"/>
                      </a:endParaRPr>
                    </a:p>
                  </a:txBody>
                  <a:tcPr/>
                </a:tc>
              </a:tr>
            </a:tbl>
          </a:graphicData>
        </a:graphic>
      </p:graphicFrame>
    </p:spTree>
    <p:extLst>
      <p:ext uri="{BB962C8B-B14F-4D97-AF65-F5344CB8AC3E}">
        <p14:creationId xmlns:p14="http://schemas.microsoft.com/office/powerpoint/2010/main" val="11376983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980728"/>
            <a:ext cx="8229600" cy="1143000"/>
          </a:xfrm>
        </p:spPr>
        <p:txBody>
          <a:bodyPr>
            <a:normAutofit/>
          </a:bodyPr>
          <a:lstStyle/>
          <a:p>
            <a:pPr algn="ctr"/>
            <a:r>
              <a:rPr lang="tr-TR" sz="3200" b="1" dirty="0" smtClean="0">
                <a:solidFill>
                  <a:schemeClr val="accent2"/>
                </a:solidFill>
                <a:effectLst>
                  <a:outerShdw blurRad="38100" dist="38100" dir="2700000" algn="tl">
                    <a:srgbClr val="000000">
                      <a:alpha val="43137"/>
                    </a:srgbClr>
                  </a:outerShdw>
                </a:effectLst>
                <a:latin typeface="Tahoma" pitchFamily="34" charset="0"/>
                <a:ea typeface="Tahoma" pitchFamily="34" charset="0"/>
                <a:cs typeface="Tahoma" pitchFamily="34" charset="0"/>
              </a:rPr>
              <a:t>MALİYE BAKANLIĞI 2016 YILI DENETİM KADROSU</a:t>
            </a:r>
            <a:endParaRPr lang="tr-TR" sz="3200" b="1" dirty="0">
              <a:solidFill>
                <a:schemeClr val="accent2"/>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graphicFrame>
        <p:nvGraphicFramePr>
          <p:cNvPr id="7" name="İçerik Yer Tutucusu 6"/>
          <p:cNvGraphicFramePr>
            <a:graphicFrameLocks noGrp="1"/>
          </p:cNvGraphicFramePr>
          <p:nvPr>
            <p:ph idx="1"/>
            <p:extLst>
              <p:ext uri="{D42A27DB-BD31-4B8C-83A1-F6EECF244321}">
                <p14:modId xmlns:p14="http://schemas.microsoft.com/office/powerpoint/2010/main" val="1578875192"/>
              </p:ext>
            </p:extLst>
          </p:nvPr>
        </p:nvGraphicFramePr>
        <p:xfrm>
          <a:off x="683568" y="2564904"/>
          <a:ext cx="7776864" cy="2880322"/>
        </p:xfrm>
        <a:graphic>
          <a:graphicData uri="http://schemas.openxmlformats.org/drawingml/2006/table">
            <a:tbl>
              <a:tblPr firstRow="1" bandRow="1">
                <a:tableStyleId>{5C22544A-7EE6-4342-B048-85BDC9FD1C3A}</a:tableStyleId>
              </a:tblPr>
              <a:tblGrid>
                <a:gridCol w="3888432"/>
                <a:gridCol w="3888432"/>
              </a:tblGrid>
              <a:tr h="503023">
                <a:tc>
                  <a:txBody>
                    <a:bodyPr/>
                    <a:lstStyle/>
                    <a:p>
                      <a:r>
                        <a:rPr lang="tr-TR" dirty="0" smtClean="0">
                          <a:solidFill>
                            <a:schemeClr val="accent2"/>
                          </a:solidFill>
                          <a:latin typeface="Cambria" pitchFamily="18" charset="0"/>
                        </a:rPr>
                        <a:t>Unvan</a:t>
                      </a:r>
                      <a:endParaRPr lang="tr-TR" dirty="0">
                        <a:solidFill>
                          <a:schemeClr val="accent2"/>
                        </a:solidFill>
                        <a:latin typeface="Cambria" pitchFamily="18" charset="0"/>
                      </a:endParaRPr>
                    </a:p>
                  </a:txBody>
                  <a:tcPr/>
                </a:tc>
                <a:tc>
                  <a:txBody>
                    <a:bodyPr/>
                    <a:lstStyle/>
                    <a:p>
                      <a:r>
                        <a:rPr lang="tr-TR" dirty="0" smtClean="0">
                          <a:solidFill>
                            <a:schemeClr val="accent2"/>
                          </a:solidFill>
                          <a:latin typeface="Cambria" pitchFamily="18" charset="0"/>
                        </a:rPr>
                        <a:t>Sayı</a:t>
                      </a:r>
                      <a:endParaRPr lang="tr-TR" dirty="0">
                        <a:solidFill>
                          <a:schemeClr val="accent2"/>
                        </a:solidFill>
                        <a:latin typeface="Cambria" pitchFamily="18" charset="0"/>
                      </a:endParaRPr>
                    </a:p>
                  </a:txBody>
                  <a:tcPr/>
                </a:tc>
              </a:tr>
              <a:tr h="868230">
                <a:tc>
                  <a:txBody>
                    <a:bodyPr/>
                    <a:lstStyle/>
                    <a:p>
                      <a:r>
                        <a:rPr lang="tr-TR" dirty="0" smtClean="0">
                          <a:solidFill>
                            <a:schemeClr val="accent2"/>
                          </a:solidFill>
                          <a:latin typeface="Cambria" pitchFamily="18" charset="0"/>
                        </a:rPr>
                        <a:t>Vergi Müfettişi </a:t>
                      </a:r>
                      <a:endParaRPr lang="tr-TR" dirty="0">
                        <a:solidFill>
                          <a:schemeClr val="accent2"/>
                        </a:solidFill>
                        <a:latin typeface="Cambria" pitchFamily="18" charset="0"/>
                      </a:endParaRPr>
                    </a:p>
                  </a:txBody>
                  <a:tcPr/>
                </a:tc>
                <a:tc>
                  <a:txBody>
                    <a:bodyPr/>
                    <a:lstStyle/>
                    <a:p>
                      <a:r>
                        <a:rPr lang="tr-TR" b="1" dirty="0" smtClean="0">
                          <a:solidFill>
                            <a:schemeClr val="accent2"/>
                          </a:solidFill>
                          <a:latin typeface="Cambria" pitchFamily="18" charset="0"/>
                          <a:cs typeface="Arial" pitchFamily="34" charset="0"/>
                        </a:rPr>
                        <a:t>3.021</a:t>
                      </a:r>
                    </a:p>
                    <a:p>
                      <a:endParaRPr lang="tr-TR" b="1" dirty="0">
                        <a:solidFill>
                          <a:schemeClr val="accent2"/>
                        </a:solidFill>
                        <a:latin typeface="Cambria" pitchFamily="18" charset="0"/>
                        <a:cs typeface="Arial" pitchFamily="34" charset="0"/>
                      </a:endParaRPr>
                    </a:p>
                  </a:txBody>
                  <a:tcPr/>
                </a:tc>
              </a:tr>
              <a:tr h="503023">
                <a:tc>
                  <a:txBody>
                    <a:bodyPr/>
                    <a:lstStyle/>
                    <a:p>
                      <a:r>
                        <a:rPr lang="tr-TR" dirty="0" smtClean="0">
                          <a:solidFill>
                            <a:schemeClr val="accent2"/>
                          </a:solidFill>
                          <a:latin typeface="Cambria" pitchFamily="18" charset="0"/>
                        </a:rPr>
                        <a:t>Vergi Müfettiş Yardımcısı </a:t>
                      </a:r>
                      <a:endParaRPr lang="tr-TR" dirty="0">
                        <a:solidFill>
                          <a:schemeClr val="accent2"/>
                        </a:solidFill>
                        <a:latin typeface="Cambria" pitchFamily="18" charset="0"/>
                      </a:endParaRPr>
                    </a:p>
                  </a:txBody>
                  <a:tcPr/>
                </a:tc>
                <a:tc>
                  <a:txBody>
                    <a:bodyPr/>
                    <a:lstStyle/>
                    <a:p>
                      <a:r>
                        <a:rPr lang="tr-TR" b="1" dirty="0" smtClean="0">
                          <a:solidFill>
                            <a:schemeClr val="accent2"/>
                          </a:solidFill>
                          <a:latin typeface="Cambria" pitchFamily="18" charset="0"/>
                          <a:cs typeface="Arial" pitchFamily="34" charset="0"/>
                        </a:rPr>
                        <a:t>5.242</a:t>
                      </a:r>
                      <a:endParaRPr lang="tr-TR" b="1" dirty="0">
                        <a:solidFill>
                          <a:schemeClr val="accent2"/>
                        </a:solidFill>
                        <a:latin typeface="Cambria" pitchFamily="18" charset="0"/>
                        <a:cs typeface="Arial" pitchFamily="34" charset="0"/>
                      </a:endParaRPr>
                    </a:p>
                  </a:txBody>
                  <a:tcPr/>
                </a:tc>
              </a:tr>
              <a:tr h="503023">
                <a:tc>
                  <a:txBody>
                    <a:bodyPr/>
                    <a:lstStyle/>
                    <a:p>
                      <a:endParaRPr lang="tr-TR" dirty="0">
                        <a:solidFill>
                          <a:schemeClr val="accent2"/>
                        </a:solidFill>
                        <a:latin typeface="Cambria" pitchFamily="18" charset="0"/>
                      </a:endParaRPr>
                    </a:p>
                  </a:txBody>
                  <a:tcPr/>
                </a:tc>
                <a:tc>
                  <a:txBody>
                    <a:bodyPr/>
                    <a:lstStyle/>
                    <a:p>
                      <a:endParaRPr lang="tr-TR" b="1" dirty="0">
                        <a:latin typeface="Cambria" pitchFamily="18" charset="0"/>
                        <a:cs typeface="Arial" pitchFamily="34" charset="0"/>
                      </a:endParaRPr>
                    </a:p>
                  </a:txBody>
                  <a:tcPr/>
                </a:tc>
              </a:tr>
              <a:tr h="503023">
                <a:tc>
                  <a:txBody>
                    <a:bodyPr/>
                    <a:lstStyle/>
                    <a:p>
                      <a:r>
                        <a:rPr lang="tr-TR" dirty="0" smtClean="0">
                          <a:solidFill>
                            <a:schemeClr val="accent2"/>
                          </a:solidFill>
                          <a:latin typeface="Constantia" pitchFamily="18" charset="0"/>
                        </a:rPr>
                        <a:t>TOPLAM</a:t>
                      </a:r>
                      <a:endParaRPr lang="tr-TR" dirty="0">
                        <a:solidFill>
                          <a:schemeClr val="accent2"/>
                        </a:solidFill>
                        <a:latin typeface="Constantia" pitchFamily="18" charset="0"/>
                      </a:endParaRPr>
                    </a:p>
                  </a:txBody>
                  <a:tcPr>
                    <a:solidFill>
                      <a:schemeClr val="accent5"/>
                    </a:solidFill>
                  </a:tcPr>
                </a:tc>
                <a:tc>
                  <a:txBody>
                    <a:bodyPr/>
                    <a:lstStyle/>
                    <a:p>
                      <a:r>
                        <a:rPr lang="tr-TR" b="1" dirty="0" smtClean="0">
                          <a:solidFill>
                            <a:schemeClr val="accent2"/>
                          </a:solidFill>
                          <a:latin typeface="Arial" pitchFamily="34" charset="0"/>
                          <a:cs typeface="Arial" pitchFamily="34" charset="0"/>
                        </a:rPr>
                        <a:t>8.263</a:t>
                      </a:r>
                      <a:endParaRPr lang="tr-TR" b="1" dirty="0">
                        <a:solidFill>
                          <a:schemeClr val="accent2"/>
                        </a:solidFill>
                        <a:latin typeface="Arial" pitchFamily="34" charset="0"/>
                        <a:cs typeface="Arial" pitchFamily="34" charset="0"/>
                      </a:endParaRPr>
                    </a:p>
                  </a:txBody>
                  <a:tcPr>
                    <a:solidFill>
                      <a:schemeClr val="accent5"/>
                    </a:solidFill>
                  </a:tcPr>
                </a:tc>
              </a:tr>
            </a:tbl>
          </a:graphicData>
        </a:graphic>
      </p:graphicFrame>
      <p:pic>
        <p:nvPicPr>
          <p:cNvPr id="3074" name="Picture 2" descr="D:\Users\naksoy\Desktop\mb-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5681380"/>
            <a:ext cx="966941" cy="78276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D:\Users\naksoy\Desktop\indi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5616575"/>
            <a:ext cx="1028221" cy="1016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8272216"/>
      </p:ext>
    </p:extLst>
  </p:cSld>
  <p:clrMapOvr>
    <a:masterClrMapping/>
  </p:clrMapOvr>
  <p:transition spd="slow">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052736"/>
            <a:ext cx="7992888" cy="578328"/>
          </a:xfrm>
        </p:spPr>
        <p:txBody>
          <a:bodyPr>
            <a:normAutofit fontScale="90000"/>
          </a:bodyPr>
          <a:lstStyle/>
          <a:p>
            <a:pPr algn="ctr"/>
            <a:r>
              <a:rPr lang="tr-TR" sz="2800"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2016 YILI </a:t>
            </a:r>
            <a:r>
              <a:rPr lang="tr-TR" sz="2800"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YMM SAYILARINA İLİŞKİN TABLO</a:t>
            </a:r>
            <a:endParaRPr lang="tr-TR" sz="2800"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480806313"/>
              </p:ext>
            </p:extLst>
          </p:nvPr>
        </p:nvGraphicFramePr>
        <p:xfrm>
          <a:off x="611560" y="2348881"/>
          <a:ext cx="7560840" cy="2954940"/>
        </p:xfrm>
        <a:graphic>
          <a:graphicData uri="http://schemas.openxmlformats.org/drawingml/2006/table">
            <a:tbl>
              <a:tblPr firstRow="1" bandRow="1">
                <a:tableStyleId>{5C22544A-7EE6-4342-B048-85BDC9FD1C3A}</a:tableStyleId>
              </a:tblPr>
              <a:tblGrid>
                <a:gridCol w="1890210"/>
                <a:gridCol w="1890210"/>
                <a:gridCol w="1890210"/>
                <a:gridCol w="1890210"/>
              </a:tblGrid>
              <a:tr h="590988">
                <a:tc>
                  <a:txBody>
                    <a:bodyPr/>
                    <a:lstStyle/>
                    <a:p>
                      <a:pPr algn="l" fontAlgn="t"/>
                      <a:r>
                        <a:rPr lang="tr-TR" dirty="0" smtClean="0">
                          <a:solidFill>
                            <a:schemeClr val="accent2"/>
                          </a:solidFill>
                          <a:effectLst/>
                          <a:latin typeface="Cambria" pitchFamily="18" charset="0"/>
                        </a:rPr>
                        <a:t>Unvanı</a:t>
                      </a:r>
                      <a:endParaRPr lang="tr-TR" dirty="0">
                        <a:solidFill>
                          <a:schemeClr val="accent2"/>
                        </a:solidFill>
                        <a:effectLst/>
                        <a:latin typeface="Cambria" pitchFamily="18" charset="0"/>
                      </a:endParaRPr>
                    </a:p>
                  </a:txBody>
                  <a:tcPr marL="76200" marR="76200" marT="76200" marB="76200"/>
                </a:tc>
                <a:tc>
                  <a:txBody>
                    <a:bodyPr/>
                    <a:lstStyle/>
                    <a:p>
                      <a:pPr algn="l" fontAlgn="t"/>
                      <a:r>
                        <a:rPr lang="tr-TR" dirty="0" smtClean="0">
                          <a:solidFill>
                            <a:schemeClr val="accent2"/>
                          </a:solidFill>
                          <a:effectLst/>
                          <a:latin typeface="Cambria" pitchFamily="18" charset="0"/>
                        </a:rPr>
                        <a:t>Serbest Sayısı</a:t>
                      </a:r>
                      <a:endParaRPr lang="tr-TR" dirty="0">
                        <a:solidFill>
                          <a:schemeClr val="accent2"/>
                        </a:solidFill>
                        <a:effectLst/>
                        <a:latin typeface="Cambria" pitchFamily="18" charset="0"/>
                      </a:endParaRPr>
                    </a:p>
                  </a:txBody>
                  <a:tcPr marL="76200" marR="76200" marT="76200" marB="76200"/>
                </a:tc>
                <a:tc>
                  <a:txBody>
                    <a:bodyPr/>
                    <a:lstStyle/>
                    <a:p>
                      <a:pPr algn="l" fontAlgn="t"/>
                      <a:r>
                        <a:rPr lang="tr-TR" dirty="0" smtClean="0">
                          <a:solidFill>
                            <a:schemeClr val="accent2"/>
                          </a:solidFill>
                          <a:effectLst/>
                          <a:latin typeface="Cambria" pitchFamily="18" charset="0"/>
                        </a:rPr>
                        <a:t>Bağımlı Sayısı</a:t>
                      </a:r>
                      <a:endParaRPr lang="tr-TR" dirty="0">
                        <a:solidFill>
                          <a:schemeClr val="accent2"/>
                        </a:solidFill>
                        <a:effectLst/>
                        <a:latin typeface="Cambria" pitchFamily="18" charset="0"/>
                      </a:endParaRPr>
                    </a:p>
                  </a:txBody>
                  <a:tcPr marL="76200" marR="76200" marT="76200" marB="76200"/>
                </a:tc>
                <a:tc>
                  <a:txBody>
                    <a:bodyPr/>
                    <a:lstStyle/>
                    <a:p>
                      <a:pPr algn="l" fontAlgn="t"/>
                      <a:r>
                        <a:rPr lang="tr-TR" dirty="0" smtClean="0">
                          <a:solidFill>
                            <a:schemeClr val="accent2"/>
                          </a:solidFill>
                          <a:effectLst/>
                          <a:latin typeface="Cambria" pitchFamily="18" charset="0"/>
                        </a:rPr>
                        <a:t>Toplam Sayı</a:t>
                      </a:r>
                      <a:endParaRPr lang="tr-TR" dirty="0">
                        <a:solidFill>
                          <a:schemeClr val="accent2"/>
                        </a:solidFill>
                        <a:effectLst/>
                        <a:latin typeface="Cambria" pitchFamily="18" charset="0"/>
                      </a:endParaRPr>
                    </a:p>
                  </a:txBody>
                  <a:tcPr marL="76200" marR="76200" marT="76200" marB="76200"/>
                </a:tc>
              </a:tr>
              <a:tr h="590988">
                <a:tc>
                  <a:txBody>
                    <a:bodyPr/>
                    <a:lstStyle/>
                    <a:p>
                      <a:pPr fontAlgn="t"/>
                      <a:r>
                        <a:rPr lang="tr-TR" b="0" dirty="0" smtClean="0">
                          <a:solidFill>
                            <a:schemeClr val="tx1"/>
                          </a:solidFill>
                          <a:effectLst/>
                          <a:latin typeface="Cambria" pitchFamily="18" charset="0"/>
                        </a:rPr>
                        <a:t>SM</a:t>
                      </a:r>
                      <a:endParaRPr lang="tr-TR" b="0" dirty="0">
                        <a:solidFill>
                          <a:schemeClr val="tx1"/>
                        </a:solidFill>
                        <a:effectLst/>
                        <a:latin typeface="Cambria" pitchFamily="18" charset="0"/>
                      </a:endParaRPr>
                    </a:p>
                  </a:txBody>
                  <a:tcPr marL="76200" marR="76200" marT="76200" marB="76200"/>
                </a:tc>
                <a:tc>
                  <a:txBody>
                    <a:bodyPr/>
                    <a:lstStyle/>
                    <a:p>
                      <a:pPr algn="r" fontAlgn="t"/>
                      <a:r>
                        <a:rPr lang="tr-TR" b="1" dirty="0" smtClean="0">
                          <a:effectLst/>
                          <a:latin typeface="Cambria" pitchFamily="18" charset="0"/>
                          <a:cs typeface="Arial" pitchFamily="34" charset="0"/>
                        </a:rPr>
                        <a:t>4.474</a:t>
                      </a:r>
                      <a:endParaRPr lang="tr-TR" b="1" dirty="0">
                        <a:effectLst/>
                        <a:latin typeface="Cambria" pitchFamily="18" charset="0"/>
                        <a:cs typeface="Arial" pitchFamily="34" charset="0"/>
                      </a:endParaRPr>
                    </a:p>
                  </a:txBody>
                  <a:tcPr marL="76200" marR="76200" marT="76200" marB="76200"/>
                </a:tc>
                <a:tc>
                  <a:txBody>
                    <a:bodyPr/>
                    <a:lstStyle/>
                    <a:p>
                      <a:pPr algn="r" fontAlgn="t"/>
                      <a:r>
                        <a:rPr lang="tr-TR" b="1" dirty="0" smtClean="0">
                          <a:effectLst/>
                          <a:latin typeface="Cambria" pitchFamily="18" charset="0"/>
                          <a:cs typeface="Arial" pitchFamily="34" charset="0"/>
                        </a:rPr>
                        <a:t>4.684</a:t>
                      </a:r>
                      <a:endParaRPr lang="tr-TR" b="1" dirty="0">
                        <a:effectLst/>
                        <a:latin typeface="Cambria" pitchFamily="18" charset="0"/>
                        <a:cs typeface="Arial" pitchFamily="34" charset="0"/>
                      </a:endParaRPr>
                    </a:p>
                  </a:txBody>
                  <a:tcPr marL="76200" marR="76200" marT="76200" marB="76200"/>
                </a:tc>
                <a:tc>
                  <a:txBody>
                    <a:bodyPr/>
                    <a:lstStyle/>
                    <a:p>
                      <a:pPr algn="r" fontAlgn="t"/>
                      <a:r>
                        <a:rPr lang="tr-TR" b="1" dirty="0" smtClean="0">
                          <a:effectLst/>
                          <a:latin typeface="Cambria" pitchFamily="18" charset="0"/>
                          <a:cs typeface="Arial" pitchFamily="34" charset="0"/>
                        </a:rPr>
                        <a:t>9.158</a:t>
                      </a:r>
                      <a:endParaRPr lang="tr-TR" b="1" dirty="0">
                        <a:effectLst/>
                        <a:latin typeface="Cambria" pitchFamily="18" charset="0"/>
                        <a:cs typeface="Arial" pitchFamily="34" charset="0"/>
                      </a:endParaRPr>
                    </a:p>
                  </a:txBody>
                  <a:tcPr marL="76200" marR="76200" marT="76200" marB="76200"/>
                </a:tc>
              </a:tr>
              <a:tr h="590988">
                <a:tc>
                  <a:txBody>
                    <a:bodyPr/>
                    <a:lstStyle/>
                    <a:p>
                      <a:pPr fontAlgn="t"/>
                      <a:r>
                        <a:rPr lang="tr-TR" b="0" dirty="0" smtClean="0">
                          <a:solidFill>
                            <a:schemeClr val="tx1"/>
                          </a:solidFill>
                          <a:effectLst/>
                          <a:latin typeface="Cambria" pitchFamily="18" charset="0"/>
                        </a:rPr>
                        <a:t>SMMM</a:t>
                      </a:r>
                      <a:endParaRPr lang="tr-TR" b="0" dirty="0">
                        <a:solidFill>
                          <a:schemeClr val="tx1"/>
                        </a:solidFill>
                        <a:effectLst/>
                        <a:latin typeface="Cambria" pitchFamily="18" charset="0"/>
                      </a:endParaRPr>
                    </a:p>
                  </a:txBody>
                  <a:tcPr marL="76200" marR="76200" marT="76200" marB="76200"/>
                </a:tc>
                <a:tc>
                  <a:txBody>
                    <a:bodyPr/>
                    <a:lstStyle/>
                    <a:p>
                      <a:pPr algn="r" fontAlgn="t"/>
                      <a:r>
                        <a:rPr lang="tr-TR" b="1" dirty="0" smtClean="0">
                          <a:effectLst/>
                          <a:latin typeface="Cambria" pitchFamily="18" charset="0"/>
                          <a:cs typeface="Arial" pitchFamily="34" charset="0"/>
                        </a:rPr>
                        <a:t>50.254</a:t>
                      </a:r>
                      <a:endParaRPr lang="tr-TR" b="1" dirty="0">
                        <a:effectLst/>
                        <a:latin typeface="Cambria" pitchFamily="18" charset="0"/>
                        <a:cs typeface="Arial" pitchFamily="34" charset="0"/>
                      </a:endParaRPr>
                    </a:p>
                  </a:txBody>
                  <a:tcPr marL="76200" marR="76200" marT="76200" marB="76200"/>
                </a:tc>
                <a:tc>
                  <a:txBody>
                    <a:bodyPr/>
                    <a:lstStyle/>
                    <a:p>
                      <a:pPr algn="r" fontAlgn="t"/>
                      <a:r>
                        <a:rPr lang="tr-TR" b="1" dirty="0" smtClean="0">
                          <a:effectLst/>
                          <a:latin typeface="Cambria" pitchFamily="18" charset="0"/>
                          <a:cs typeface="Arial" pitchFamily="34" charset="0"/>
                        </a:rPr>
                        <a:t>44.019</a:t>
                      </a:r>
                      <a:endParaRPr lang="tr-TR" b="1" dirty="0">
                        <a:effectLst/>
                        <a:latin typeface="Cambria" pitchFamily="18" charset="0"/>
                        <a:cs typeface="Arial" pitchFamily="34" charset="0"/>
                      </a:endParaRPr>
                    </a:p>
                  </a:txBody>
                  <a:tcPr marL="76200" marR="76200" marT="76200" marB="76200"/>
                </a:tc>
                <a:tc>
                  <a:txBody>
                    <a:bodyPr/>
                    <a:lstStyle/>
                    <a:p>
                      <a:pPr algn="r" fontAlgn="t"/>
                      <a:r>
                        <a:rPr lang="tr-TR" b="1" dirty="0" smtClean="0">
                          <a:effectLst/>
                          <a:latin typeface="Cambria" pitchFamily="18" charset="0"/>
                          <a:cs typeface="Arial" pitchFamily="34" charset="0"/>
                        </a:rPr>
                        <a:t>94.273</a:t>
                      </a:r>
                      <a:endParaRPr lang="tr-TR" b="1" dirty="0">
                        <a:effectLst/>
                        <a:latin typeface="Cambria" pitchFamily="18" charset="0"/>
                        <a:cs typeface="Arial" pitchFamily="34" charset="0"/>
                      </a:endParaRPr>
                    </a:p>
                  </a:txBody>
                  <a:tcPr marL="76200" marR="76200" marT="76200" marB="76200"/>
                </a:tc>
              </a:tr>
              <a:tr h="590988">
                <a:tc>
                  <a:txBody>
                    <a:bodyPr/>
                    <a:lstStyle/>
                    <a:p>
                      <a:pPr fontAlgn="t"/>
                      <a:r>
                        <a:rPr lang="tr-TR" b="1" dirty="0" smtClean="0">
                          <a:solidFill>
                            <a:schemeClr val="accent2"/>
                          </a:solidFill>
                          <a:effectLst/>
                          <a:latin typeface="Cambria" pitchFamily="18" charset="0"/>
                        </a:rPr>
                        <a:t>YMM</a:t>
                      </a:r>
                      <a:endParaRPr lang="tr-TR" b="1" dirty="0">
                        <a:solidFill>
                          <a:schemeClr val="accent2"/>
                        </a:solidFill>
                        <a:effectLst/>
                        <a:latin typeface="Cambria" pitchFamily="18" charset="0"/>
                      </a:endParaRPr>
                    </a:p>
                  </a:txBody>
                  <a:tcPr marL="76200" marR="76200" marT="76200" marB="76200">
                    <a:solidFill>
                      <a:schemeClr val="accent5"/>
                    </a:solidFill>
                  </a:tcPr>
                </a:tc>
                <a:tc>
                  <a:txBody>
                    <a:bodyPr/>
                    <a:lstStyle/>
                    <a:p>
                      <a:pPr algn="r" fontAlgn="t"/>
                      <a:r>
                        <a:rPr lang="tr-TR" b="1" dirty="0" smtClean="0">
                          <a:solidFill>
                            <a:schemeClr val="accent2"/>
                          </a:solidFill>
                          <a:effectLst/>
                          <a:latin typeface="Cambria" pitchFamily="18" charset="0"/>
                          <a:cs typeface="Arial" pitchFamily="34" charset="0"/>
                        </a:rPr>
                        <a:t>2.651</a:t>
                      </a:r>
                      <a:endParaRPr lang="tr-TR" b="1" dirty="0">
                        <a:solidFill>
                          <a:schemeClr val="accent2"/>
                        </a:solidFill>
                        <a:effectLst/>
                        <a:latin typeface="Cambria" pitchFamily="18" charset="0"/>
                        <a:cs typeface="Arial" pitchFamily="34" charset="0"/>
                      </a:endParaRPr>
                    </a:p>
                  </a:txBody>
                  <a:tcPr marL="76200" marR="76200" marT="76200" marB="76200">
                    <a:solidFill>
                      <a:schemeClr val="accent5"/>
                    </a:solidFill>
                  </a:tcPr>
                </a:tc>
                <a:tc>
                  <a:txBody>
                    <a:bodyPr/>
                    <a:lstStyle/>
                    <a:p>
                      <a:pPr algn="r" fontAlgn="t"/>
                      <a:r>
                        <a:rPr lang="tr-TR" b="1" dirty="0" smtClean="0">
                          <a:solidFill>
                            <a:schemeClr val="accent2"/>
                          </a:solidFill>
                          <a:effectLst/>
                          <a:latin typeface="Cambria" pitchFamily="18" charset="0"/>
                          <a:cs typeface="Arial" pitchFamily="34" charset="0"/>
                        </a:rPr>
                        <a:t>2.105</a:t>
                      </a:r>
                      <a:endParaRPr lang="tr-TR" b="1" dirty="0">
                        <a:solidFill>
                          <a:schemeClr val="accent2"/>
                        </a:solidFill>
                        <a:effectLst/>
                        <a:latin typeface="Cambria" pitchFamily="18" charset="0"/>
                        <a:cs typeface="Arial" pitchFamily="34" charset="0"/>
                      </a:endParaRPr>
                    </a:p>
                  </a:txBody>
                  <a:tcPr marL="76200" marR="76200" marT="76200" marB="76200">
                    <a:solidFill>
                      <a:schemeClr val="accent5"/>
                    </a:solidFill>
                  </a:tcPr>
                </a:tc>
                <a:tc>
                  <a:txBody>
                    <a:bodyPr/>
                    <a:lstStyle/>
                    <a:p>
                      <a:pPr algn="r" fontAlgn="t"/>
                      <a:r>
                        <a:rPr lang="tr-TR" b="1" dirty="0" smtClean="0">
                          <a:solidFill>
                            <a:schemeClr val="accent2"/>
                          </a:solidFill>
                          <a:effectLst/>
                          <a:latin typeface="Cambria" pitchFamily="18" charset="0"/>
                          <a:cs typeface="Arial" pitchFamily="34" charset="0"/>
                        </a:rPr>
                        <a:t>4.756</a:t>
                      </a:r>
                      <a:endParaRPr lang="tr-TR" b="1" dirty="0">
                        <a:solidFill>
                          <a:schemeClr val="accent2"/>
                        </a:solidFill>
                        <a:effectLst/>
                        <a:latin typeface="Cambria" pitchFamily="18" charset="0"/>
                        <a:cs typeface="Arial" pitchFamily="34" charset="0"/>
                      </a:endParaRPr>
                    </a:p>
                  </a:txBody>
                  <a:tcPr marL="76200" marR="76200" marT="76200" marB="76200">
                    <a:solidFill>
                      <a:schemeClr val="accent5"/>
                    </a:solidFill>
                  </a:tcPr>
                </a:tc>
              </a:tr>
              <a:tr h="590988">
                <a:tc>
                  <a:txBody>
                    <a:bodyPr/>
                    <a:lstStyle/>
                    <a:p>
                      <a:pPr fontAlgn="t"/>
                      <a:r>
                        <a:rPr lang="tr-TR" b="1" dirty="0" smtClean="0">
                          <a:effectLst/>
                          <a:latin typeface="Cambria" pitchFamily="18" charset="0"/>
                        </a:rPr>
                        <a:t>Toplam</a:t>
                      </a:r>
                      <a:endParaRPr lang="tr-TR" b="1" dirty="0">
                        <a:effectLst/>
                        <a:latin typeface="Cambria" pitchFamily="18" charset="0"/>
                      </a:endParaRPr>
                    </a:p>
                  </a:txBody>
                  <a:tcPr marL="76200" marR="76200" marT="76200" marB="76200"/>
                </a:tc>
                <a:tc>
                  <a:txBody>
                    <a:bodyPr/>
                    <a:lstStyle/>
                    <a:p>
                      <a:pPr algn="r" fontAlgn="t"/>
                      <a:r>
                        <a:rPr lang="tr-TR" b="1" dirty="0" smtClean="0">
                          <a:effectLst/>
                          <a:latin typeface="Cambria" pitchFamily="18" charset="0"/>
                          <a:cs typeface="Arial" pitchFamily="34" charset="0"/>
                        </a:rPr>
                        <a:t>57.379</a:t>
                      </a:r>
                      <a:endParaRPr lang="tr-TR" b="1" dirty="0">
                        <a:effectLst/>
                        <a:latin typeface="Cambria" pitchFamily="18" charset="0"/>
                        <a:cs typeface="Arial" pitchFamily="34" charset="0"/>
                      </a:endParaRPr>
                    </a:p>
                  </a:txBody>
                  <a:tcPr marL="76200" marR="76200" marT="76200" marB="76200"/>
                </a:tc>
                <a:tc>
                  <a:txBody>
                    <a:bodyPr/>
                    <a:lstStyle/>
                    <a:p>
                      <a:pPr algn="r" fontAlgn="t"/>
                      <a:r>
                        <a:rPr lang="tr-TR" b="1" dirty="0" smtClean="0">
                          <a:effectLst/>
                          <a:latin typeface="Cambria" pitchFamily="18" charset="0"/>
                          <a:cs typeface="Arial" pitchFamily="34" charset="0"/>
                        </a:rPr>
                        <a:t>50.808</a:t>
                      </a:r>
                      <a:endParaRPr lang="tr-TR" b="1" dirty="0">
                        <a:effectLst/>
                        <a:latin typeface="Cambria" pitchFamily="18" charset="0"/>
                        <a:cs typeface="Arial" pitchFamily="34" charset="0"/>
                      </a:endParaRPr>
                    </a:p>
                  </a:txBody>
                  <a:tcPr marL="76200" marR="76200" marT="76200" marB="76200"/>
                </a:tc>
                <a:tc>
                  <a:txBody>
                    <a:bodyPr/>
                    <a:lstStyle/>
                    <a:p>
                      <a:pPr algn="r" fontAlgn="t"/>
                      <a:r>
                        <a:rPr lang="tr-TR" b="1" dirty="0" smtClean="0">
                          <a:effectLst/>
                          <a:latin typeface="Cambria" pitchFamily="18" charset="0"/>
                          <a:cs typeface="Arial" pitchFamily="34" charset="0"/>
                        </a:rPr>
                        <a:t>108.187</a:t>
                      </a:r>
                      <a:endParaRPr lang="tr-TR" b="1" dirty="0">
                        <a:effectLst/>
                        <a:latin typeface="Cambria" pitchFamily="18" charset="0"/>
                        <a:cs typeface="Arial" pitchFamily="34" charset="0"/>
                      </a:endParaRPr>
                    </a:p>
                  </a:txBody>
                  <a:tcPr marL="76200" marR="76200" marT="76200" marB="76200"/>
                </a:tc>
              </a:tr>
            </a:tbl>
          </a:graphicData>
        </a:graphic>
      </p:graphicFrame>
      <p:pic>
        <p:nvPicPr>
          <p:cNvPr id="5"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5589240"/>
            <a:ext cx="1440160" cy="1029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Lst>
        </p:spPr>
      </p:pic>
    </p:spTree>
    <p:extLst>
      <p:ext uri="{BB962C8B-B14F-4D97-AF65-F5344CB8AC3E}">
        <p14:creationId xmlns:p14="http://schemas.microsoft.com/office/powerpoint/2010/main" val="37838535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1052736"/>
            <a:ext cx="8229600" cy="1143000"/>
          </a:xfrm>
        </p:spPr>
        <p:txBody>
          <a:bodyPr>
            <a:normAutofit/>
          </a:bodyPr>
          <a:lstStyle/>
          <a:p>
            <a:pPr lvl="0" algn="ctr" fontAlgn="ctr">
              <a:spcBef>
                <a:spcPts val="0"/>
              </a:spcBef>
            </a:pPr>
            <a:r>
              <a:rPr lang="tr-TR" sz="2400" b="1" dirty="0">
                <a:solidFill>
                  <a:schemeClr val="accent2"/>
                </a:solidFill>
                <a:effectLst>
                  <a:outerShdw blurRad="38100" dist="38100" dir="2700000" algn="tl">
                    <a:srgbClr val="000000">
                      <a:alpha val="43137"/>
                    </a:srgbClr>
                  </a:outerShdw>
                </a:effectLst>
                <a:latin typeface="Tahoma" pitchFamily="34" charset="0"/>
                <a:ea typeface="Tahoma" pitchFamily="34" charset="0"/>
                <a:cs typeface="Tahoma" pitchFamily="34" charset="0"/>
              </a:rPr>
              <a:t>SON DÖRT YILA AİT (YMM ODALARINA GÖRE) YMM TAM TASDİK SÖZLEŞME SAYILARI</a:t>
            </a:r>
            <a:br>
              <a:rPr lang="tr-TR" sz="2400" b="1" dirty="0">
                <a:solidFill>
                  <a:schemeClr val="accent2"/>
                </a:solidFill>
                <a:effectLst>
                  <a:outerShdw blurRad="38100" dist="38100" dir="2700000" algn="tl">
                    <a:srgbClr val="000000">
                      <a:alpha val="43137"/>
                    </a:srgbClr>
                  </a:outerShdw>
                </a:effectLst>
                <a:latin typeface="Tahoma" pitchFamily="34" charset="0"/>
                <a:ea typeface="Tahoma" pitchFamily="34" charset="0"/>
                <a:cs typeface="Tahoma" pitchFamily="34" charset="0"/>
              </a:rPr>
            </a:br>
            <a:endParaRPr lang="tr-TR" sz="2400" dirty="0">
              <a:solidFill>
                <a:schemeClr val="accent2"/>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367849553"/>
              </p:ext>
            </p:extLst>
          </p:nvPr>
        </p:nvGraphicFramePr>
        <p:xfrm>
          <a:off x="863599" y="2120106"/>
          <a:ext cx="7416801" cy="3562350"/>
        </p:xfrm>
        <a:graphic>
          <a:graphicData uri="http://schemas.openxmlformats.org/drawingml/2006/table">
            <a:tbl>
              <a:tblPr/>
              <a:tblGrid>
                <a:gridCol w="1660905"/>
                <a:gridCol w="1298179"/>
                <a:gridCol w="1345906"/>
                <a:gridCol w="1345906"/>
                <a:gridCol w="1765905"/>
              </a:tblGrid>
              <a:tr h="304800">
                <a:tc>
                  <a:txBody>
                    <a:bodyPr/>
                    <a:lstStyle/>
                    <a:p>
                      <a:pPr algn="l" fontAlgn="ctr"/>
                      <a:r>
                        <a:rPr lang="tr-TR" sz="1200" b="1" i="0" u="none" strike="noStrike" dirty="0">
                          <a:solidFill>
                            <a:srgbClr val="FF0000"/>
                          </a:solidFill>
                          <a:effectLst/>
                          <a:latin typeface="Cambria" pitchFamily="18" charset="0"/>
                        </a:rPr>
                        <a:t>ODA ADI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FF0000"/>
                          </a:solidFill>
                          <a:effectLst/>
                          <a:latin typeface="Cambria" pitchFamily="18" charset="0"/>
                        </a:rPr>
                        <a:t>2014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FF0000"/>
                          </a:solidFill>
                          <a:effectLst/>
                          <a:latin typeface="Cambria" pitchFamily="18" charset="0"/>
                        </a:rPr>
                        <a:t>2015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FF0000"/>
                          </a:solidFill>
                          <a:effectLst/>
                          <a:latin typeface="Cambria" pitchFamily="18" charset="0"/>
                        </a:rPr>
                        <a:t>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FF0000"/>
                          </a:solidFill>
                          <a:effectLst/>
                          <a:latin typeface="Cambria" pitchFamily="18" charset="0"/>
                        </a:rPr>
                        <a:t>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3375">
                <a:tc>
                  <a:txBody>
                    <a:bodyPr/>
                    <a:lstStyle/>
                    <a:p>
                      <a:pPr algn="l" fontAlgn="ctr"/>
                      <a:r>
                        <a:rPr lang="tr-TR" sz="1200" b="1" i="0" u="none" strike="noStrike" dirty="0">
                          <a:effectLst/>
                          <a:latin typeface="Cambria" pitchFamily="18" charset="0"/>
                        </a:rPr>
                        <a:t>ANKARA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1" i="0" u="none" strike="noStrike" dirty="0">
                          <a:solidFill>
                            <a:srgbClr val="000000"/>
                          </a:solidFill>
                          <a:effectLst/>
                          <a:latin typeface="Cambria" pitchFamily="18" charset="0"/>
                        </a:rPr>
                        <a:t>5.616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1" i="0" u="none" strike="noStrike" dirty="0">
                          <a:solidFill>
                            <a:srgbClr val="000000"/>
                          </a:solidFill>
                          <a:effectLst/>
                          <a:latin typeface="Cambria" pitchFamily="18" charset="0"/>
                        </a:rPr>
                        <a:t>5.529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1" i="0" u="none" strike="noStrike" dirty="0">
                          <a:solidFill>
                            <a:srgbClr val="000000"/>
                          </a:solidFill>
                          <a:effectLst/>
                          <a:latin typeface="Cambria" pitchFamily="18" charset="0"/>
                        </a:rPr>
                        <a:t>5.285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1" i="0" u="none" strike="noStrike" dirty="0">
                          <a:solidFill>
                            <a:srgbClr val="000000"/>
                          </a:solidFill>
                          <a:effectLst/>
                          <a:latin typeface="Cambria" pitchFamily="18" charset="0"/>
                        </a:rPr>
                        <a:t>5.459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6225">
                <a:tc>
                  <a:txBody>
                    <a:bodyPr/>
                    <a:lstStyle/>
                    <a:p>
                      <a:pPr algn="l" fontAlgn="ctr"/>
                      <a:r>
                        <a:rPr lang="tr-TR" sz="1200" b="1" i="0" u="none" strike="noStrike" dirty="0">
                          <a:effectLst/>
                          <a:latin typeface="Cambria" pitchFamily="18" charset="0"/>
                        </a:rPr>
                        <a:t>İSTANBUL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1" i="0" u="none" strike="noStrike" dirty="0">
                          <a:solidFill>
                            <a:srgbClr val="000000"/>
                          </a:solidFill>
                          <a:effectLst/>
                          <a:latin typeface="Cambria" pitchFamily="18" charset="0"/>
                        </a:rPr>
                        <a:t>18.163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1" i="0" u="none" strike="noStrike" dirty="0">
                          <a:solidFill>
                            <a:srgbClr val="000000"/>
                          </a:solidFill>
                          <a:effectLst/>
                          <a:latin typeface="Cambria" pitchFamily="18" charset="0"/>
                        </a:rPr>
                        <a:t>18.900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1" i="0" u="none" strike="noStrike" dirty="0">
                          <a:solidFill>
                            <a:srgbClr val="000000"/>
                          </a:solidFill>
                          <a:effectLst/>
                          <a:latin typeface="Cambria" pitchFamily="18" charset="0"/>
                        </a:rPr>
                        <a:t>18.945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1" i="0" u="none" strike="noStrike" dirty="0">
                          <a:solidFill>
                            <a:srgbClr val="000000"/>
                          </a:solidFill>
                          <a:effectLst/>
                          <a:latin typeface="Cambria" pitchFamily="18" charset="0"/>
                        </a:rPr>
                        <a:t>18.923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4800">
                <a:tc>
                  <a:txBody>
                    <a:bodyPr/>
                    <a:lstStyle/>
                    <a:p>
                      <a:pPr algn="l" fontAlgn="ctr"/>
                      <a:r>
                        <a:rPr lang="tr-TR" sz="1200" b="1" i="0" u="none" strike="noStrike" dirty="0">
                          <a:effectLst/>
                          <a:latin typeface="Cambria" pitchFamily="18" charset="0"/>
                        </a:rPr>
                        <a:t>İZMİR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1" i="0" u="none" strike="noStrike" dirty="0">
                          <a:solidFill>
                            <a:srgbClr val="000000"/>
                          </a:solidFill>
                          <a:effectLst/>
                          <a:latin typeface="Cambria" pitchFamily="18" charset="0"/>
                        </a:rPr>
                        <a:t>2.680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1" i="0" u="none" strike="noStrike" dirty="0">
                          <a:solidFill>
                            <a:srgbClr val="000000"/>
                          </a:solidFill>
                          <a:effectLst/>
                          <a:latin typeface="Cambria" pitchFamily="18" charset="0"/>
                        </a:rPr>
                        <a:t>2.692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1" i="0" u="none" strike="noStrike" dirty="0">
                          <a:solidFill>
                            <a:srgbClr val="000000"/>
                          </a:solidFill>
                          <a:effectLst/>
                          <a:latin typeface="Cambria" pitchFamily="18" charset="0"/>
                        </a:rPr>
                        <a:t>2.758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1" i="0" u="none" strike="noStrike" dirty="0">
                          <a:solidFill>
                            <a:srgbClr val="000000"/>
                          </a:solidFill>
                          <a:effectLst/>
                          <a:latin typeface="Cambria" pitchFamily="18" charset="0"/>
                        </a:rPr>
                        <a:t>2.611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2425">
                <a:tc>
                  <a:txBody>
                    <a:bodyPr/>
                    <a:lstStyle/>
                    <a:p>
                      <a:pPr algn="l" fontAlgn="ctr"/>
                      <a:r>
                        <a:rPr lang="tr-TR" sz="1200" b="1" i="0" u="none" strike="noStrike">
                          <a:effectLst/>
                          <a:latin typeface="Cambria" pitchFamily="18" charset="0"/>
                        </a:rPr>
                        <a:t>ADANA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1" i="0" u="none" strike="noStrike" dirty="0">
                          <a:solidFill>
                            <a:srgbClr val="000000"/>
                          </a:solidFill>
                          <a:effectLst/>
                          <a:latin typeface="Cambria" pitchFamily="18" charset="0"/>
                        </a:rPr>
                        <a:t>1.023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1" i="0" u="none" strike="noStrike" dirty="0">
                          <a:solidFill>
                            <a:srgbClr val="000000"/>
                          </a:solidFill>
                          <a:effectLst/>
                          <a:latin typeface="Cambria" pitchFamily="18" charset="0"/>
                        </a:rPr>
                        <a:t>998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1" i="0" u="none" strike="noStrike" dirty="0">
                          <a:solidFill>
                            <a:srgbClr val="000000"/>
                          </a:solidFill>
                          <a:effectLst/>
                          <a:latin typeface="Cambria" pitchFamily="18" charset="0"/>
                        </a:rPr>
                        <a:t>1.027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1" i="0" u="none" strike="noStrike" dirty="0">
                          <a:solidFill>
                            <a:srgbClr val="000000"/>
                          </a:solidFill>
                          <a:effectLst/>
                          <a:latin typeface="Cambria" pitchFamily="18" charset="0"/>
                        </a:rPr>
                        <a:t>1.111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2425">
                <a:tc>
                  <a:txBody>
                    <a:bodyPr/>
                    <a:lstStyle/>
                    <a:p>
                      <a:pPr algn="l" fontAlgn="ctr"/>
                      <a:r>
                        <a:rPr lang="tr-TR" sz="1200" b="1" i="0" u="none" strike="noStrike">
                          <a:effectLst/>
                          <a:latin typeface="Cambria" pitchFamily="18" charset="0"/>
                        </a:rPr>
                        <a:t>ESKİŞEHİR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1" i="0" u="none" strike="noStrike" dirty="0">
                          <a:solidFill>
                            <a:srgbClr val="000000"/>
                          </a:solidFill>
                          <a:effectLst/>
                          <a:latin typeface="Cambria" pitchFamily="18" charset="0"/>
                        </a:rPr>
                        <a:t>237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1" i="0" u="none" strike="noStrike" dirty="0">
                          <a:solidFill>
                            <a:srgbClr val="000000"/>
                          </a:solidFill>
                          <a:effectLst/>
                          <a:latin typeface="Cambria" pitchFamily="18" charset="0"/>
                        </a:rPr>
                        <a:t>209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1" i="0" u="none" strike="noStrike" dirty="0">
                          <a:solidFill>
                            <a:srgbClr val="000000"/>
                          </a:solidFill>
                          <a:effectLst/>
                          <a:latin typeface="Cambria" pitchFamily="18" charset="0"/>
                        </a:rPr>
                        <a:t>217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1" i="0" u="none" strike="noStrike" dirty="0">
                          <a:solidFill>
                            <a:srgbClr val="000000"/>
                          </a:solidFill>
                          <a:effectLst/>
                          <a:latin typeface="Cambria" pitchFamily="18" charset="0"/>
                        </a:rPr>
                        <a:t>237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3850">
                <a:tc>
                  <a:txBody>
                    <a:bodyPr/>
                    <a:lstStyle/>
                    <a:p>
                      <a:pPr algn="l" fontAlgn="ctr"/>
                      <a:r>
                        <a:rPr lang="tr-TR" sz="1200" b="1" i="0" u="none" strike="noStrike">
                          <a:effectLst/>
                          <a:latin typeface="Cambria" pitchFamily="18" charset="0"/>
                        </a:rPr>
                        <a:t>BURSA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1" i="0" u="none" strike="noStrike" dirty="0">
                          <a:solidFill>
                            <a:srgbClr val="000000"/>
                          </a:solidFill>
                          <a:effectLst/>
                          <a:latin typeface="Cambria" pitchFamily="18" charset="0"/>
                        </a:rPr>
                        <a:t>1.003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1" i="0" u="none" strike="noStrike" dirty="0">
                          <a:solidFill>
                            <a:srgbClr val="000000"/>
                          </a:solidFill>
                          <a:effectLst/>
                          <a:latin typeface="Cambria" pitchFamily="18" charset="0"/>
                        </a:rPr>
                        <a:t>1.007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1" i="0" u="none" strike="noStrike" dirty="0">
                          <a:solidFill>
                            <a:srgbClr val="000000"/>
                          </a:solidFill>
                          <a:effectLst/>
                          <a:latin typeface="Cambria" pitchFamily="18" charset="0"/>
                        </a:rPr>
                        <a:t>1.035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1" i="0" u="none" strike="noStrike" dirty="0">
                          <a:solidFill>
                            <a:srgbClr val="000000"/>
                          </a:solidFill>
                          <a:effectLst/>
                          <a:latin typeface="Cambria" pitchFamily="18" charset="0"/>
                        </a:rPr>
                        <a:t>1.093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5750">
                <a:tc>
                  <a:txBody>
                    <a:bodyPr/>
                    <a:lstStyle/>
                    <a:p>
                      <a:pPr algn="l" fontAlgn="ctr"/>
                      <a:r>
                        <a:rPr lang="tr-TR" sz="1200" b="1" i="0" u="none" strike="noStrike">
                          <a:effectLst/>
                          <a:latin typeface="Cambria" pitchFamily="18" charset="0"/>
                        </a:rPr>
                        <a:t>ANTALYA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1" i="0" u="none" strike="noStrike" dirty="0">
                          <a:solidFill>
                            <a:srgbClr val="000000"/>
                          </a:solidFill>
                          <a:effectLst/>
                          <a:latin typeface="Cambria" pitchFamily="18" charset="0"/>
                        </a:rPr>
                        <a:t>541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1" i="0" u="none" strike="noStrike" dirty="0">
                          <a:solidFill>
                            <a:srgbClr val="000000"/>
                          </a:solidFill>
                          <a:effectLst/>
                          <a:latin typeface="Cambria" pitchFamily="18" charset="0"/>
                        </a:rPr>
                        <a:t>548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1" i="0" u="none" strike="noStrike" dirty="0">
                          <a:solidFill>
                            <a:srgbClr val="000000"/>
                          </a:solidFill>
                          <a:effectLst/>
                          <a:latin typeface="Cambria" pitchFamily="18" charset="0"/>
                        </a:rPr>
                        <a:t>564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1" i="0" u="none" strike="noStrike" dirty="0">
                          <a:solidFill>
                            <a:srgbClr val="000000"/>
                          </a:solidFill>
                          <a:effectLst/>
                          <a:latin typeface="Cambria" pitchFamily="18" charset="0"/>
                        </a:rPr>
                        <a:t>553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2900">
                <a:tc>
                  <a:txBody>
                    <a:bodyPr/>
                    <a:lstStyle/>
                    <a:p>
                      <a:pPr algn="l" fontAlgn="ctr"/>
                      <a:r>
                        <a:rPr lang="tr-TR" sz="1200" b="1" i="0" u="none" strike="noStrike">
                          <a:effectLst/>
                          <a:latin typeface="Cambria" pitchFamily="18" charset="0"/>
                        </a:rPr>
                        <a:t>GAZİANTEP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1" i="0" u="none" strike="noStrike" dirty="0">
                          <a:solidFill>
                            <a:srgbClr val="000000"/>
                          </a:solidFill>
                          <a:effectLst/>
                          <a:latin typeface="Cambria" pitchFamily="18" charset="0"/>
                        </a:rPr>
                        <a:t>1.170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1" i="0" u="none" strike="noStrike" dirty="0">
                          <a:solidFill>
                            <a:srgbClr val="000000"/>
                          </a:solidFill>
                          <a:effectLst/>
                          <a:latin typeface="Cambria" pitchFamily="18" charset="0"/>
                        </a:rPr>
                        <a:t>1.297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1" i="0" u="none" strike="noStrike" dirty="0">
                          <a:solidFill>
                            <a:srgbClr val="000000"/>
                          </a:solidFill>
                          <a:effectLst/>
                          <a:latin typeface="Cambria" pitchFamily="18" charset="0"/>
                        </a:rPr>
                        <a:t>1.317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1" i="0" u="none" strike="noStrike" dirty="0">
                          <a:solidFill>
                            <a:srgbClr val="000000"/>
                          </a:solidFill>
                          <a:effectLst/>
                          <a:latin typeface="Cambria" pitchFamily="18" charset="0"/>
                        </a:rPr>
                        <a:t>1.323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2900">
                <a:tc>
                  <a:txBody>
                    <a:bodyPr/>
                    <a:lstStyle/>
                    <a:p>
                      <a:pPr algn="l" fontAlgn="ctr"/>
                      <a:r>
                        <a:rPr lang="tr-TR" sz="1200" b="1" i="0" u="none" strike="noStrike">
                          <a:effectLst/>
                          <a:latin typeface="Cambria" pitchFamily="18" charset="0"/>
                        </a:rPr>
                        <a:t>DÖNEM İÇİ FESİHLER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1" i="0" u="none" strike="noStrike" dirty="0">
                          <a:solidFill>
                            <a:srgbClr val="000000"/>
                          </a:solidFill>
                          <a:effectLst/>
                          <a:latin typeface="Cambria" pitchFamily="18" charset="0"/>
                        </a:rPr>
                        <a:t>2.352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1" i="0" u="none" strike="noStrike">
                          <a:solidFill>
                            <a:srgbClr val="000000"/>
                          </a:solidFill>
                          <a:effectLst/>
                          <a:latin typeface="Cambria" pitchFamily="18" charset="0"/>
                        </a:rPr>
                        <a:t>2.392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1" i="0" u="none" strike="noStrike" dirty="0">
                          <a:solidFill>
                            <a:srgbClr val="000000"/>
                          </a:solidFill>
                          <a:effectLst/>
                          <a:latin typeface="Cambria" pitchFamily="18" charset="0"/>
                        </a:rPr>
                        <a:t>3.235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1" i="0" u="none" strike="noStrike" dirty="0">
                          <a:solidFill>
                            <a:srgbClr val="000000"/>
                          </a:solidFill>
                          <a:effectLst/>
                          <a:latin typeface="Cambria" pitchFamily="18" charset="0"/>
                        </a:rPr>
                        <a:t>1.585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2900">
                <a:tc>
                  <a:txBody>
                    <a:bodyPr/>
                    <a:lstStyle/>
                    <a:p>
                      <a:pPr algn="l" fontAlgn="ctr"/>
                      <a:r>
                        <a:rPr lang="tr-TR" sz="1200" b="1" i="0" u="none" strike="noStrike" dirty="0">
                          <a:solidFill>
                            <a:srgbClr val="FF0000"/>
                          </a:solidFill>
                          <a:effectLst/>
                          <a:latin typeface="Cambria" pitchFamily="18" charset="0"/>
                        </a:rPr>
                        <a:t>TOPLAM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r" fontAlgn="ctr"/>
                      <a:r>
                        <a:rPr lang="tr-TR" sz="1200" b="1" i="0" u="none" strike="noStrike" dirty="0">
                          <a:solidFill>
                            <a:srgbClr val="FF0000"/>
                          </a:solidFill>
                          <a:effectLst/>
                          <a:latin typeface="Cambria" pitchFamily="18" charset="0"/>
                        </a:rPr>
                        <a:t>32.785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r" fontAlgn="ctr"/>
                      <a:r>
                        <a:rPr lang="tr-TR" sz="1200" b="1" i="0" u="none" strike="noStrike" dirty="0">
                          <a:solidFill>
                            <a:srgbClr val="FF0000"/>
                          </a:solidFill>
                          <a:effectLst/>
                          <a:latin typeface="Cambria" pitchFamily="18" charset="0"/>
                        </a:rPr>
                        <a:t>33.572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r" fontAlgn="ctr"/>
                      <a:r>
                        <a:rPr lang="tr-TR" sz="1200" b="1" i="0" u="none" strike="noStrike" dirty="0">
                          <a:solidFill>
                            <a:srgbClr val="FF0000"/>
                          </a:solidFill>
                          <a:effectLst/>
                          <a:latin typeface="Cambria" pitchFamily="18" charset="0"/>
                        </a:rPr>
                        <a:t>34.383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r" fontAlgn="ctr"/>
                      <a:r>
                        <a:rPr lang="tr-TR" sz="1200" b="1" i="0" u="none" strike="noStrike" dirty="0">
                          <a:solidFill>
                            <a:srgbClr val="FF0000"/>
                          </a:solidFill>
                          <a:effectLst/>
                          <a:latin typeface="Cambria" pitchFamily="18" charset="0"/>
                        </a:rPr>
                        <a:t>32.895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r>
            </a:tbl>
          </a:graphicData>
        </a:graphic>
      </p:graphicFrame>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5805264"/>
            <a:ext cx="1224883" cy="919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633" y="5949280"/>
            <a:ext cx="100806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Lst>
        </p:spPr>
      </p:pic>
    </p:spTree>
    <p:extLst>
      <p:ext uri="{BB962C8B-B14F-4D97-AF65-F5344CB8AC3E}">
        <p14:creationId xmlns:p14="http://schemas.microsoft.com/office/powerpoint/2010/main" val="354937935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764704"/>
            <a:ext cx="8229600" cy="1296144"/>
          </a:xfrm>
        </p:spPr>
        <p:txBody>
          <a:bodyPr>
            <a:normAutofit fontScale="90000"/>
          </a:bodyPr>
          <a:lstStyle/>
          <a:p>
            <a:pPr lvl="0" algn="ctr" fontAlgn="ctr">
              <a:spcBef>
                <a:spcPts val="0"/>
              </a:spcBef>
            </a:pPr>
            <a:r>
              <a:rPr lang="tr-TR" sz="1200" b="1" dirty="0" smtClean="0">
                <a:solidFill>
                  <a:schemeClr val="accent2"/>
                </a:solidFill>
                <a:effectLst>
                  <a:outerShdw blurRad="38100" dist="38100" dir="2700000" algn="tl">
                    <a:srgbClr val="000000">
                      <a:alpha val="43137"/>
                    </a:srgbClr>
                  </a:outerShdw>
                </a:effectLst>
                <a:latin typeface="Tahoma" pitchFamily="34" charset="0"/>
                <a:ea typeface="Tahoma" pitchFamily="34" charset="0"/>
                <a:cs typeface="Tahoma" pitchFamily="34" charset="0"/>
              </a:rPr>
              <a:t/>
            </a:r>
            <a:br>
              <a:rPr lang="tr-TR" sz="1200" b="1" dirty="0" smtClean="0">
                <a:solidFill>
                  <a:schemeClr val="accent2"/>
                </a:solidFill>
                <a:effectLst>
                  <a:outerShdw blurRad="38100" dist="38100" dir="2700000" algn="tl">
                    <a:srgbClr val="000000">
                      <a:alpha val="43137"/>
                    </a:srgbClr>
                  </a:outerShdw>
                </a:effectLst>
                <a:latin typeface="Tahoma" pitchFamily="34" charset="0"/>
                <a:ea typeface="Tahoma" pitchFamily="34" charset="0"/>
                <a:cs typeface="Tahoma" pitchFamily="34" charset="0"/>
              </a:rPr>
            </a:br>
            <a:r>
              <a:rPr lang="tr-TR" sz="1200" b="1" dirty="0">
                <a:solidFill>
                  <a:schemeClr val="accent2"/>
                </a:solidFill>
                <a:effectLst>
                  <a:outerShdw blurRad="38100" dist="38100" dir="2700000" algn="tl">
                    <a:srgbClr val="000000">
                      <a:alpha val="43137"/>
                    </a:srgbClr>
                  </a:outerShdw>
                </a:effectLst>
                <a:latin typeface="Tahoma" pitchFamily="34" charset="0"/>
                <a:ea typeface="Tahoma" pitchFamily="34" charset="0"/>
                <a:cs typeface="Tahoma" pitchFamily="34" charset="0"/>
              </a:rPr>
              <a:t/>
            </a:r>
            <a:br>
              <a:rPr lang="tr-TR" sz="1200" b="1" dirty="0">
                <a:solidFill>
                  <a:schemeClr val="accent2"/>
                </a:solidFill>
                <a:effectLst>
                  <a:outerShdw blurRad="38100" dist="38100" dir="2700000" algn="tl">
                    <a:srgbClr val="000000">
                      <a:alpha val="43137"/>
                    </a:srgbClr>
                  </a:outerShdw>
                </a:effectLst>
                <a:latin typeface="Tahoma" pitchFamily="34" charset="0"/>
                <a:ea typeface="Tahoma" pitchFamily="34" charset="0"/>
                <a:cs typeface="Tahoma" pitchFamily="34" charset="0"/>
              </a:rPr>
            </a:br>
            <a:r>
              <a:rPr lang="tr-TR" sz="1200" b="1" dirty="0" smtClean="0">
                <a:solidFill>
                  <a:schemeClr val="accent2"/>
                </a:solidFill>
                <a:effectLst>
                  <a:outerShdw blurRad="38100" dist="38100" dir="2700000" algn="tl">
                    <a:srgbClr val="000000">
                      <a:alpha val="43137"/>
                    </a:srgbClr>
                  </a:outerShdw>
                </a:effectLst>
                <a:latin typeface="Tahoma" pitchFamily="34" charset="0"/>
                <a:ea typeface="Tahoma" pitchFamily="34" charset="0"/>
                <a:cs typeface="Tahoma" pitchFamily="34" charset="0"/>
              </a:rPr>
              <a:t/>
            </a:r>
            <a:br>
              <a:rPr lang="tr-TR" sz="1200" b="1" dirty="0" smtClean="0">
                <a:solidFill>
                  <a:schemeClr val="accent2"/>
                </a:solidFill>
                <a:effectLst>
                  <a:outerShdw blurRad="38100" dist="38100" dir="2700000" algn="tl">
                    <a:srgbClr val="000000">
                      <a:alpha val="43137"/>
                    </a:srgbClr>
                  </a:outerShdw>
                </a:effectLst>
                <a:latin typeface="Tahoma" pitchFamily="34" charset="0"/>
                <a:ea typeface="Tahoma" pitchFamily="34" charset="0"/>
                <a:cs typeface="Tahoma" pitchFamily="34" charset="0"/>
              </a:rPr>
            </a:br>
            <a:r>
              <a:rPr lang="tr-TR" sz="2700" b="1" dirty="0" smtClean="0">
                <a:solidFill>
                  <a:schemeClr val="accent2"/>
                </a:solidFill>
                <a:effectLst>
                  <a:outerShdw blurRad="38100" dist="38100" dir="2700000" algn="tl">
                    <a:srgbClr val="000000">
                      <a:alpha val="43137"/>
                    </a:srgbClr>
                  </a:outerShdw>
                </a:effectLst>
                <a:latin typeface="Tahoma" pitchFamily="34" charset="0"/>
                <a:ea typeface="Tahoma" pitchFamily="34" charset="0"/>
                <a:cs typeface="Tahoma" pitchFamily="34" charset="0"/>
              </a:rPr>
              <a:t>SON </a:t>
            </a:r>
            <a:r>
              <a:rPr lang="tr-TR" sz="2700" b="1" dirty="0">
                <a:solidFill>
                  <a:schemeClr val="accent2"/>
                </a:solidFill>
                <a:effectLst>
                  <a:outerShdw blurRad="38100" dist="38100" dir="2700000" algn="tl">
                    <a:srgbClr val="000000">
                      <a:alpha val="43137"/>
                    </a:srgbClr>
                  </a:outerShdw>
                </a:effectLst>
                <a:latin typeface="Tahoma" pitchFamily="34" charset="0"/>
                <a:ea typeface="Tahoma" pitchFamily="34" charset="0"/>
                <a:cs typeface="Tahoma" pitchFamily="34" charset="0"/>
              </a:rPr>
              <a:t>ÜÇ YILA AİT KDV İADESİ TASDİK SÖZLEŞMESİ SAYILARI</a:t>
            </a:r>
            <a:br>
              <a:rPr lang="tr-TR" sz="2700" b="1" dirty="0">
                <a:solidFill>
                  <a:schemeClr val="accent2"/>
                </a:solidFill>
                <a:effectLst>
                  <a:outerShdw blurRad="38100" dist="38100" dir="2700000" algn="tl">
                    <a:srgbClr val="000000">
                      <a:alpha val="43137"/>
                    </a:srgbClr>
                  </a:outerShdw>
                </a:effectLst>
                <a:latin typeface="Tahoma" pitchFamily="34" charset="0"/>
                <a:ea typeface="Tahoma" pitchFamily="34" charset="0"/>
                <a:cs typeface="Tahoma" pitchFamily="34" charset="0"/>
              </a:rPr>
            </a:br>
            <a:endParaRPr lang="tr-TR" sz="2700" dirty="0">
              <a:solidFill>
                <a:schemeClr val="accent2"/>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987699582"/>
              </p:ext>
            </p:extLst>
          </p:nvPr>
        </p:nvGraphicFramePr>
        <p:xfrm>
          <a:off x="611560" y="2204864"/>
          <a:ext cx="7992888" cy="3922084"/>
        </p:xfrm>
        <a:graphic>
          <a:graphicData uri="http://schemas.openxmlformats.org/drawingml/2006/table">
            <a:tbl>
              <a:tblPr/>
              <a:tblGrid>
                <a:gridCol w="1998222"/>
                <a:gridCol w="1998222"/>
                <a:gridCol w="1998222"/>
                <a:gridCol w="1998222"/>
              </a:tblGrid>
              <a:tr h="391122">
                <a:tc>
                  <a:txBody>
                    <a:bodyPr/>
                    <a:lstStyle/>
                    <a:p>
                      <a:pPr algn="ctr" fontAlgn="ctr"/>
                      <a:r>
                        <a:rPr lang="tr-TR" sz="1200" b="1" i="0" u="none" strike="noStrike" dirty="0">
                          <a:solidFill>
                            <a:srgbClr val="FF0000"/>
                          </a:solidFill>
                          <a:effectLst/>
                          <a:latin typeface="Cambria" pitchFamily="18" charset="0"/>
                        </a:rPr>
                        <a:t>ODA ADI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FF0000"/>
                          </a:solidFill>
                          <a:effectLst/>
                          <a:latin typeface="Cambria" pitchFamily="18" charset="0"/>
                        </a:rPr>
                        <a:t>2014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FF0000"/>
                          </a:solidFill>
                          <a:effectLst/>
                          <a:latin typeface="Cambria" pitchFamily="18" charset="0"/>
                        </a:rPr>
                        <a:t>2015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a:solidFill>
                            <a:srgbClr val="FF0000"/>
                          </a:solidFill>
                          <a:effectLst/>
                          <a:latin typeface="Cambria" pitchFamily="18" charset="0"/>
                        </a:rPr>
                        <a:t>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7664">
                <a:tc>
                  <a:txBody>
                    <a:bodyPr/>
                    <a:lstStyle/>
                    <a:p>
                      <a:pPr algn="l" fontAlgn="ctr"/>
                      <a:r>
                        <a:rPr lang="tr-TR" sz="1200" b="1" i="0" u="none" strike="noStrike" dirty="0">
                          <a:solidFill>
                            <a:srgbClr val="000000"/>
                          </a:solidFill>
                          <a:effectLst/>
                          <a:latin typeface="Cambria" pitchFamily="18" charset="0"/>
                        </a:rPr>
                        <a:t>ANKARA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1" i="0" u="none" strike="noStrike" dirty="0">
                          <a:solidFill>
                            <a:srgbClr val="000000"/>
                          </a:solidFill>
                          <a:effectLst/>
                          <a:latin typeface="Cambria" pitchFamily="18" charset="0"/>
                        </a:rPr>
                        <a:t>17.770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1" i="0" u="none" strike="noStrike" dirty="0">
                          <a:solidFill>
                            <a:srgbClr val="000000"/>
                          </a:solidFill>
                          <a:effectLst/>
                          <a:latin typeface="Cambria" pitchFamily="18" charset="0"/>
                        </a:rPr>
                        <a:t>17.143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1" i="0" u="none" strike="noStrike">
                          <a:solidFill>
                            <a:srgbClr val="000000"/>
                          </a:solidFill>
                          <a:effectLst/>
                          <a:latin typeface="Cambria" pitchFamily="18" charset="0"/>
                        </a:rPr>
                        <a:t>16.767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0257">
                <a:tc>
                  <a:txBody>
                    <a:bodyPr/>
                    <a:lstStyle/>
                    <a:p>
                      <a:pPr algn="l" fontAlgn="ctr"/>
                      <a:r>
                        <a:rPr lang="tr-TR" sz="1200" b="1" i="0" u="none" strike="noStrike" dirty="0">
                          <a:solidFill>
                            <a:srgbClr val="000000"/>
                          </a:solidFill>
                          <a:effectLst/>
                          <a:latin typeface="Cambria" pitchFamily="18" charset="0"/>
                        </a:rPr>
                        <a:t>İSTANBUL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1" i="0" u="none" strike="noStrike" dirty="0">
                          <a:solidFill>
                            <a:srgbClr val="000000"/>
                          </a:solidFill>
                          <a:effectLst/>
                          <a:latin typeface="Cambria" pitchFamily="18" charset="0"/>
                        </a:rPr>
                        <a:t>31.131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1" i="0" u="none" strike="noStrike" dirty="0">
                          <a:solidFill>
                            <a:srgbClr val="000000"/>
                          </a:solidFill>
                          <a:effectLst/>
                          <a:latin typeface="Cambria" pitchFamily="18" charset="0"/>
                        </a:rPr>
                        <a:t>31.687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1" i="0" u="none" strike="noStrike" dirty="0">
                          <a:solidFill>
                            <a:srgbClr val="000000"/>
                          </a:solidFill>
                          <a:effectLst/>
                          <a:latin typeface="Cambria" pitchFamily="18" charset="0"/>
                        </a:rPr>
                        <a:t>31.589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5072">
                <a:tc>
                  <a:txBody>
                    <a:bodyPr/>
                    <a:lstStyle/>
                    <a:p>
                      <a:pPr algn="l" fontAlgn="ctr"/>
                      <a:r>
                        <a:rPr lang="tr-TR" sz="1200" b="1" i="0" u="none" strike="noStrike" dirty="0">
                          <a:solidFill>
                            <a:srgbClr val="000000"/>
                          </a:solidFill>
                          <a:effectLst/>
                          <a:latin typeface="Cambria" pitchFamily="18" charset="0"/>
                        </a:rPr>
                        <a:t>İZMİR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1" i="0" u="none" strike="noStrike" dirty="0">
                          <a:solidFill>
                            <a:srgbClr val="000000"/>
                          </a:solidFill>
                          <a:effectLst/>
                          <a:latin typeface="Cambria" pitchFamily="18" charset="0"/>
                        </a:rPr>
                        <a:t>5.733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1" i="0" u="none" strike="noStrike" dirty="0">
                          <a:solidFill>
                            <a:srgbClr val="000000"/>
                          </a:solidFill>
                          <a:effectLst/>
                          <a:latin typeface="Cambria" pitchFamily="18" charset="0"/>
                        </a:rPr>
                        <a:t>5.684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1" i="0" u="none" strike="noStrike" dirty="0">
                          <a:solidFill>
                            <a:srgbClr val="000000"/>
                          </a:solidFill>
                          <a:effectLst/>
                          <a:latin typeface="Cambria" pitchFamily="18" charset="0"/>
                        </a:rPr>
                        <a:t>5.677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0257">
                <a:tc>
                  <a:txBody>
                    <a:bodyPr/>
                    <a:lstStyle/>
                    <a:p>
                      <a:pPr algn="l" fontAlgn="ctr"/>
                      <a:r>
                        <a:rPr lang="tr-TR" sz="1200" b="1" i="0" u="none" strike="noStrike">
                          <a:solidFill>
                            <a:srgbClr val="000000"/>
                          </a:solidFill>
                          <a:effectLst/>
                          <a:latin typeface="Cambria" pitchFamily="18" charset="0"/>
                        </a:rPr>
                        <a:t>ADANA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1" i="0" u="none" strike="noStrike" dirty="0">
                          <a:solidFill>
                            <a:srgbClr val="000000"/>
                          </a:solidFill>
                          <a:effectLst/>
                          <a:latin typeface="Cambria" pitchFamily="18" charset="0"/>
                        </a:rPr>
                        <a:t>8.995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1" i="0" u="none" strike="noStrike" dirty="0">
                          <a:solidFill>
                            <a:srgbClr val="000000"/>
                          </a:solidFill>
                          <a:effectLst/>
                          <a:latin typeface="Cambria" pitchFamily="18" charset="0"/>
                        </a:rPr>
                        <a:t>8.455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1" i="0" u="none" strike="noStrike" dirty="0">
                          <a:solidFill>
                            <a:srgbClr val="000000"/>
                          </a:solidFill>
                          <a:effectLst/>
                          <a:latin typeface="Cambria" pitchFamily="18" charset="0"/>
                        </a:rPr>
                        <a:t>7.997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0257">
                <a:tc>
                  <a:txBody>
                    <a:bodyPr/>
                    <a:lstStyle/>
                    <a:p>
                      <a:pPr algn="l" fontAlgn="ctr"/>
                      <a:r>
                        <a:rPr lang="tr-TR" sz="1200" b="1" i="0" u="none" strike="noStrike">
                          <a:solidFill>
                            <a:srgbClr val="000000"/>
                          </a:solidFill>
                          <a:effectLst/>
                          <a:latin typeface="Cambria" pitchFamily="18" charset="0"/>
                        </a:rPr>
                        <a:t>ESKİŞEHİR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1" i="0" u="none" strike="noStrike" dirty="0">
                          <a:solidFill>
                            <a:srgbClr val="000000"/>
                          </a:solidFill>
                          <a:effectLst/>
                          <a:latin typeface="Cambria" pitchFamily="18" charset="0"/>
                        </a:rPr>
                        <a:t>659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1" i="0" u="none" strike="noStrike" dirty="0">
                          <a:solidFill>
                            <a:srgbClr val="000000"/>
                          </a:solidFill>
                          <a:effectLst/>
                          <a:latin typeface="Cambria" pitchFamily="18" charset="0"/>
                        </a:rPr>
                        <a:t>628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1" i="0" u="none" strike="noStrike" dirty="0">
                          <a:solidFill>
                            <a:srgbClr val="000000"/>
                          </a:solidFill>
                          <a:effectLst/>
                          <a:latin typeface="Cambria" pitchFamily="18" charset="0"/>
                        </a:rPr>
                        <a:t>726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6800">
                <a:tc>
                  <a:txBody>
                    <a:bodyPr/>
                    <a:lstStyle/>
                    <a:p>
                      <a:pPr algn="l" fontAlgn="ctr"/>
                      <a:r>
                        <a:rPr lang="tr-TR" sz="1200" b="1" i="0" u="none" strike="noStrike">
                          <a:solidFill>
                            <a:srgbClr val="000000"/>
                          </a:solidFill>
                          <a:effectLst/>
                          <a:latin typeface="Cambria" pitchFamily="18" charset="0"/>
                        </a:rPr>
                        <a:t>BURSA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1" i="0" u="none" strike="noStrike" dirty="0">
                          <a:solidFill>
                            <a:srgbClr val="000000"/>
                          </a:solidFill>
                          <a:effectLst/>
                          <a:latin typeface="Cambria" pitchFamily="18" charset="0"/>
                        </a:rPr>
                        <a:t>2.346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1" i="0" u="none" strike="noStrike" dirty="0">
                          <a:solidFill>
                            <a:srgbClr val="000000"/>
                          </a:solidFill>
                          <a:effectLst/>
                          <a:latin typeface="Cambria" pitchFamily="18" charset="0"/>
                        </a:rPr>
                        <a:t>2.292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1" i="0" u="none" strike="noStrike" dirty="0">
                          <a:solidFill>
                            <a:srgbClr val="000000"/>
                          </a:solidFill>
                          <a:effectLst/>
                          <a:latin typeface="Cambria" pitchFamily="18" charset="0"/>
                        </a:rPr>
                        <a:t>2.304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9393">
                <a:tc>
                  <a:txBody>
                    <a:bodyPr/>
                    <a:lstStyle/>
                    <a:p>
                      <a:pPr algn="l" fontAlgn="ctr"/>
                      <a:r>
                        <a:rPr lang="tr-TR" sz="1200" b="1" i="0" u="none" strike="noStrike">
                          <a:solidFill>
                            <a:srgbClr val="000000"/>
                          </a:solidFill>
                          <a:effectLst/>
                          <a:latin typeface="Cambria" pitchFamily="18" charset="0"/>
                        </a:rPr>
                        <a:t>ANTALYA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1" i="0" u="none" strike="noStrike" dirty="0">
                          <a:solidFill>
                            <a:srgbClr val="000000"/>
                          </a:solidFill>
                          <a:effectLst/>
                          <a:latin typeface="Cambria" pitchFamily="18" charset="0"/>
                        </a:rPr>
                        <a:t>1.082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1" i="0" u="none" strike="noStrike" dirty="0">
                          <a:solidFill>
                            <a:srgbClr val="000000"/>
                          </a:solidFill>
                          <a:effectLst/>
                          <a:latin typeface="Cambria" pitchFamily="18" charset="0"/>
                        </a:rPr>
                        <a:t>1.187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1" i="0" u="none" strike="noStrike" dirty="0">
                          <a:solidFill>
                            <a:srgbClr val="000000"/>
                          </a:solidFill>
                          <a:effectLst/>
                          <a:latin typeface="Cambria" pitchFamily="18" charset="0"/>
                        </a:rPr>
                        <a:t>1.227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0631">
                <a:tc>
                  <a:txBody>
                    <a:bodyPr/>
                    <a:lstStyle/>
                    <a:p>
                      <a:pPr algn="l" fontAlgn="ctr"/>
                      <a:r>
                        <a:rPr lang="tr-TR" sz="1200" b="1" i="0" u="none" strike="noStrike" dirty="0">
                          <a:solidFill>
                            <a:srgbClr val="000000"/>
                          </a:solidFill>
                          <a:effectLst/>
                          <a:latin typeface="Cambria" pitchFamily="18" charset="0"/>
                        </a:rPr>
                        <a:t>GAZIANTEP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1" i="0" u="none" strike="noStrike" dirty="0">
                          <a:solidFill>
                            <a:srgbClr val="000000"/>
                          </a:solidFill>
                          <a:effectLst/>
                          <a:latin typeface="Cambria" pitchFamily="18" charset="0"/>
                        </a:rPr>
                        <a:t>9.242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1" i="0" u="none" strike="noStrike">
                          <a:solidFill>
                            <a:srgbClr val="000000"/>
                          </a:solidFill>
                          <a:effectLst/>
                          <a:latin typeface="Cambria" pitchFamily="18" charset="0"/>
                        </a:rPr>
                        <a:t>10.208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1" i="0" u="none" strike="noStrike" dirty="0">
                          <a:solidFill>
                            <a:srgbClr val="000000"/>
                          </a:solidFill>
                          <a:effectLst/>
                          <a:latin typeface="Cambria" pitchFamily="18" charset="0"/>
                        </a:rPr>
                        <a:t>9.748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0631">
                <a:tc>
                  <a:txBody>
                    <a:bodyPr/>
                    <a:lstStyle/>
                    <a:p>
                      <a:pPr algn="l" fontAlgn="ctr"/>
                      <a:r>
                        <a:rPr lang="tr-TR" sz="1200" b="1" i="0" u="none" strike="noStrike" dirty="0" smtClean="0">
                          <a:solidFill>
                            <a:srgbClr val="FF0000"/>
                          </a:solidFill>
                          <a:effectLst/>
                          <a:latin typeface="Cambria" pitchFamily="18" charset="0"/>
                        </a:rPr>
                        <a:t>TOPLAM</a:t>
                      </a:r>
                      <a:endParaRPr lang="tr-TR" sz="1200" b="1" i="0" u="none" strike="noStrike" dirty="0">
                        <a:solidFill>
                          <a:srgbClr val="FF0000"/>
                        </a:solidFill>
                        <a:effectLst/>
                        <a:latin typeface="Cambria"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r" fontAlgn="ctr"/>
                      <a:r>
                        <a:rPr lang="tr-TR" sz="1200" b="1" i="0" u="none" strike="noStrike" dirty="0">
                          <a:solidFill>
                            <a:srgbClr val="FF0000"/>
                          </a:solidFill>
                          <a:effectLst/>
                          <a:latin typeface="Cambria" pitchFamily="18" charset="0"/>
                        </a:rPr>
                        <a:t>76.958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r" fontAlgn="ctr"/>
                      <a:r>
                        <a:rPr lang="tr-TR" sz="1200" b="1" i="0" u="none" strike="noStrike" dirty="0">
                          <a:solidFill>
                            <a:srgbClr val="FF0000"/>
                          </a:solidFill>
                          <a:effectLst/>
                          <a:latin typeface="Cambria" pitchFamily="18" charset="0"/>
                        </a:rPr>
                        <a:t>77.284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r" fontAlgn="ctr"/>
                      <a:r>
                        <a:rPr lang="tr-TR" sz="1200" b="1" i="0" u="none" strike="noStrike" dirty="0">
                          <a:solidFill>
                            <a:srgbClr val="FF0000"/>
                          </a:solidFill>
                          <a:effectLst/>
                          <a:latin typeface="Cambria" pitchFamily="18" charset="0"/>
                        </a:rPr>
                        <a:t>76.035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r>
            </a:tbl>
          </a:graphicData>
        </a:graphic>
      </p:graphicFrame>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7" y="1412776"/>
            <a:ext cx="1236537"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030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476672"/>
            <a:ext cx="8229600" cy="1143000"/>
          </a:xfrm>
        </p:spPr>
        <p:txBody>
          <a:bodyPr>
            <a:normAutofit/>
          </a:bodyPr>
          <a:lstStyle/>
          <a:p>
            <a:pPr algn="ctr"/>
            <a:r>
              <a:rPr lang="tr-TR" sz="2400" b="1" dirty="0" smtClean="0">
                <a:solidFill>
                  <a:schemeClr val="accent2"/>
                </a:solidFill>
                <a:effectLst>
                  <a:outerShdw blurRad="38100" dist="38100" dir="2700000" algn="tl">
                    <a:srgbClr val="000000">
                      <a:alpha val="43137"/>
                    </a:srgbClr>
                  </a:outerShdw>
                </a:effectLst>
                <a:latin typeface="Tahoma" pitchFamily="34" charset="0"/>
                <a:ea typeface="Tahoma" pitchFamily="34" charset="0"/>
                <a:cs typeface="Tahoma" pitchFamily="34" charset="0"/>
              </a:rPr>
              <a:t>YMM TASDİK RAPORU İLE YAPILAN KDV İADE TUTARLARI</a:t>
            </a:r>
            <a:endParaRPr lang="tr-TR" sz="2400" b="1" dirty="0">
              <a:solidFill>
                <a:schemeClr val="accent2"/>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graphicFrame>
        <p:nvGraphicFramePr>
          <p:cNvPr id="7" name="İçerik Yer Tutucusu 6"/>
          <p:cNvGraphicFramePr>
            <a:graphicFrameLocks noGrp="1"/>
          </p:cNvGraphicFramePr>
          <p:nvPr>
            <p:ph idx="1"/>
            <p:extLst>
              <p:ext uri="{D42A27DB-BD31-4B8C-83A1-F6EECF244321}">
                <p14:modId xmlns:p14="http://schemas.microsoft.com/office/powerpoint/2010/main" val="912015598"/>
              </p:ext>
            </p:extLst>
          </p:nvPr>
        </p:nvGraphicFramePr>
        <p:xfrm>
          <a:off x="467544" y="1988839"/>
          <a:ext cx="8136904" cy="3456387"/>
        </p:xfrm>
        <a:graphic>
          <a:graphicData uri="http://schemas.openxmlformats.org/drawingml/2006/table">
            <a:tbl>
              <a:tblPr firstRow="1" firstCol="1" bandRow="1"/>
              <a:tblGrid>
                <a:gridCol w="2942550"/>
                <a:gridCol w="1818176"/>
                <a:gridCol w="1644726"/>
                <a:gridCol w="1731452"/>
              </a:tblGrid>
              <a:tr h="577609">
                <a:tc>
                  <a:txBody>
                    <a:bodyPr/>
                    <a:lstStyle/>
                    <a:p>
                      <a:pPr algn="ctr">
                        <a:lnSpc>
                          <a:spcPct val="107000"/>
                        </a:lnSpc>
                        <a:spcAft>
                          <a:spcPts val="0"/>
                        </a:spcAft>
                      </a:pPr>
                      <a:r>
                        <a:rPr lang="tr-TR" sz="1200" b="1" dirty="0" smtClean="0">
                          <a:solidFill>
                            <a:schemeClr val="accent2"/>
                          </a:solidFill>
                          <a:effectLst/>
                          <a:latin typeface="Cambria" pitchFamily="18" charset="0"/>
                          <a:ea typeface="Calibri"/>
                          <a:cs typeface="Arial" pitchFamily="34" charset="0"/>
                        </a:rPr>
                        <a:t>TÜRÜ</a:t>
                      </a:r>
                      <a:endParaRPr lang="tr-TR" sz="1200" b="1" dirty="0">
                        <a:solidFill>
                          <a:schemeClr val="accent2"/>
                        </a:solidFill>
                        <a:effectLst/>
                        <a:latin typeface="Cambria" pitchFamily="18" charset="0"/>
                        <a:ea typeface="Calibri"/>
                        <a:cs typeface="Arial" pitchFamily="34" charset="0"/>
                      </a:endParaRPr>
                    </a:p>
                  </a:txBody>
                  <a:tcPr marL="43239" marR="43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200" b="1" dirty="0" smtClean="0">
                          <a:solidFill>
                            <a:schemeClr val="accent2"/>
                          </a:solidFill>
                          <a:effectLst/>
                          <a:latin typeface="Cambria" pitchFamily="18" charset="0"/>
                          <a:ea typeface="Calibri"/>
                          <a:cs typeface="Arial" pitchFamily="34" charset="0"/>
                        </a:rPr>
                        <a:t>2014</a:t>
                      </a:r>
                      <a:endParaRPr lang="tr-TR" sz="1200" b="1" dirty="0">
                        <a:solidFill>
                          <a:schemeClr val="accent2"/>
                        </a:solidFill>
                        <a:effectLst/>
                        <a:latin typeface="Cambria" pitchFamily="18" charset="0"/>
                        <a:ea typeface="Calibri"/>
                        <a:cs typeface="Arial" pitchFamily="34" charset="0"/>
                      </a:endParaRPr>
                    </a:p>
                  </a:txBody>
                  <a:tcPr marL="43239" marR="43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200" b="1" dirty="0" smtClean="0">
                          <a:solidFill>
                            <a:schemeClr val="accent2"/>
                          </a:solidFill>
                          <a:effectLst/>
                          <a:latin typeface="Cambria" pitchFamily="18" charset="0"/>
                          <a:ea typeface="Calibri"/>
                          <a:cs typeface="Arial" pitchFamily="34" charset="0"/>
                        </a:rPr>
                        <a:t>2015</a:t>
                      </a:r>
                      <a:endParaRPr lang="tr-TR" sz="1200" b="1" dirty="0">
                        <a:solidFill>
                          <a:schemeClr val="accent2"/>
                        </a:solidFill>
                        <a:effectLst/>
                        <a:latin typeface="Cambria" pitchFamily="18" charset="0"/>
                        <a:ea typeface="Calibri"/>
                        <a:cs typeface="Arial" pitchFamily="34" charset="0"/>
                      </a:endParaRPr>
                    </a:p>
                  </a:txBody>
                  <a:tcPr marL="43239" marR="43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1200" b="1" dirty="0" smtClean="0">
                          <a:solidFill>
                            <a:schemeClr val="accent2"/>
                          </a:solidFill>
                          <a:effectLst/>
                          <a:latin typeface="Cambria" pitchFamily="18" charset="0"/>
                          <a:ea typeface="Calibri"/>
                          <a:cs typeface="Arial" pitchFamily="34" charset="0"/>
                        </a:rPr>
                        <a:t>2016</a:t>
                      </a:r>
                      <a:endParaRPr lang="tr-TR" sz="1200" b="1" dirty="0">
                        <a:solidFill>
                          <a:schemeClr val="accent2"/>
                        </a:solidFill>
                        <a:effectLst/>
                        <a:latin typeface="Cambria" pitchFamily="18" charset="0"/>
                        <a:ea typeface="Calibri"/>
                        <a:cs typeface="Arial" pitchFamily="34" charset="0"/>
                      </a:endParaRPr>
                    </a:p>
                  </a:txBody>
                  <a:tcPr marL="43239" marR="43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8510">
                <a:tc>
                  <a:txBody>
                    <a:bodyPr/>
                    <a:lstStyle/>
                    <a:p>
                      <a:pPr>
                        <a:lnSpc>
                          <a:spcPct val="107000"/>
                        </a:lnSpc>
                        <a:spcAft>
                          <a:spcPts val="0"/>
                        </a:spcAft>
                      </a:pPr>
                      <a:r>
                        <a:rPr lang="tr-TR" sz="1200" b="1" dirty="0">
                          <a:solidFill>
                            <a:srgbClr val="000000"/>
                          </a:solidFill>
                          <a:effectLst/>
                          <a:latin typeface="Cambria" pitchFamily="18" charset="0"/>
                          <a:ea typeface="Calibri"/>
                          <a:cs typeface="Times New Roman"/>
                        </a:rPr>
                        <a:t>İhracat KDV İadesi (Mad.11)</a:t>
                      </a:r>
                      <a:endParaRPr lang="tr-TR" sz="1200" b="1" dirty="0">
                        <a:effectLst/>
                        <a:latin typeface="Cambria" pitchFamily="18" charset="0"/>
                        <a:ea typeface="Calibri"/>
                        <a:cs typeface="Times New Roman"/>
                      </a:endParaRPr>
                    </a:p>
                  </a:txBody>
                  <a:tcPr marL="43239" marR="43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200" b="1" dirty="0">
                          <a:solidFill>
                            <a:srgbClr val="000000"/>
                          </a:solidFill>
                          <a:effectLst/>
                          <a:latin typeface="Cambria" pitchFamily="18" charset="0"/>
                          <a:ea typeface="Calibri"/>
                          <a:cs typeface="Times New Roman"/>
                        </a:rPr>
                        <a:t>     5.693.197.782   </a:t>
                      </a:r>
                      <a:endParaRPr lang="tr-TR" sz="1200" b="1" dirty="0">
                        <a:effectLst/>
                        <a:latin typeface="Cambria" pitchFamily="18" charset="0"/>
                        <a:ea typeface="Calibri"/>
                        <a:cs typeface="Times New Roman"/>
                      </a:endParaRPr>
                    </a:p>
                  </a:txBody>
                  <a:tcPr marL="43239" marR="43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200" b="1" dirty="0">
                          <a:solidFill>
                            <a:srgbClr val="000000"/>
                          </a:solidFill>
                          <a:effectLst/>
                          <a:latin typeface="Cambria" pitchFamily="18" charset="0"/>
                          <a:ea typeface="Calibri"/>
                          <a:cs typeface="Times New Roman"/>
                        </a:rPr>
                        <a:t>     7.220.012.481   </a:t>
                      </a:r>
                      <a:endParaRPr lang="tr-TR" sz="1200" b="1" dirty="0">
                        <a:effectLst/>
                        <a:latin typeface="Cambria" pitchFamily="18" charset="0"/>
                        <a:ea typeface="Calibri"/>
                        <a:cs typeface="Times New Roman"/>
                      </a:endParaRPr>
                    </a:p>
                  </a:txBody>
                  <a:tcPr marL="43239" marR="43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200" b="1" dirty="0">
                          <a:solidFill>
                            <a:srgbClr val="000000"/>
                          </a:solidFill>
                          <a:effectLst/>
                          <a:latin typeface="Cambria" pitchFamily="18" charset="0"/>
                          <a:ea typeface="Calibri"/>
                          <a:cs typeface="Times New Roman"/>
                        </a:rPr>
                        <a:t>     7.886.114.243   </a:t>
                      </a:r>
                      <a:endParaRPr lang="tr-TR" sz="1200" b="1" dirty="0">
                        <a:effectLst/>
                        <a:latin typeface="Cambria" pitchFamily="18" charset="0"/>
                        <a:ea typeface="Calibri"/>
                        <a:cs typeface="Times New Roman"/>
                      </a:endParaRPr>
                    </a:p>
                  </a:txBody>
                  <a:tcPr marL="43239" marR="43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6064">
                <a:tc>
                  <a:txBody>
                    <a:bodyPr/>
                    <a:lstStyle/>
                    <a:p>
                      <a:pPr>
                        <a:lnSpc>
                          <a:spcPct val="107000"/>
                        </a:lnSpc>
                        <a:spcAft>
                          <a:spcPts val="0"/>
                        </a:spcAft>
                      </a:pPr>
                      <a:r>
                        <a:rPr lang="tr-TR" sz="1200" b="1">
                          <a:solidFill>
                            <a:srgbClr val="000000"/>
                          </a:solidFill>
                          <a:effectLst/>
                          <a:latin typeface="Cambria" pitchFamily="18" charset="0"/>
                          <a:ea typeface="Calibri"/>
                          <a:cs typeface="Times New Roman"/>
                        </a:rPr>
                        <a:t>İndirimli Oran KDV (Md29/2)</a:t>
                      </a:r>
                      <a:endParaRPr lang="tr-TR" sz="1200" b="1">
                        <a:effectLst/>
                        <a:latin typeface="Cambria" pitchFamily="18" charset="0"/>
                        <a:ea typeface="Calibri"/>
                        <a:cs typeface="Times New Roman"/>
                      </a:endParaRPr>
                    </a:p>
                  </a:txBody>
                  <a:tcPr marL="43239" marR="43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200" b="1" dirty="0">
                          <a:solidFill>
                            <a:srgbClr val="000000"/>
                          </a:solidFill>
                          <a:effectLst/>
                          <a:latin typeface="Cambria" pitchFamily="18" charset="0"/>
                          <a:ea typeface="Calibri"/>
                          <a:cs typeface="Times New Roman"/>
                        </a:rPr>
                        <a:t>     2.328.979.264   </a:t>
                      </a:r>
                      <a:endParaRPr lang="tr-TR" sz="1200" b="1" dirty="0">
                        <a:effectLst/>
                        <a:latin typeface="Cambria" pitchFamily="18" charset="0"/>
                        <a:ea typeface="Calibri"/>
                        <a:cs typeface="Times New Roman"/>
                      </a:endParaRPr>
                    </a:p>
                  </a:txBody>
                  <a:tcPr marL="43239" marR="43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200" b="1" dirty="0">
                          <a:solidFill>
                            <a:srgbClr val="000000"/>
                          </a:solidFill>
                          <a:effectLst/>
                          <a:latin typeface="Cambria" pitchFamily="18" charset="0"/>
                          <a:ea typeface="Calibri"/>
                          <a:cs typeface="Times New Roman"/>
                        </a:rPr>
                        <a:t>     3.650.260.112   </a:t>
                      </a:r>
                      <a:endParaRPr lang="tr-TR" sz="1200" b="1" dirty="0">
                        <a:effectLst/>
                        <a:latin typeface="Cambria" pitchFamily="18" charset="0"/>
                        <a:ea typeface="Calibri"/>
                        <a:cs typeface="Times New Roman"/>
                      </a:endParaRPr>
                    </a:p>
                  </a:txBody>
                  <a:tcPr marL="43239" marR="43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200" b="1" dirty="0">
                          <a:solidFill>
                            <a:srgbClr val="000000"/>
                          </a:solidFill>
                          <a:effectLst/>
                          <a:latin typeface="Cambria" pitchFamily="18" charset="0"/>
                          <a:ea typeface="Calibri"/>
                          <a:cs typeface="Times New Roman"/>
                        </a:rPr>
                        <a:t>     4.221.878.561   </a:t>
                      </a:r>
                      <a:endParaRPr lang="tr-TR" sz="1200" b="1" dirty="0">
                        <a:effectLst/>
                        <a:latin typeface="Cambria" pitchFamily="18" charset="0"/>
                        <a:ea typeface="Calibri"/>
                        <a:cs typeface="Times New Roman"/>
                      </a:endParaRPr>
                    </a:p>
                  </a:txBody>
                  <a:tcPr marL="43239" marR="43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6064">
                <a:tc>
                  <a:txBody>
                    <a:bodyPr/>
                    <a:lstStyle/>
                    <a:p>
                      <a:pPr>
                        <a:lnSpc>
                          <a:spcPct val="107000"/>
                        </a:lnSpc>
                        <a:spcAft>
                          <a:spcPts val="0"/>
                        </a:spcAft>
                      </a:pPr>
                      <a:r>
                        <a:rPr lang="tr-TR" sz="1200" b="1">
                          <a:solidFill>
                            <a:srgbClr val="000000"/>
                          </a:solidFill>
                          <a:effectLst/>
                          <a:latin typeface="Cambria" pitchFamily="18" charset="0"/>
                          <a:ea typeface="Calibri"/>
                          <a:cs typeface="Times New Roman"/>
                        </a:rPr>
                        <a:t>Diğer KDV İadeleri (Md.13-14-vb)</a:t>
                      </a:r>
                      <a:endParaRPr lang="tr-TR" sz="1200" b="1">
                        <a:effectLst/>
                        <a:latin typeface="Cambria" pitchFamily="18" charset="0"/>
                        <a:ea typeface="Calibri"/>
                        <a:cs typeface="Times New Roman"/>
                      </a:endParaRPr>
                    </a:p>
                  </a:txBody>
                  <a:tcPr marL="43239" marR="43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200" b="1">
                          <a:solidFill>
                            <a:srgbClr val="000000"/>
                          </a:solidFill>
                          <a:effectLst/>
                          <a:latin typeface="Cambria" pitchFamily="18" charset="0"/>
                          <a:ea typeface="Calibri"/>
                          <a:cs typeface="Times New Roman"/>
                        </a:rPr>
                        <a:t>     2.416.376.038   </a:t>
                      </a:r>
                      <a:endParaRPr lang="tr-TR" sz="1200" b="1">
                        <a:effectLst/>
                        <a:latin typeface="Cambria" pitchFamily="18" charset="0"/>
                        <a:ea typeface="Calibri"/>
                        <a:cs typeface="Times New Roman"/>
                      </a:endParaRPr>
                    </a:p>
                  </a:txBody>
                  <a:tcPr marL="43239" marR="43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200" b="1" dirty="0">
                          <a:solidFill>
                            <a:srgbClr val="000000"/>
                          </a:solidFill>
                          <a:effectLst/>
                          <a:latin typeface="Cambria" pitchFamily="18" charset="0"/>
                          <a:ea typeface="Calibri"/>
                          <a:cs typeface="Times New Roman"/>
                        </a:rPr>
                        <a:t>     3.349.037.942   </a:t>
                      </a:r>
                      <a:endParaRPr lang="tr-TR" sz="1200" b="1" dirty="0">
                        <a:effectLst/>
                        <a:latin typeface="Cambria" pitchFamily="18" charset="0"/>
                        <a:ea typeface="Calibri"/>
                        <a:cs typeface="Times New Roman"/>
                      </a:endParaRPr>
                    </a:p>
                  </a:txBody>
                  <a:tcPr marL="43239" marR="43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200" b="1" dirty="0">
                          <a:solidFill>
                            <a:srgbClr val="000000"/>
                          </a:solidFill>
                          <a:effectLst/>
                          <a:latin typeface="Cambria" pitchFamily="18" charset="0"/>
                          <a:ea typeface="Calibri"/>
                          <a:cs typeface="Times New Roman"/>
                        </a:rPr>
                        <a:t>     4.893.034.868   </a:t>
                      </a:r>
                      <a:endParaRPr lang="tr-TR" sz="1200" b="1" dirty="0">
                        <a:effectLst/>
                        <a:latin typeface="Cambria" pitchFamily="18" charset="0"/>
                        <a:ea typeface="Calibri"/>
                        <a:cs typeface="Times New Roman"/>
                      </a:endParaRPr>
                    </a:p>
                  </a:txBody>
                  <a:tcPr marL="43239" marR="43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2606">
                <a:tc>
                  <a:txBody>
                    <a:bodyPr/>
                    <a:lstStyle/>
                    <a:p>
                      <a:pPr>
                        <a:lnSpc>
                          <a:spcPct val="107000"/>
                        </a:lnSpc>
                        <a:spcAft>
                          <a:spcPts val="0"/>
                        </a:spcAft>
                      </a:pPr>
                      <a:r>
                        <a:rPr lang="tr-TR" sz="1200" b="1" dirty="0">
                          <a:solidFill>
                            <a:srgbClr val="000000"/>
                          </a:solidFill>
                          <a:effectLst/>
                          <a:latin typeface="Cambria" pitchFamily="18" charset="0"/>
                          <a:ea typeface="Calibri"/>
                          <a:cs typeface="Times New Roman"/>
                        </a:rPr>
                        <a:t>Sadece Mal ve Hizmet İhracatı (301-302 beyanname kodları)</a:t>
                      </a:r>
                      <a:endParaRPr lang="tr-TR" sz="1200" b="1" dirty="0">
                        <a:effectLst/>
                        <a:latin typeface="Cambria" pitchFamily="18" charset="0"/>
                        <a:ea typeface="Calibri"/>
                        <a:cs typeface="Times New Roman"/>
                      </a:endParaRPr>
                    </a:p>
                  </a:txBody>
                  <a:tcPr marL="43239" marR="43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200" b="1" dirty="0">
                          <a:solidFill>
                            <a:srgbClr val="000000"/>
                          </a:solidFill>
                          <a:effectLst/>
                          <a:latin typeface="Cambria" pitchFamily="18" charset="0"/>
                          <a:ea typeface="Calibri"/>
                          <a:cs typeface="Times New Roman"/>
                        </a:rPr>
                        <a:t>      4.476.809.638   </a:t>
                      </a:r>
                      <a:endParaRPr lang="tr-TR" sz="1200" b="1" dirty="0">
                        <a:effectLst/>
                        <a:latin typeface="Cambria" pitchFamily="18" charset="0"/>
                        <a:ea typeface="Calibri"/>
                        <a:cs typeface="Times New Roman"/>
                      </a:endParaRPr>
                    </a:p>
                  </a:txBody>
                  <a:tcPr marL="43239" marR="43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200" b="1">
                          <a:solidFill>
                            <a:srgbClr val="000000"/>
                          </a:solidFill>
                          <a:effectLst/>
                          <a:latin typeface="Cambria" pitchFamily="18" charset="0"/>
                          <a:ea typeface="Calibri"/>
                          <a:cs typeface="Times New Roman"/>
                        </a:rPr>
                        <a:t>      6.028.454.727   </a:t>
                      </a:r>
                      <a:endParaRPr lang="tr-TR" sz="1200" b="1">
                        <a:effectLst/>
                        <a:latin typeface="Cambria" pitchFamily="18" charset="0"/>
                        <a:ea typeface="Calibri"/>
                        <a:cs typeface="Times New Roman"/>
                      </a:endParaRPr>
                    </a:p>
                  </a:txBody>
                  <a:tcPr marL="43239" marR="43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200" b="1" dirty="0">
                          <a:solidFill>
                            <a:srgbClr val="000000"/>
                          </a:solidFill>
                          <a:effectLst/>
                          <a:latin typeface="Cambria" pitchFamily="18" charset="0"/>
                          <a:ea typeface="Calibri"/>
                          <a:cs typeface="Times New Roman"/>
                        </a:rPr>
                        <a:t>      6.433.250.408   </a:t>
                      </a:r>
                      <a:endParaRPr lang="tr-TR" sz="1200" b="1" dirty="0">
                        <a:effectLst/>
                        <a:latin typeface="Cambria" pitchFamily="18" charset="0"/>
                        <a:ea typeface="Calibri"/>
                        <a:cs typeface="Times New Roman"/>
                      </a:endParaRPr>
                    </a:p>
                  </a:txBody>
                  <a:tcPr marL="43239" marR="43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5534">
                <a:tc>
                  <a:txBody>
                    <a:bodyPr/>
                    <a:lstStyle/>
                    <a:p>
                      <a:pPr>
                        <a:lnSpc>
                          <a:spcPct val="107000"/>
                        </a:lnSpc>
                        <a:spcAft>
                          <a:spcPts val="0"/>
                        </a:spcAft>
                      </a:pPr>
                      <a:r>
                        <a:rPr lang="tr-TR" sz="1200" b="1" dirty="0" smtClean="0">
                          <a:solidFill>
                            <a:srgbClr val="FF0000"/>
                          </a:solidFill>
                          <a:effectLst/>
                          <a:latin typeface="Cambria" pitchFamily="18" charset="0"/>
                          <a:ea typeface="Calibri"/>
                          <a:cs typeface="Times New Roman"/>
                        </a:rPr>
                        <a:t>TOPLAM</a:t>
                      </a:r>
                      <a:endParaRPr lang="tr-TR" sz="1200" b="1" dirty="0">
                        <a:solidFill>
                          <a:srgbClr val="FF0000"/>
                        </a:solidFill>
                        <a:effectLst/>
                        <a:latin typeface="Cambria" pitchFamily="18" charset="0"/>
                        <a:ea typeface="Calibri"/>
                        <a:cs typeface="Times New Roman"/>
                      </a:endParaRPr>
                    </a:p>
                  </a:txBody>
                  <a:tcPr marL="43239" marR="43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07000"/>
                        </a:lnSpc>
                        <a:spcAft>
                          <a:spcPts val="0"/>
                        </a:spcAft>
                      </a:pPr>
                      <a:r>
                        <a:rPr lang="tr-TR" sz="1200" b="1" dirty="0" smtClean="0">
                          <a:solidFill>
                            <a:srgbClr val="FF0000"/>
                          </a:solidFill>
                          <a:effectLst/>
                          <a:latin typeface="Cambria" pitchFamily="18" charset="0"/>
                          <a:ea typeface="Calibri"/>
                          <a:cs typeface="Times New Roman"/>
                        </a:rPr>
                        <a:t>14.915.362.722</a:t>
                      </a:r>
                      <a:endParaRPr lang="tr-TR" sz="1200" b="1" dirty="0">
                        <a:solidFill>
                          <a:srgbClr val="FF0000"/>
                        </a:solidFill>
                        <a:effectLst/>
                        <a:latin typeface="Cambria" pitchFamily="18" charset="0"/>
                        <a:ea typeface="Calibri"/>
                        <a:cs typeface="Times New Roman"/>
                      </a:endParaRPr>
                    </a:p>
                  </a:txBody>
                  <a:tcPr marL="43239" marR="43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a:lnSpc>
                          <a:spcPct val="107000"/>
                        </a:lnSpc>
                        <a:spcAft>
                          <a:spcPts val="0"/>
                        </a:spcAft>
                      </a:pPr>
                      <a:r>
                        <a:rPr lang="tr-TR" sz="1200" b="1" dirty="0" smtClean="0">
                          <a:solidFill>
                            <a:srgbClr val="FF0000"/>
                          </a:solidFill>
                          <a:effectLst/>
                          <a:latin typeface="Cambria" pitchFamily="18" charset="0"/>
                          <a:ea typeface="Calibri"/>
                          <a:cs typeface="Times New Roman"/>
                        </a:rPr>
                        <a:t>20.247.765.262</a:t>
                      </a:r>
                      <a:endParaRPr lang="tr-TR" sz="1200" b="1" dirty="0">
                        <a:solidFill>
                          <a:srgbClr val="FF0000"/>
                        </a:solidFill>
                        <a:effectLst/>
                        <a:latin typeface="Cambria" pitchFamily="18" charset="0"/>
                        <a:ea typeface="Calibri"/>
                        <a:cs typeface="Times New Roman"/>
                      </a:endParaRPr>
                    </a:p>
                  </a:txBody>
                  <a:tcPr marL="43239" marR="43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nSpc>
                          <a:spcPct val="107000"/>
                        </a:lnSpc>
                        <a:spcAft>
                          <a:spcPts val="0"/>
                        </a:spcAft>
                      </a:pPr>
                      <a:r>
                        <a:rPr lang="tr-TR" sz="1200" b="1" dirty="0" smtClean="0">
                          <a:solidFill>
                            <a:srgbClr val="FF0000"/>
                          </a:solidFill>
                          <a:effectLst/>
                          <a:latin typeface="Cambria" pitchFamily="18" charset="0"/>
                          <a:ea typeface="Calibri"/>
                          <a:cs typeface="Times New Roman"/>
                        </a:rPr>
                        <a:t>      23.434.278.080</a:t>
                      </a:r>
                      <a:endParaRPr lang="tr-TR" sz="1200" b="1" dirty="0">
                        <a:solidFill>
                          <a:srgbClr val="FF0000"/>
                        </a:solidFill>
                        <a:effectLst/>
                        <a:latin typeface="Cambria" pitchFamily="18" charset="0"/>
                        <a:ea typeface="Calibri"/>
                        <a:cs typeface="Times New Roman"/>
                      </a:endParaRPr>
                    </a:p>
                  </a:txBody>
                  <a:tcPr marL="43239" marR="432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r>
            </a:tbl>
          </a:graphicData>
        </a:graphic>
      </p:graphicFrame>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3" y="5553046"/>
            <a:ext cx="2088232" cy="1174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1204592"/>
      </p:ext>
    </p:extLst>
  </p:cSld>
  <p:clrMapOvr>
    <a:masterClrMapping/>
  </p:clrMapOvr>
  <p:transition spd="slow">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836712"/>
            <a:ext cx="8229600" cy="1008112"/>
          </a:xfrm>
        </p:spPr>
        <p:txBody>
          <a:bodyPr>
            <a:normAutofit/>
          </a:bodyPr>
          <a:lstStyle/>
          <a:p>
            <a:pPr lvl="0" algn="ctr" fontAlgn="ctr">
              <a:spcBef>
                <a:spcPts val="0"/>
              </a:spcBef>
            </a:pPr>
            <a:r>
              <a:rPr lang="tr-TR" sz="2400" b="1" dirty="0">
                <a:solidFill>
                  <a:schemeClr val="accent2"/>
                </a:solidFill>
                <a:effectLst>
                  <a:outerShdw blurRad="38100" dist="38100" dir="2700000" algn="tl">
                    <a:srgbClr val="000000">
                      <a:alpha val="43137"/>
                    </a:srgbClr>
                  </a:outerShdw>
                </a:effectLst>
                <a:latin typeface="Tahoma" pitchFamily="34" charset="0"/>
                <a:ea typeface="Tahoma" pitchFamily="34" charset="0"/>
                <a:cs typeface="Tahoma" pitchFamily="34" charset="0"/>
              </a:rPr>
              <a:t>SON ÜÇ YILA AİT DİĞER SÖZLEŞME SAYILARI</a:t>
            </a:r>
            <a:r>
              <a:rPr lang="tr-TR" sz="2400" b="1" dirty="0">
                <a:solidFill>
                  <a:prstClr val="black"/>
                </a:solidFill>
                <a:latin typeface="Arial Black" pitchFamily="34" charset="0"/>
                <a:ea typeface="+mn-ea"/>
                <a:cs typeface="+mn-cs"/>
              </a:rPr>
              <a:t/>
            </a:r>
            <a:br>
              <a:rPr lang="tr-TR" sz="2400" b="1" dirty="0">
                <a:solidFill>
                  <a:prstClr val="black"/>
                </a:solidFill>
                <a:latin typeface="Arial Black" pitchFamily="34" charset="0"/>
                <a:ea typeface="+mn-ea"/>
                <a:cs typeface="+mn-cs"/>
              </a:rPr>
            </a:br>
            <a:endParaRPr lang="tr-TR" sz="2400" dirty="0">
              <a:latin typeface="Arial Black" pitchFamily="34" charset="0"/>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533046465"/>
              </p:ext>
            </p:extLst>
          </p:nvPr>
        </p:nvGraphicFramePr>
        <p:xfrm>
          <a:off x="755576" y="1844824"/>
          <a:ext cx="7848872" cy="4246181"/>
        </p:xfrm>
        <a:graphic>
          <a:graphicData uri="http://schemas.openxmlformats.org/drawingml/2006/table">
            <a:tbl>
              <a:tblPr/>
              <a:tblGrid>
                <a:gridCol w="1962218"/>
                <a:gridCol w="1962218"/>
                <a:gridCol w="1962218"/>
                <a:gridCol w="1962218"/>
              </a:tblGrid>
              <a:tr h="377438">
                <a:tc>
                  <a:txBody>
                    <a:bodyPr/>
                    <a:lstStyle/>
                    <a:p>
                      <a:pPr algn="ctr" fontAlgn="ctr"/>
                      <a:r>
                        <a:rPr lang="tr-TR" sz="1200" b="1" i="0" u="none" strike="noStrike" dirty="0">
                          <a:solidFill>
                            <a:srgbClr val="FF0000"/>
                          </a:solidFill>
                          <a:effectLst/>
                          <a:latin typeface="Cambria" pitchFamily="18" charset="0"/>
                        </a:rPr>
                        <a:t>ODA ADI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FF0000"/>
                          </a:solidFill>
                          <a:effectLst/>
                          <a:latin typeface="Cambria" pitchFamily="18" charset="0"/>
                        </a:rPr>
                        <a:t>2014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FF0000"/>
                          </a:solidFill>
                          <a:effectLst/>
                          <a:latin typeface="Cambria" pitchFamily="18" charset="0"/>
                        </a:rPr>
                        <a:t>2015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FF0000"/>
                          </a:solidFill>
                          <a:effectLst/>
                          <a:latin typeface="Cambria" pitchFamily="18" charset="0"/>
                        </a:rPr>
                        <a:t>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5277">
                <a:tc>
                  <a:txBody>
                    <a:bodyPr/>
                    <a:lstStyle/>
                    <a:p>
                      <a:pPr algn="l" fontAlgn="ctr"/>
                      <a:r>
                        <a:rPr lang="tr-TR" sz="1200" b="1" i="0" u="none" strike="noStrike" dirty="0">
                          <a:solidFill>
                            <a:srgbClr val="000000"/>
                          </a:solidFill>
                          <a:effectLst/>
                          <a:latin typeface="Cambria" pitchFamily="18" charset="0"/>
                        </a:rPr>
                        <a:t>ANKARA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1" i="0" u="none" strike="noStrike" dirty="0">
                          <a:solidFill>
                            <a:srgbClr val="000000"/>
                          </a:solidFill>
                          <a:effectLst/>
                          <a:latin typeface="Cambria" pitchFamily="18" charset="0"/>
                        </a:rPr>
                        <a:t>5.100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1" i="0" u="none" strike="noStrike" dirty="0">
                          <a:solidFill>
                            <a:srgbClr val="000000"/>
                          </a:solidFill>
                          <a:effectLst/>
                          <a:latin typeface="Cambria" pitchFamily="18" charset="0"/>
                        </a:rPr>
                        <a:t>5.299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1" i="0" u="none" strike="noStrike" dirty="0">
                          <a:solidFill>
                            <a:srgbClr val="000000"/>
                          </a:solidFill>
                          <a:effectLst/>
                          <a:latin typeface="Cambria" pitchFamily="18" charset="0"/>
                        </a:rPr>
                        <a:t>5.461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0919">
                <a:tc>
                  <a:txBody>
                    <a:bodyPr/>
                    <a:lstStyle/>
                    <a:p>
                      <a:pPr algn="l" fontAlgn="ctr"/>
                      <a:r>
                        <a:rPr lang="tr-TR" sz="1200" b="1" i="0" u="none" strike="noStrike" dirty="0">
                          <a:solidFill>
                            <a:srgbClr val="000000"/>
                          </a:solidFill>
                          <a:effectLst/>
                          <a:latin typeface="Cambria" pitchFamily="18" charset="0"/>
                        </a:rPr>
                        <a:t>İSTANBUL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1" i="0" u="none" strike="noStrike" dirty="0">
                          <a:solidFill>
                            <a:srgbClr val="000000"/>
                          </a:solidFill>
                          <a:effectLst/>
                          <a:latin typeface="Cambria" pitchFamily="18" charset="0"/>
                        </a:rPr>
                        <a:t>9.949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1" i="0" u="none" strike="noStrike" dirty="0">
                          <a:solidFill>
                            <a:srgbClr val="000000"/>
                          </a:solidFill>
                          <a:effectLst/>
                          <a:latin typeface="Cambria" pitchFamily="18" charset="0"/>
                        </a:rPr>
                        <a:t>9.737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1" i="0" u="none" strike="noStrike">
                          <a:solidFill>
                            <a:srgbClr val="000000"/>
                          </a:solidFill>
                          <a:effectLst/>
                          <a:latin typeface="Cambria" pitchFamily="18" charset="0"/>
                        </a:rPr>
                        <a:t>9.365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5277">
                <a:tc>
                  <a:txBody>
                    <a:bodyPr/>
                    <a:lstStyle/>
                    <a:p>
                      <a:pPr algn="l" fontAlgn="ctr"/>
                      <a:r>
                        <a:rPr lang="tr-TR" sz="1200" b="1" i="0" u="none" strike="noStrike">
                          <a:solidFill>
                            <a:srgbClr val="000000"/>
                          </a:solidFill>
                          <a:effectLst/>
                          <a:latin typeface="Cambria" pitchFamily="18" charset="0"/>
                        </a:rPr>
                        <a:t>İZMİR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1" i="0" u="none" strike="noStrike" dirty="0">
                          <a:solidFill>
                            <a:srgbClr val="000000"/>
                          </a:solidFill>
                          <a:effectLst/>
                          <a:latin typeface="Cambria" pitchFamily="18" charset="0"/>
                        </a:rPr>
                        <a:t>2.864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1" i="0" u="none" strike="noStrike" dirty="0">
                          <a:solidFill>
                            <a:srgbClr val="000000"/>
                          </a:solidFill>
                          <a:effectLst/>
                          <a:latin typeface="Cambria" pitchFamily="18" charset="0"/>
                        </a:rPr>
                        <a:t>2.747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1" i="0" u="none" strike="noStrike">
                          <a:solidFill>
                            <a:srgbClr val="000000"/>
                          </a:solidFill>
                          <a:effectLst/>
                          <a:latin typeface="Cambria" pitchFamily="18" charset="0"/>
                        </a:rPr>
                        <a:t>2.807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0477">
                <a:tc>
                  <a:txBody>
                    <a:bodyPr/>
                    <a:lstStyle/>
                    <a:p>
                      <a:pPr algn="l" fontAlgn="ctr"/>
                      <a:r>
                        <a:rPr lang="tr-TR" sz="1200" b="1" i="0" u="none" strike="noStrike">
                          <a:solidFill>
                            <a:srgbClr val="000000"/>
                          </a:solidFill>
                          <a:effectLst/>
                          <a:latin typeface="Cambria" pitchFamily="18" charset="0"/>
                        </a:rPr>
                        <a:t>ADANA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1" i="0" u="none" strike="noStrike">
                          <a:solidFill>
                            <a:srgbClr val="000000"/>
                          </a:solidFill>
                          <a:effectLst/>
                          <a:latin typeface="Cambria" pitchFamily="18" charset="0"/>
                        </a:rPr>
                        <a:t>838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1" i="0" u="none" strike="noStrike" dirty="0">
                          <a:solidFill>
                            <a:srgbClr val="000000"/>
                          </a:solidFill>
                          <a:effectLst/>
                          <a:latin typeface="Cambria" pitchFamily="18" charset="0"/>
                        </a:rPr>
                        <a:t>796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1" i="0" u="none" strike="noStrike">
                          <a:solidFill>
                            <a:srgbClr val="000000"/>
                          </a:solidFill>
                          <a:effectLst/>
                          <a:latin typeface="Cambria" pitchFamily="18" charset="0"/>
                        </a:rPr>
                        <a:t>878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7878">
                <a:tc>
                  <a:txBody>
                    <a:bodyPr/>
                    <a:lstStyle/>
                    <a:p>
                      <a:pPr algn="l" fontAlgn="ctr"/>
                      <a:r>
                        <a:rPr lang="tr-TR" sz="1200" b="1" i="0" u="none" strike="noStrike">
                          <a:solidFill>
                            <a:srgbClr val="000000"/>
                          </a:solidFill>
                          <a:effectLst/>
                          <a:latin typeface="Cambria" pitchFamily="18" charset="0"/>
                        </a:rPr>
                        <a:t>ESKİŞEHİR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1" i="0" u="none" strike="noStrike">
                          <a:solidFill>
                            <a:srgbClr val="000000"/>
                          </a:solidFill>
                          <a:effectLst/>
                          <a:latin typeface="Cambria" pitchFamily="18" charset="0"/>
                        </a:rPr>
                        <a:t>296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1" i="0" u="none" strike="noStrike" dirty="0">
                          <a:solidFill>
                            <a:srgbClr val="000000"/>
                          </a:solidFill>
                          <a:effectLst/>
                          <a:latin typeface="Cambria" pitchFamily="18" charset="0"/>
                        </a:rPr>
                        <a:t>294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1" i="0" u="none" strike="noStrike" dirty="0">
                          <a:solidFill>
                            <a:srgbClr val="000000"/>
                          </a:solidFill>
                          <a:effectLst/>
                          <a:latin typeface="Cambria" pitchFamily="18" charset="0"/>
                        </a:rPr>
                        <a:t>338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4398">
                <a:tc>
                  <a:txBody>
                    <a:bodyPr/>
                    <a:lstStyle/>
                    <a:p>
                      <a:pPr algn="l" fontAlgn="ctr"/>
                      <a:r>
                        <a:rPr lang="tr-TR" sz="1200" b="1" i="0" u="none" strike="noStrike">
                          <a:solidFill>
                            <a:srgbClr val="000000"/>
                          </a:solidFill>
                          <a:effectLst/>
                          <a:latin typeface="Cambria" pitchFamily="18" charset="0"/>
                        </a:rPr>
                        <a:t>BURSA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1" i="0" u="none" strike="noStrike">
                          <a:solidFill>
                            <a:srgbClr val="000000"/>
                          </a:solidFill>
                          <a:effectLst/>
                          <a:latin typeface="Cambria" pitchFamily="18" charset="0"/>
                        </a:rPr>
                        <a:t>1.620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1" i="0" u="none" strike="noStrike" dirty="0">
                          <a:solidFill>
                            <a:srgbClr val="000000"/>
                          </a:solidFill>
                          <a:effectLst/>
                          <a:latin typeface="Cambria" pitchFamily="18" charset="0"/>
                        </a:rPr>
                        <a:t>1.415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1" i="0" u="none" strike="noStrike" dirty="0">
                          <a:solidFill>
                            <a:srgbClr val="000000"/>
                          </a:solidFill>
                          <a:effectLst/>
                          <a:latin typeface="Cambria" pitchFamily="18" charset="0"/>
                        </a:rPr>
                        <a:t>1.478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4839">
                <a:tc>
                  <a:txBody>
                    <a:bodyPr/>
                    <a:lstStyle/>
                    <a:p>
                      <a:pPr algn="l" fontAlgn="ctr"/>
                      <a:r>
                        <a:rPr lang="tr-TR" sz="1200" b="1" i="0" u="none" strike="noStrike">
                          <a:solidFill>
                            <a:srgbClr val="000000"/>
                          </a:solidFill>
                          <a:effectLst/>
                          <a:latin typeface="Cambria" pitchFamily="18" charset="0"/>
                        </a:rPr>
                        <a:t>ANTALYA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1" i="0" u="none" strike="noStrike">
                          <a:solidFill>
                            <a:srgbClr val="000000"/>
                          </a:solidFill>
                          <a:effectLst/>
                          <a:latin typeface="Cambria" pitchFamily="18" charset="0"/>
                        </a:rPr>
                        <a:t>318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1" i="0" u="none" strike="noStrike" dirty="0">
                          <a:solidFill>
                            <a:srgbClr val="000000"/>
                          </a:solidFill>
                          <a:effectLst/>
                          <a:latin typeface="Cambria" pitchFamily="18" charset="0"/>
                        </a:rPr>
                        <a:t>327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1" i="0" u="none" strike="noStrike" dirty="0">
                          <a:solidFill>
                            <a:srgbClr val="000000"/>
                          </a:solidFill>
                          <a:effectLst/>
                          <a:latin typeface="Cambria" pitchFamily="18" charset="0"/>
                        </a:rPr>
                        <a:t>321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4839">
                <a:tc>
                  <a:txBody>
                    <a:bodyPr/>
                    <a:lstStyle/>
                    <a:p>
                      <a:pPr algn="l" fontAlgn="ctr"/>
                      <a:r>
                        <a:rPr lang="tr-TR" sz="1200" b="1" i="0" u="none" strike="noStrike" dirty="0">
                          <a:solidFill>
                            <a:srgbClr val="000000"/>
                          </a:solidFill>
                          <a:effectLst/>
                          <a:latin typeface="Cambria" pitchFamily="18" charset="0"/>
                        </a:rPr>
                        <a:t>GAZIANTEP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1" i="0" u="none" strike="noStrike" dirty="0">
                          <a:solidFill>
                            <a:srgbClr val="000000"/>
                          </a:solidFill>
                          <a:effectLst/>
                          <a:latin typeface="Cambria" pitchFamily="18" charset="0"/>
                        </a:rPr>
                        <a:t>780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1" i="0" u="none" strike="noStrike" dirty="0">
                          <a:solidFill>
                            <a:srgbClr val="000000"/>
                          </a:solidFill>
                          <a:effectLst/>
                          <a:latin typeface="Cambria" pitchFamily="18" charset="0"/>
                        </a:rPr>
                        <a:t>894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tr-TR" sz="1200" b="1" i="0" u="none" strike="noStrike" dirty="0">
                          <a:solidFill>
                            <a:srgbClr val="000000"/>
                          </a:solidFill>
                          <a:effectLst/>
                          <a:latin typeface="Cambria" pitchFamily="18" charset="0"/>
                        </a:rPr>
                        <a:t>1.013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4839">
                <a:tc>
                  <a:txBody>
                    <a:bodyPr/>
                    <a:lstStyle/>
                    <a:p>
                      <a:pPr algn="l" fontAlgn="ctr"/>
                      <a:r>
                        <a:rPr lang="tr-TR" sz="1200" b="1" i="0" u="none" strike="noStrike" dirty="0" smtClean="0">
                          <a:solidFill>
                            <a:srgbClr val="FF0000"/>
                          </a:solidFill>
                          <a:effectLst/>
                          <a:latin typeface="Cambria" pitchFamily="18" charset="0"/>
                        </a:rPr>
                        <a:t>TOPLAM</a:t>
                      </a:r>
                      <a:endParaRPr lang="tr-TR" sz="1200" b="1" i="0" u="none" strike="noStrike" dirty="0">
                        <a:solidFill>
                          <a:srgbClr val="FF0000"/>
                        </a:solidFill>
                        <a:effectLst/>
                        <a:latin typeface="Cambria"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r" fontAlgn="ctr"/>
                      <a:r>
                        <a:rPr lang="tr-TR" sz="1200" b="1" i="0" u="none" strike="noStrike" dirty="0">
                          <a:solidFill>
                            <a:srgbClr val="FF0000"/>
                          </a:solidFill>
                          <a:effectLst/>
                          <a:latin typeface="Cambria" pitchFamily="18" charset="0"/>
                        </a:rPr>
                        <a:t>21.765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r" fontAlgn="ctr"/>
                      <a:r>
                        <a:rPr lang="tr-TR" sz="1200" b="1" i="0" u="none" strike="noStrike" dirty="0">
                          <a:solidFill>
                            <a:srgbClr val="FF0000"/>
                          </a:solidFill>
                          <a:effectLst/>
                          <a:latin typeface="Cambria" pitchFamily="18" charset="0"/>
                        </a:rPr>
                        <a:t>21.509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r" fontAlgn="ctr"/>
                      <a:r>
                        <a:rPr lang="tr-TR" sz="1200" b="1" i="0" u="none" strike="noStrike" dirty="0">
                          <a:solidFill>
                            <a:srgbClr val="FF0000"/>
                          </a:solidFill>
                          <a:effectLst/>
                          <a:latin typeface="Cambria" pitchFamily="18" charset="0"/>
                        </a:rPr>
                        <a:t>21.661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r>
            </a:tbl>
          </a:graphicData>
        </a:graphic>
      </p:graphicFrame>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60491" y="6144766"/>
            <a:ext cx="1113438" cy="713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11459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836712"/>
            <a:ext cx="8229600" cy="636680"/>
          </a:xfrm>
        </p:spPr>
        <p:style>
          <a:lnRef idx="0">
            <a:schemeClr val="accent6"/>
          </a:lnRef>
          <a:fillRef idx="3">
            <a:schemeClr val="accent6"/>
          </a:fillRef>
          <a:effectRef idx="3">
            <a:schemeClr val="accent6"/>
          </a:effectRef>
          <a:fontRef idx="minor">
            <a:schemeClr val="lt1"/>
          </a:fontRef>
        </p:style>
        <p:txBody>
          <a:bodyPr>
            <a:normAutofit/>
          </a:bodyPr>
          <a:lstStyle/>
          <a:p>
            <a:pPr algn="ctr"/>
            <a:r>
              <a:rPr lang="tr-TR" sz="2800" b="1" dirty="0" smtClean="0">
                <a:solidFill>
                  <a:schemeClr val="accent2"/>
                </a:solidFill>
                <a:effectLst>
                  <a:outerShdw blurRad="38100" dist="38100" dir="2700000" algn="tl">
                    <a:srgbClr val="000000">
                      <a:alpha val="43137"/>
                    </a:srgbClr>
                  </a:outerShdw>
                </a:effectLst>
                <a:latin typeface="Tahoma" pitchFamily="34" charset="0"/>
                <a:ea typeface="Tahoma" pitchFamily="34" charset="0"/>
                <a:cs typeface="Tahoma" pitchFamily="34" charset="0"/>
              </a:rPr>
              <a:t>KAMU GELİRLERİ</a:t>
            </a:r>
            <a:endParaRPr lang="tr-TR" sz="2800" b="1" dirty="0">
              <a:solidFill>
                <a:schemeClr val="accent2"/>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3" name="İçerik Yer Tutucusu 2"/>
          <p:cNvSpPr>
            <a:spLocks noGrp="1"/>
          </p:cNvSpPr>
          <p:nvPr>
            <p:ph idx="1"/>
          </p:nvPr>
        </p:nvSpPr>
        <p:spPr>
          <a:xfrm>
            <a:off x="539552" y="1412776"/>
            <a:ext cx="8157592" cy="4893176"/>
          </a:xfrm>
        </p:spPr>
        <p:txBody>
          <a:bodyPr>
            <a:normAutofit/>
          </a:bodyPr>
          <a:lstStyle/>
          <a:p>
            <a:pPr marL="0" indent="0" algn="just">
              <a:buNone/>
            </a:pPr>
            <a:endParaRPr lang="tr-TR" sz="2000" dirty="0" smtClean="0"/>
          </a:p>
          <a:p>
            <a:pPr marL="0" indent="0" algn="just">
              <a:buNone/>
            </a:pPr>
            <a:endParaRPr lang="tr-TR" sz="2000" dirty="0"/>
          </a:p>
          <a:p>
            <a:pPr marL="0" indent="0" algn="just">
              <a:buNone/>
            </a:pPr>
            <a:endParaRPr lang="tr-TR" sz="2000" dirty="0"/>
          </a:p>
        </p:txBody>
      </p:sp>
      <p:sp>
        <p:nvSpPr>
          <p:cNvPr id="4" name="Dikdörtgen 3"/>
          <p:cNvSpPr/>
          <p:nvPr/>
        </p:nvSpPr>
        <p:spPr>
          <a:xfrm>
            <a:off x="611560" y="1844824"/>
            <a:ext cx="7632848" cy="4153125"/>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marL="342900" lvl="0" indent="-342900" fontAlgn="base">
              <a:lnSpc>
                <a:spcPct val="80000"/>
              </a:lnSpc>
              <a:spcBef>
                <a:spcPct val="20000"/>
              </a:spcBef>
              <a:spcAft>
                <a:spcPct val="0"/>
              </a:spcAft>
              <a:buClr>
                <a:srgbClr val="00CCFF"/>
              </a:buClr>
              <a:buSzPct val="65000"/>
              <a:buFont typeface="Wingdings" pitchFamily="2" charset="2"/>
              <a:buChar char="n"/>
            </a:pPr>
            <a:r>
              <a:rPr lang="tr-TR" sz="2400" b="1" u="sng" kern="0" dirty="0">
                <a:solidFill>
                  <a:schemeClr val="accent2">
                    <a:lumMod val="75000"/>
                  </a:schemeClr>
                </a:solidFill>
                <a:latin typeface="Constantia" pitchFamily="18" charset="0"/>
              </a:rPr>
              <a:t>Vergiler</a:t>
            </a:r>
          </a:p>
          <a:p>
            <a:pPr marL="342900" lvl="0" indent="-342900" fontAlgn="base">
              <a:lnSpc>
                <a:spcPct val="80000"/>
              </a:lnSpc>
              <a:spcBef>
                <a:spcPct val="20000"/>
              </a:spcBef>
              <a:spcAft>
                <a:spcPct val="0"/>
              </a:spcAft>
              <a:buClr>
                <a:srgbClr val="00CCFF"/>
              </a:buClr>
              <a:buSzPct val="65000"/>
              <a:buFont typeface="Wingdings" pitchFamily="2" charset="2"/>
              <a:buChar char="n"/>
            </a:pPr>
            <a:r>
              <a:rPr lang="tr-TR" sz="2400" kern="0" dirty="0">
                <a:solidFill>
                  <a:schemeClr val="accent2"/>
                </a:solidFill>
                <a:latin typeface="Constantia" pitchFamily="18" charset="0"/>
              </a:rPr>
              <a:t>Harçlar</a:t>
            </a:r>
          </a:p>
          <a:p>
            <a:pPr marL="342900" lvl="0" indent="-342900" fontAlgn="base">
              <a:lnSpc>
                <a:spcPct val="80000"/>
              </a:lnSpc>
              <a:spcBef>
                <a:spcPct val="20000"/>
              </a:spcBef>
              <a:spcAft>
                <a:spcPct val="0"/>
              </a:spcAft>
              <a:buClr>
                <a:srgbClr val="00CCFF"/>
              </a:buClr>
              <a:buSzPct val="65000"/>
              <a:buFont typeface="Wingdings" pitchFamily="2" charset="2"/>
              <a:buChar char="n"/>
            </a:pPr>
            <a:r>
              <a:rPr lang="tr-TR" sz="2400" kern="0" dirty="0">
                <a:solidFill>
                  <a:schemeClr val="accent2"/>
                </a:solidFill>
                <a:latin typeface="Constantia" pitchFamily="18" charset="0"/>
              </a:rPr>
              <a:t>Şerefiyeler</a:t>
            </a:r>
          </a:p>
          <a:p>
            <a:pPr marL="342900" lvl="0" indent="-342900" fontAlgn="base">
              <a:lnSpc>
                <a:spcPct val="80000"/>
              </a:lnSpc>
              <a:spcBef>
                <a:spcPct val="20000"/>
              </a:spcBef>
              <a:spcAft>
                <a:spcPct val="0"/>
              </a:spcAft>
              <a:buClr>
                <a:srgbClr val="00CCFF"/>
              </a:buClr>
              <a:buSzPct val="65000"/>
              <a:buFont typeface="Wingdings" pitchFamily="2" charset="2"/>
              <a:buChar char="n"/>
            </a:pPr>
            <a:r>
              <a:rPr lang="tr-TR" sz="2400" kern="0" dirty="0" err="1">
                <a:solidFill>
                  <a:schemeClr val="accent2"/>
                </a:solidFill>
                <a:latin typeface="Constantia" pitchFamily="18" charset="0"/>
              </a:rPr>
              <a:t>Parafiskal</a:t>
            </a:r>
            <a:r>
              <a:rPr lang="tr-TR" sz="2400" kern="0" dirty="0">
                <a:solidFill>
                  <a:schemeClr val="accent2"/>
                </a:solidFill>
                <a:latin typeface="Constantia" pitchFamily="18" charset="0"/>
              </a:rPr>
              <a:t> Gelirler</a:t>
            </a:r>
          </a:p>
          <a:p>
            <a:pPr marL="342900" lvl="0" indent="-342900" fontAlgn="base">
              <a:lnSpc>
                <a:spcPct val="80000"/>
              </a:lnSpc>
              <a:spcBef>
                <a:spcPct val="20000"/>
              </a:spcBef>
              <a:spcAft>
                <a:spcPct val="0"/>
              </a:spcAft>
              <a:buClr>
                <a:srgbClr val="00CCFF"/>
              </a:buClr>
              <a:buSzPct val="65000"/>
              <a:buFont typeface="Wingdings" pitchFamily="2" charset="2"/>
              <a:buChar char="n"/>
            </a:pPr>
            <a:r>
              <a:rPr lang="tr-TR" sz="2400" kern="0" dirty="0">
                <a:solidFill>
                  <a:schemeClr val="accent2"/>
                </a:solidFill>
                <a:latin typeface="Constantia" pitchFamily="18" charset="0"/>
              </a:rPr>
              <a:t>Para ve Vergi Cezaları</a:t>
            </a:r>
          </a:p>
          <a:p>
            <a:pPr marL="342900" lvl="0" indent="-342900" fontAlgn="base">
              <a:lnSpc>
                <a:spcPct val="80000"/>
              </a:lnSpc>
              <a:spcBef>
                <a:spcPct val="20000"/>
              </a:spcBef>
              <a:spcAft>
                <a:spcPct val="0"/>
              </a:spcAft>
              <a:buClr>
                <a:srgbClr val="00CCFF"/>
              </a:buClr>
              <a:buSzPct val="65000"/>
              <a:buFont typeface="Wingdings" pitchFamily="2" charset="2"/>
              <a:buChar char="n"/>
            </a:pPr>
            <a:r>
              <a:rPr lang="tr-TR" sz="2400" kern="0" dirty="0">
                <a:solidFill>
                  <a:schemeClr val="accent2"/>
                </a:solidFill>
                <a:latin typeface="Constantia" pitchFamily="18" charset="0"/>
              </a:rPr>
              <a:t>Mülk ve Teşebbüs Gelirleri</a:t>
            </a:r>
          </a:p>
          <a:p>
            <a:pPr marL="342900" lvl="0" indent="-342900" fontAlgn="base">
              <a:lnSpc>
                <a:spcPct val="80000"/>
              </a:lnSpc>
              <a:spcBef>
                <a:spcPct val="20000"/>
              </a:spcBef>
              <a:spcAft>
                <a:spcPct val="0"/>
              </a:spcAft>
              <a:buClr>
                <a:srgbClr val="00CCFF"/>
              </a:buClr>
              <a:buSzPct val="65000"/>
              <a:buFont typeface="Wingdings" pitchFamily="2" charset="2"/>
              <a:buChar char="n"/>
            </a:pPr>
            <a:r>
              <a:rPr lang="tr-TR" sz="2400" kern="0" dirty="0">
                <a:solidFill>
                  <a:schemeClr val="accent2"/>
                </a:solidFill>
                <a:latin typeface="Constantia" pitchFamily="18" charset="0"/>
              </a:rPr>
              <a:t>Borçlanma Gelirleri</a:t>
            </a:r>
          </a:p>
          <a:p>
            <a:pPr marL="342900" lvl="0" indent="-342900" fontAlgn="base">
              <a:lnSpc>
                <a:spcPct val="80000"/>
              </a:lnSpc>
              <a:spcBef>
                <a:spcPct val="20000"/>
              </a:spcBef>
              <a:spcAft>
                <a:spcPct val="0"/>
              </a:spcAft>
              <a:buClr>
                <a:srgbClr val="00CCFF"/>
              </a:buClr>
              <a:buSzPct val="65000"/>
              <a:buFont typeface="Wingdings" pitchFamily="2" charset="2"/>
              <a:buChar char="n"/>
            </a:pPr>
            <a:r>
              <a:rPr lang="tr-TR" sz="2400" kern="0" dirty="0">
                <a:solidFill>
                  <a:schemeClr val="accent2"/>
                </a:solidFill>
                <a:latin typeface="Constantia" pitchFamily="18" charset="0"/>
              </a:rPr>
              <a:t>Fonlar</a:t>
            </a:r>
          </a:p>
          <a:p>
            <a:pPr marL="342900" lvl="0" indent="-342900" fontAlgn="base">
              <a:lnSpc>
                <a:spcPct val="80000"/>
              </a:lnSpc>
              <a:spcBef>
                <a:spcPct val="20000"/>
              </a:spcBef>
              <a:spcAft>
                <a:spcPct val="0"/>
              </a:spcAft>
              <a:buClr>
                <a:srgbClr val="00CCFF"/>
              </a:buClr>
              <a:buSzPct val="65000"/>
              <a:buFont typeface="Wingdings" pitchFamily="2" charset="2"/>
              <a:buChar char="n"/>
            </a:pPr>
            <a:r>
              <a:rPr lang="tr-TR" sz="2400" kern="0" dirty="0">
                <a:solidFill>
                  <a:schemeClr val="accent2"/>
                </a:solidFill>
                <a:latin typeface="Constantia" pitchFamily="18" charset="0"/>
              </a:rPr>
              <a:t>Para Basmaktan Elde Edilen Gelirler</a:t>
            </a:r>
          </a:p>
          <a:p>
            <a:pPr marL="342900" lvl="0" indent="-342900" fontAlgn="base">
              <a:lnSpc>
                <a:spcPct val="80000"/>
              </a:lnSpc>
              <a:spcBef>
                <a:spcPct val="20000"/>
              </a:spcBef>
              <a:spcAft>
                <a:spcPct val="0"/>
              </a:spcAft>
              <a:buClr>
                <a:srgbClr val="00CCFF"/>
              </a:buClr>
              <a:buSzPct val="65000"/>
              <a:buFont typeface="Wingdings" pitchFamily="2" charset="2"/>
              <a:buChar char="n"/>
            </a:pPr>
            <a:r>
              <a:rPr lang="tr-TR" sz="2400" kern="0" dirty="0">
                <a:solidFill>
                  <a:schemeClr val="accent2"/>
                </a:solidFill>
                <a:latin typeface="Constantia" pitchFamily="18" charset="0"/>
              </a:rPr>
              <a:t>Bağışlar</a:t>
            </a:r>
          </a:p>
          <a:p>
            <a:pPr marL="342900" lvl="0" indent="-342900" fontAlgn="base">
              <a:lnSpc>
                <a:spcPct val="80000"/>
              </a:lnSpc>
              <a:spcBef>
                <a:spcPct val="20000"/>
              </a:spcBef>
              <a:spcAft>
                <a:spcPct val="0"/>
              </a:spcAft>
              <a:buClr>
                <a:srgbClr val="00CCFF"/>
              </a:buClr>
              <a:buSzPct val="65000"/>
              <a:buFont typeface="Wingdings" pitchFamily="2" charset="2"/>
              <a:buChar char="n"/>
            </a:pPr>
            <a:r>
              <a:rPr lang="tr-TR" sz="2400" kern="0" dirty="0">
                <a:solidFill>
                  <a:schemeClr val="accent2"/>
                </a:solidFill>
                <a:latin typeface="Constantia" pitchFamily="18" charset="0"/>
              </a:rPr>
              <a:t>Ganimetler</a:t>
            </a:r>
          </a:p>
        </p:txBody>
      </p:sp>
    </p:spTree>
    <p:extLst>
      <p:ext uri="{BB962C8B-B14F-4D97-AF65-F5344CB8AC3E}">
        <p14:creationId xmlns:p14="http://schemas.microsoft.com/office/powerpoint/2010/main" val="383196223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sz="3200" b="1" dirty="0" smtClean="0">
                <a:solidFill>
                  <a:schemeClr val="accent2"/>
                </a:solidFill>
                <a:effectLst>
                  <a:outerShdw blurRad="38100" dist="38100" dir="2700000" algn="tl">
                    <a:srgbClr val="000000">
                      <a:alpha val="43137"/>
                    </a:srgbClr>
                  </a:outerShdw>
                </a:effectLst>
                <a:latin typeface="Tahoma" pitchFamily="34" charset="0"/>
                <a:ea typeface="Tahoma" pitchFamily="34" charset="0"/>
                <a:cs typeface="Tahoma" pitchFamily="34" charset="0"/>
              </a:rPr>
              <a:t>TASDİK DENETİMİNE İLİŞKİN DEĞERLENDİRME</a:t>
            </a:r>
            <a:endParaRPr lang="tr-TR" sz="3200" b="1" dirty="0">
              <a:solidFill>
                <a:schemeClr val="accent2"/>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45172854"/>
              </p:ext>
            </p:extLst>
          </p:nvPr>
        </p:nvGraphicFramePr>
        <p:xfrm>
          <a:off x="755576" y="2420888"/>
          <a:ext cx="7704856" cy="3456384"/>
        </p:xfrm>
        <a:graphic>
          <a:graphicData uri="http://schemas.openxmlformats.org/drawingml/2006/table">
            <a:tbl>
              <a:tblPr firstRow="1" bandRow="1">
                <a:tableStyleId>{5C22544A-7EE6-4342-B048-85BDC9FD1C3A}</a:tableStyleId>
              </a:tblPr>
              <a:tblGrid>
                <a:gridCol w="1908703"/>
                <a:gridCol w="1908703"/>
                <a:gridCol w="1908703"/>
                <a:gridCol w="1978747"/>
              </a:tblGrid>
              <a:tr h="864096">
                <a:tc>
                  <a:txBody>
                    <a:bodyPr/>
                    <a:lstStyle/>
                    <a:p>
                      <a:r>
                        <a:rPr lang="tr-TR" sz="1200" dirty="0" smtClean="0">
                          <a:solidFill>
                            <a:schemeClr val="accent2"/>
                          </a:solidFill>
                          <a:latin typeface="Cambria" pitchFamily="18" charset="0"/>
                        </a:rPr>
                        <a:t>Yıllar</a:t>
                      </a:r>
                      <a:endParaRPr lang="tr-TR" sz="1200" dirty="0">
                        <a:solidFill>
                          <a:schemeClr val="accent2"/>
                        </a:solidFill>
                        <a:latin typeface="Cambria" pitchFamily="18" charset="0"/>
                      </a:endParaRPr>
                    </a:p>
                  </a:txBody>
                  <a:tcPr/>
                </a:tc>
                <a:tc>
                  <a:txBody>
                    <a:bodyPr/>
                    <a:lstStyle/>
                    <a:p>
                      <a:pPr algn="l"/>
                      <a:r>
                        <a:rPr lang="tr-TR" sz="1200" dirty="0" smtClean="0">
                          <a:solidFill>
                            <a:schemeClr val="accent2"/>
                          </a:solidFill>
                          <a:latin typeface="Cambria" pitchFamily="18" charset="0"/>
                        </a:rPr>
                        <a:t>Faal</a:t>
                      </a:r>
                      <a:r>
                        <a:rPr lang="tr-TR" sz="1200" baseline="0" dirty="0" smtClean="0">
                          <a:solidFill>
                            <a:schemeClr val="accent2"/>
                          </a:solidFill>
                          <a:latin typeface="Cambria" pitchFamily="18" charset="0"/>
                        </a:rPr>
                        <a:t> Gelir  ve Kurumlar Vergisi Mükellef Sayısı</a:t>
                      </a:r>
                      <a:endParaRPr lang="tr-TR" sz="1200" dirty="0">
                        <a:solidFill>
                          <a:schemeClr val="accent2"/>
                        </a:solidFill>
                        <a:latin typeface="Cambria" pitchFamily="18" charset="0"/>
                      </a:endParaRPr>
                    </a:p>
                  </a:txBody>
                  <a:tcPr/>
                </a:tc>
                <a:tc>
                  <a:txBody>
                    <a:bodyPr/>
                    <a:lstStyle/>
                    <a:p>
                      <a:r>
                        <a:rPr lang="tr-TR" sz="1200" dirty="0" smtClean="0">
                          <a:solidFill>
                            <a:schemeClr val="accent2"/>
                          </a:solidFill>
                          <a:latin typeface="Cambria" pitchFamily="18" charset="0"/>
                        </a:rPr>
                        <a:t>Toplam</a:t>
                      </a:r>
                      <a:r>
                        <a:rPr lang="tr-TR" sz="1200" baseline="0" dirty="0" smtClean="0">
                          <a:solidFill>
                            <a:schemeClr val="accent2"/>
                          </a:solidFill>
                          <a:latin typeface="Cambria" pitchFamily="18" charset="0"/>
                        </a:rPr>
                        <a:t> </a:t>
                      </a:r>
                      <a:r>
                        <a:rPr lang="tr-TR" sz="1200" dirty="0" smtClean="0">
                          <a:solidFill>
                            <a:schemeClr val="accent2"/>
                          </a:solidFill>
                          <a:latin typeface="Cambria" pitchFamily="18" charset="0"/>
                        </a:rPr>
                        <a:t>YMM Tasdik Sözleşme S</a:t>
                      </a:r>
                      <a:r>
                        <a:rPr lang="tr-TR" sz="1200" baseline="0" dirty="0" smtClean="0">
                          <a:solidFill>
                            <a:schemeClr val="accent2"/>
                          </a:solidFill>
                          <a:latin typeface="Cambria" pitchFamily="18" charset="0"/>
                        </a:rPr>
                        <a:t>ayısı</a:t>
                      </a:r>
                      <a:endParaRPr lang="tr-TR" sz="1200" dirty="0">
                        <a:solidFill>
                          <a:schemeClr val="accent2"/>
                        </a:solidFill>
                        <a:latin typeface="Cambria" pitchFamily="18" charset="0"/>
                      </a:endParaRPr>
                    </a:p>
                  </a:txBody>
                  <a:tcPr/>
                </a:tc>
                <a:tc>
                  <a:txBody>
                    <a:bodyPr/>
                    <a:lstStyle/>
                    <a:p>
                      <a:r>
                        <a:rPr lang="tr-TR" sz="1200" dirty="0" smtClean="0">
                          <a:solidFill>
                            <a:schemeClr val="accent2"/>
                          </a:solidFill>
                          <a:latin typeface="Cambria" pitchFamily="18" charset="0"/>
                        </a:rPr>
                        <a:t>Tasdik Oranı</a:t>
                      </a:r>
                      <a:endParaRPr lang="tr-TR" sz="1200" dirty="0">
                        <a:solidFill>
                          <a:schemeClr val="accent2"/>
                        </a:solidFill>
                        <a:latin typeface="Cambria" pitchFamily="18" charset="0"/>
                      </a:endParaRPr>
                    </a:p>
                  </a:txBody>
                  <a:tcPr/>
                </a:tc>
              </a:tr>
              <a:tr h="864096">
                <a:tc>
                  <a:txBody>
                    <a:bodyPr/>
                    <a:lstStyle/>
                    <a:p>
                      <a:r>
                        <a:rPr lang="tr-TR" sz="1200" b="1" dirty="0" smtClean="0">
                          <a:latin typeface="Cambria" pitchFamily="18" charset="0"/>
                          <a:cs typeface="Arial" pitchFamily="34" charset="0"/>
                        </a:rPr>
                        <a:t>2014</a:t>
                      </a:r>
                      <a:endParaRPr lang="tr-TR" sz="1200" b="1" dirty="0">
                        <a:latin typeface="Cambria" pitchFamily="18" charset="0"/>
                        <a:cs typeface="Arial" pitchFamily="34" charset="0"/>
                      </a:endParaRPr>
                    </a:p>
                  </a:txBody>
                  <a:tcPr/>
                </a:tc>
                <a:tc>
                  <a:txBody>
                    <a:bodyPr/>
                    <a:lstStyle/>
                    <a:p>
                      <a:r>
                        <a:rPr lang="tr-TR" sz="1200" b="1" dirty="0" smtClean="0">
                          <a:latin typeface="Cambria" pitchFamily="18" charset="0"/>
                          <a:cs typeface="Arial" pitchFamily="34" charset="0"/>
                        </a:rPr>
                        <a:t>2.472.658</a:t>
                      </a:r>
                      <a:endParaRPr lang="tr-TR" sz="1200" b="1" dirty="0">
                        <a:latin typeface="Cambria" pitchFamily="18" charset="0"/>
                        <a:cs typeface="Arial" pitchFamily="34" charset="0"/>
                      </a:endParaRPr>
                    </a:p>
                  </a:txBody>
                  <a:tcPr/>
                </a:tc>
                <a:tc>
                  <a:txBody>
                    <a:bodyPr/>
                    <a:lstStyle/>
                    <a:p>
                      <a:r>
                        <a:rPr lang="tr-TR" sz="1200" b="1" dirty="0" smtClean="0">
                          <a:latin typeface="Cambria" pitchFamily="18" charset="0"/>
                          <a:cs typeface="Arial" pitchFamily="34" charset="0"/>
                        </a:rPr>
                        <a:t>131.508</a:t>
                      </a:r>
                      <a:endParaRPr lang="tr-TR" sz="1200" b="1" dirty="0">
                        <a:latin typeface="Cambria" pitchFamily="18" charset="0"/>
                        <a:cs typeface="Arial" pitchFamily="34" charset="0"/>
                      </a:endParaRPr>
                    </a:p>
                  </a:txBody>
                  <a:tcPr/>
                </a:tc>
                <a:tc>
                  <a:txBody>
                    <a:bodyPr/>
                    <a:lstStyle/>
                    <a:p>
                      <a:r>
                        <a:rPr lang="tr-TR" sz="1200" b="1" dirty="0" smtClean="0">
                          <a:latin typeface="Cambria" pitchFamily="18" charset="0"/>
                          <a:cs typeface="Arial" pitchFamily="34" charset="0"/>
                        </a:rPr>
                        <a:t>%5,31</a:t>
                      </a:r>
                      <a:endParaRPr lang="tr-TR" sz="1200" b="1" dirty="0">
                        <a:latin typeface="Cambria" pitchFamily="18" charset="0"/>
                        <a:cs typeface="Arial" pitchFamily="34" charset="0"/>
                      </a:endParaRPr>
                    </a:p>
                  </a:txBody>
                  <a:tcPr/>
                </a:tc>
              </a:tr>
              <a:tr h="864096">
                <a:tc>
                  <a:txBody>
                    <a:bodyPr/>
                    <a:lstStyle/>
                    <a:p>
                      <a:r>
                        <a:rPr lang="tr-TR" sz="1200" b="1" dirty="0" smtClean="0">
                          <a:latin typeface="Cambria" pitchFamily="18" charset="0"/>
                          <a:cs typeface="Arial" pitchFamily="34" charset="0"/>
                        </a:rPr>
                        <a:t>2015</a:t>
                      </a:r>
                      <a:endParaRPr lang="tr-TR" sz="1200" b="1" dirty="0">
                        <a:latin typeface="Cambria" pitchFamily="18" charset="0"/>
                        <a:cs typeface="Arial" pitchFamily="34" charset="0"/>
                      </a:endParaRPr>
                    </a:p>
                  </a:txBody>
                  <a:tcPr/>
                </a:tc>
                <a:tc>
                  <a:txBody>
                    <a:bodyPr/>
                    <a:lstStyle/>
                    <a:p>
                      <a:r>
                        <a:rPr lang="tr-TR" sz="1200" b="1" dirty="0" smtClean="0">
                          <a:latin typeface="Cambria" pitchFamily="18" charset="0"/>
                          <a:cs typeface="Arial" pitchFamily="34" charset="0"/>
                        </a:rPr>
                        <a:t>2.527.084</a:t>
                      </a:r>
                      <a:endParaRPr lang="tr-TR" sz="1200" b="1" dirty="0">
                        <a:latin typeface="Cambria" pitchFamily="18" charset="0"/>
                        <a:cs typeface="Arial" pitchFamily="34" charset="0"/>
                      </a:endParaRPr>
                    </a:p>
                  </a:txBody>
                  <a:tcPr/>
                </a:tc>
                <a:tc>
                  <a:txBody>
                    <a:bodyPr/>
                    <a:lstStyle/>
                    <a:p>
                      <a:r>
                        <a:rPr lang="tr-TR" sz="1200" b="1" dirty="0" smtClean="0">
                          <a:latin typeface="Cambria" pitchFamily="18" charset="0"/>
                          <a:cs typeface="Arial" pitchFamily="34" charset="0"/>
                        </a:rPr>
                        <a:t>132.365</a:t>
                      </a:r>
                      <a:endParaRPr lang="tr-TR" sz="1200" b="1" dirty="0">
                        <a:latin typeface="Cambria" pitchFamily="18" charset="0"/>
                        <a:cs typeface="Arial" pitchFamily="34" charset="0"/>
                      </a:endParaRPr>
                    </a:p>
                  </a:txBody>
                  <a:tcPr/>
                </a:tc>
                <a:tc>
                  <a:txBody>
                    <a:bodyPr/>
                    <a:lstStyle/>
                    <a:p>
                      <a:r>
                        <a:rPr lang="tr-TR" sz="1200" b="1" dirty="0" smtClean="0">
                          <a:latin typeface="Cambria" pitchFamily="18" charset="0"/>
                          <a:cs typeface="Arial" pitchFamily="34" charset="0"/>
                        </a:rPr>
                        <a:t>%5,23</a:t>
                      </a:r>
                      <a:endParaRPr lang="tr-TR" sz="1200" b="1" dirty="0">
                        <a:latin typeface="Cambria" pitchFamily="18" charset="0"/>
                        <a:cs typeface="Arial" pitchFamily="34" charset="0"/>
                      </a:endParaRPr>
                    </a:p>
                  </a:txBody>
                  <a:tcPr/>
                </a:tc>
              </a:tr>
              <a:tr h="864096">
                <a:tc>
                  <a:txBody>
                    <a:bodyPr/>
                    <a:lstStyle/>
                    <a:p>
                      <a:r>
                        <a:rPr lang="tr-TR" sz="1200" b="1" dirty="0" smtClean="0">
                          <a:latin typeface="Cambria" pitchFamily="18" charset="0"/>
                          <a:cs typeface="Arial" pitchFamily="34" charset="0"/>
                        </a:rPr>
                        <a:t>2016</a:t>
                      </a:r>
                      <a:endParaRPr lang="tr-TR" sz="1200" b="1" dirty="0">
                        <a:latin typeface="Cambria" pitchFamily="18" charset="0"/>
                        <a:cs typeface="Arial" pitchFamily="34" charset="0"/>
                      </a:endParaRPr>
                    </a:p>
                  </a:txBody>
                  <a:tcPr/>
                </a:tc>
                <a:tc>
                  <a:txBody>
                    <a:bodyPr/>
                    <a:lstStyle/>
                    <a:p>
                      <a:r>
                        <a:rPr lang="tr-TR" sz="1200" b="1" dirty="0" smtClean="0">
                          <a:latin typeface="Cambria" pitchFamily="18" charset="0"/>
                          <a:cs typeface="Arial" pitchFamily="34" charset="0"/>
                        </a:rPr>
                        <a:t>2.541.016</a:t>
                      </a:r>
                      <a:endParaRPr lang="tr-TR" sz="1200" b="1" dirty="0">
                        <a:latin typeface="Cambria" pitchFamily="18" charset="0"/>
                        <a:cs typeface="Arial" pitchFamily="34" charset="0"/>
                      </a:endParaRPr>
                    </a:p>
                  </a:txBody>
                  <a:tcPr/>
                </a:tc>
                <a:tc>
                  <a:txBody>
                    <a:bodyPr/>
                    <a:lstStyle/>
                    <a:p>
                      <a:r>
                        <a:rPr lang="tr-TR" sz="1200" b="1" dirty="0" smtClean="0">
                          <a:latin typeface="Cambria" pitchFamily="18" charset="0"/>
                          <a:cs typeface="Arial" pitchFamily="34" charset="0"/>
                        </a:rPr>
                        <a:t>130.591</a:t>
                      </a:r>
                      <a:endParaRPr lang="tr-TR" sz="1200" b="1" dirty="0">
                        <a:latin typeface="Cambria" pitchFamily="18" charset="0"/>
                        <a:cs typeface="Arial" pitchFamily="34" charset="0"/>
                      </a:endParaRPr>
                    </a:p>
                  </a:txBody>
                  <a:tcPr/>
                </a:tc>
                <a:tc>
                  <a:txBody>
                    <a:bodyPr/>
                    <a:lstStyle/>
                    <a:p>
                      <a:r>
                        <a:rPr lang="tr-TR" sz="1200" b="1" dirty="0" smtClean="0">
                          <a:latin typeface="Cambria" pitchFamily="18" charset="0"/>
                          <a:cs typeface="Arial" pitchFamily="34" charset="0"/>
                        </a:rPr>
                        <a:t>%5,13</a:t>
                      </a:r>
                      <a:endParaRPr lang="tr-TR" sz="1200" b="1" dirty="0">
                        <a:latin typeface="Cambria" pitchFamily="18" charset="0"/>
                        <a:cs typeface="Arial" pitchFamily="34" charset="0"/>
                      </a:endParaRPr>
                    </a:p>
                  </a:txBody>
                  <a:tcPr/>
                </a:tc>
              </a:tr>
            </a:tbl>
          </a:graphicData>
        </a:graphic>
      </p:graphicFrame>
    </p:spTree>
    <p:extLst>
      <p:ext uri="{BB962C8B-B14F-4D97-AF65-F5344CB8AC3E}">
        <p14:creationId xmlns:p14="http://schemas.microsoft.com/office/powerpoint/2010/main" val="13246658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sz="2800"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TAM TASDİK SÖZLEŞMESİ YAPAN MÜKELLEFLERE </a:t>
            </a:r>
            <a:r>
              <a:rPr lang="tr-TR" sz="2800"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İLİŞKİN DEĞERLENDİRME</a:t>
            </a:r>
            <a:endParaRPr lang="tr-TR" sz="2800" dirty="0"/>
          </a:p>
        </p:txBody>
      </p:sp>
      <p:pic>
        <p:nvPicPr>
          <p:cNvPr id="102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15946" y="2398467"/>
            <a:ext cx="7600470" cy="3838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95952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764704"/>
            <a:ext cx="8229600" cy="1503040"/>
          </a:xfrm>
        </p:spPr>
        <p:txBody>
          <a:bodyPr>
            <a:noAutofit/>
          </a:bodyPr>
          <a:lstStyle/>
          <a:p>
            <a:pPr lvl="0" algn="ctr" fontAlgn="ctr">
              <a:spcBef>
                <a:spcPts val="0"/>
              </a:spcBef>
            </a:pPr>
            <a:r>
              <a:rPr lang="tr-TR" sz="2400" b="1" dirty="0">
                <a:solidFill>
                  <a:schemeClr val="accent2"/>
                </a:solidFill>
                <a:effectLst>
                  <a:outerShdw blurRad="38100" dist="38100" dir="2700000" algn="tl">
                    <a:srgbClr val="000000">
                      <a:alpha val="43137"/>
                    </a:srgbClr>
                  </a:outerShdw>
                </a:effectLst>
                <a:latin typeface="Tahoma" pitchFamily="34" charset="0"/>
                <a:ea typeface="Tahoma" pitchFamily="34" charset="0"/>
                <a:cs typeface="Tahoma" pitchFamily="34" charset="0"/>
              </a:rPr>
              <a:t>SON 3 YILDA TASDİK SÖZLEŞMESİ BULUNAN MÜKELLEFLER NEZDİNDE YAPILAN VERGİ İNCELEME SAYISI:</a:t>
            </a:r>
            <a:br>
              <a:rPr lang="tr-TR" sz="2400" b="1" dirty="0">
                <a:solidFill>
                  <a:schemeClr val="accent2"/>
                </a:solidFill>
                <a:effectLst>
                  <a:outerShdw blurRad="38100" dist="38100" dir="2700000" algn="tl">
                    <a:srgbClr val="000000">
                      <a:alpha val="43137"/>
                    </a:srgbClr>
                  </a:outerShdw>
                </a:effectLst>
                <a:latin typeface="Tahoma" pitchFamily="34" charset="0"/>
                <a:ea typeface="Tahoma" pitchFamily="34" charset="0"/>
                <a:cs typeface="Tahoma" pitchFamily="34" charset="0"/>
              </a:rPr>
            </a:br>
            <a:endParaRPr lang="tr-TR" sz="2400" dirty="0">
              <a:solidFill>
                <a:schemeClr val="accent2"/>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671007566"/>
              </p:ext>
            </p:extLst>
          </p:nvPr>
        </p:nvGraphicFramePr>
        <p:xfrm>
          <a:off x="467544" y="2492896"/>
          <a:ext cx="8136905" cy="3629453"/>
        </p:xfrm>
        <a:graphic>
          <a:graphicData uri="http://schemas.openxmlformats.org/drawingml/2006/table">
            <a:tbl>
              <a:tblPr/>
              <a:tblGrid>
                <a:gridCol w="2974782"/>
                <a:gridCol w="1323340"/>
                <a:gridCol w="1170227"/>
                <a:gridCol w="1257722"/>
                <a:gridCol w="1410834"/>
              </a:tblGrid>
              <a:tr h="712927">
                <a:tc>
                  <a:txBody>
                    <a:bodyPr/>
                    <a:lstStyle/>
                    <a:p>
                      <a:pPr algn="l" fontAlgn="b"/>
                      <a:r>
                        <a:rPr lang="tr-TR" sz="1200" b="0" i="0" u="none" strike="noStrike" dirty="0">
                          <a:solidFill>
                            <a:srgbClr val="000000"/>
                          </a:solidFill>
                          <a:effectLst/>
                          <a:latin typeface="Cambria"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1200" b="1" i="0" u="none" strike="noStrike" dirty="0">
                          <a:solidFill>
                            <a:srgbClr val="C00000"/>
                          </a:solidFill>
                          <a:effectLst/>
                          <a:latin typeface="Cambria" pitchFamily="18" charset="0"/>
                        </a:rPr>
                        <a:t>2014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1200" b="1" i="0" u="none" strike="noStrike" dirty="0">
                          <a:solidFill>
                            <a:srgbClr val="C00000"/>
                          </a:solidFill>
                          <a:effectLst/>
                          <a:latin typeface="Cambria" pitchFamily="18" charset="0"/>
                        </a:rPr>
                        <a:t>2015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1200" b="1" i="0" u="none" strike="noStrike" dirty="0">
                          <a:solidFill>
                            <a:srgbClr val="C00000"/>
                          </a:solidFill>
                          <a:effectLst/>
                          <a:latin typeface="Cambria" pitchFamily="18" charset="0"/>
                        </a:rPr>
                        <a:t>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1200" b="1" i="0" u="none" strike="noStrike" dirty="0">
                          <a:solidFill>
                            <a:srgbClr val="C00000"/>
                          </a:solidFill>
                          <a:effectLst/>
                          <a:latin typeface="Cambria" pitchFamily="18" charset="0"/>
                        </a:rPr>
                        <a:t>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885760">
                <a:tc>
                  <a:txBody>
                    <a:bodyPr/>
                    <a:lstStyle/>
                    <a:p>
                      <a:pPr algn="l" fontAlgn="ctr"/>
                      <a:r>
                        <a:rPr lang="tr-TR" sz="1200" b="1" i="0" u="none" strike="noStrike" dirty="0" smtClean="0">
                          <a:solidFill>
                            <a:srgbClr val="000000"/>
                          </a:solidFill>
                          <a:effectLst/>
                          <a:latin typeface="Cambria" pitchFamily="18" charset="0"/>
                        </a:rPr>
                        <a:t>KURUMLAR </a:t>
                      </a:r>
                      <a:r>
                        <a:rPr lang="tr-TR" sz="1200" b="1" i="0" u="none" strike="noStrike" dirty="0">
                          <a:solidFill>
                            <a:srgbClr val="000000"/>
                          </a:solidFill>
                          <a:effectLst/>
                          <a:latin typeface="Cambria" pitchFamily="18" charset="0"/>
                        </a:rPr>
                        <a:t>VERGİSİ MÜKELLEFİ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200" b="1" i="0" u="none" strike="noStrike" dirty="0">
                          <a:solidFill>
                            <a:srgbClr val="000000"/>
                          </a:solidFill>
                          <a:effectLst/>
                          <a:latin typeface="Cambria" pitchFamily="18" charset="0"/>
                        </a:rPr>
                        <a:t>2.868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200" b="1" i="0" u="none" strike="noStrike" dirty="0">
                          <a:solidFill>
                            <a:srgbClr val="000000"/>
                          </a:solidFill>
                          <a:effectLst/>
                          <a:latin typeface="Cambria" pitchFamily="18" charset="0"/>
                        </a:rPr>
                        <a:t>3.614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200" b="1" i="0" u="none" strike="noStrike" dirty="0">
                          <a:solidFill>
                            <a:srgbClr val="000000"/>
                          </a:solidFill>
                          <a:effectLst/>
                          <a:latin typeface="Cambria" pitchFamily="18" charset="0"/>
                        </a:rPr>
                        <a:t>3.493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200" b="1" i="0" u="none" strike="noStrike">
                          <a:solidFill>
                            <a:srgbClr val="000000"/>
                          </a:solidFill>
                          <a:effectLst/>
                          <a:latin typeface="Cambria" pitchFamily="18" charset="0"/>
                        </a:rPr>
                        <a:t>352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04909">
                <a:tc>
                  <a:txBody>
                    <a:bodyPr/>
                    <a:lstStyle/>
                    <a:p>
                      <a:pPr algn="l" fontAlgn="ctr"/>
                      <a:r>
                        <a:rPr lang="tr-TR" sz="1200" b="1" i="0" u="none" strike="noStrike" dirty="0" smtClean="0">
                          <a:solidFill>
                            <a:srgbClr val="000000"/>
                          </a:solidFill>
                          <a:effectLst/>
                          <a:latin typeface="Cambria" pitchFamily="18" charset="0"/>
                        </a:rPr>
                        <a:t>GELİR </a:t>
                      </a:r>
                      <a:r>
                        <a:rPr lang="tr-TR" sz="1200" b="1" i="0" u="none" strike="noStrike" dirty="0">
                          <a:solidFill>
                            <a:srgbClr val="000000"/>
                          </a:solidFill>
                          <a:effectLst/>
                          <a:latin typeface="Cambria" pitchFamily="18" charset="0"/>
                        </a:rPr>
                        <a:t>VERGİSİ MÜKELLEFİ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200" b="1" i="0" u="none" strike="noStrike">
                          <a:solidFill>
                            <a:srgbClr val="000000"/>
                          </a:solidFill>
                          <a:effectLst/>
                          <a:latin typeface="Cambria" pitchFamily="18"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200" b="1" i="0" u="none" strike="noStrike" dirty="0">
                          <a:solidFill>
                            <a:srgbClr val="000000"/>
                          </a:solidFill>
                          <a:effectLst/>
                          <a:latin typeface="Cambria" pitchFamily="18" charset="0"/>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200" b="1" i="0" u="none" strike="noStrike" dirty="0">
                          <a:solidFill>
                            <a:srgbClr val="000000"/>
                          </a:solidFill>
                          <a:effectLst/>
                          <a:latin typeface="Cambria" pitchFamily="18"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200" b="1" i="0" u="none" strike="noStrike">
                          <a:solidFill>
                            <a:srgbClr val="000000"/>
                          </a:solidFill>
                          <a:effectLst/>
                          <a:latin typeface="Cambria" pitchFamily="18"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40097">
                <a:tc>
                  <a:txBody>
                    <a:bodyPr/>
                    <a:lstStyle/>
                    <a:p>
                      <a:pPr algn="l" fontAlgn="ctr"/>
                      <a:r>
                        <a:rPr lang="tr-TR" sz="1200" b="1" i="0" u="none" strike="noStrike">
                          <a:solidFill>
                            <a:srgbClr val="000000"/>
                          </a:solidFill>
                          <a:effectLst/>
                          <a:latin typeface="Cambria" pitchFamily="18" charset="0"/>
                        </a:rPr>
                        <a:t>KDV MÜKELLEFİ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200" b="1" i="0" u="none" strike="noStrike">
                          <a:solidFill>
                            <a:srgbClr val="000000"/>
                          </a:solidFill>
                          <a:effectLst/>
                          <a:latin typeface="Cambria" pitchFamily="18" charset="0"/>
                        </a:rPr>
                        <a:t>4.042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200" b="1" i="0" u="none" strike="noStrike">
                          <a:solidFill>
                            <a:srgbClr val="000000"/>
                          </a:solidFill>
                          <a:effectLst/>
                          <a:latin typeface="Cambria" pitchFamily="18" charset="0"/>
                        </a:rPr>
                        <a:t>5.116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200" b="1" i="0" u="none" strike="noStrike" dirty="0">
                          <a:solidFill>
                            <a:srgbClr val="000000"/>
                          </a:solidFill>
                          <a:effectLst/>
                          <a:latin typeface="Cambria" pitchFamily="18" charset="0"/>
                        </a:rPr>
                        <a:t>4.202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tr-TR" sz="1200" b="1" i="0" u="none" strike="noStrike">
                          <a:solidFill>
                            <a:srgbClr val="000000"/>
                          </a:solidFill>
                          <a:effectLst/>
                          <a:latin typeface="Cambria" pitchFamily="18" charset="0"/>
                        </a:rPr>
                        <a:t>1.062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85760">
                <a:tc>
                  <a:txBody>
                    <a:bodyPr/>
                    <a:lstStyle/>
                    <a:p>
                      <a:pPr algn="l" fontAlgn="ctr"/>
                      <a:r>
                        <a:rPr lang="tr-TR" sz="1200" b="1" i="0" u="none" strike="noStrike" dirty="0">
                          <a:solidFill>
                            <a:srgbClr val="FF0000"/>
                          </a:solidFill>
                          <a:effectLst/>
                          <a:latin typeface="Cambria" pitchFamily="18" charset="0"/>
                        </a:rPr>
                        <a:t>TOPLAM İNCELEME SAYISI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r" fontAlgn="ctr"/>
                      <a:r>
                        <a:rPr lang="tr-TR" sz="1200" b="1" i="0" u="none" strike="noStrike" dirty="0">
                          <a:solidFill>
                            <a:srgbClr val="FF0000"/>
                          </a:solidFill>
                          <a:effectLst/>
                          <a:latin typeface="Cambria" pitchFamily="18" charset="0"/>
                        </a:rPr>
                        <a:t>6.920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r" fontAlgn="ctr"/>
                      <a:r>
                        <a:rPr lang="tr-TR" sz="1200" b="1" i="0" u="none" strike="noStrike" dirty="0">
                          <a:solidFill>
                            <a:srgbClr val="FF0000"/>
                          </a:solidFill>
                          <a:effectLst/>
                          <a:latin typeface="Cambria" pitchFamily="18" charset="0"/>
                        </a:rPr>
                        <a:t>8.749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r" fontAlgn="ctr"/>
                      <a:r>
                        <a:rPr lang="tr-TR" sz="1200" b="1" i="0" u="none" strike="noStrike" dirty="0">
                          <a:solidFill>
                            <a:srgbClr val="FF0000"/>
                          </a:solidFill>
                          <a:effectLst/>
                          <a:latin typeface="Cambria" pitchFamily="18" charset="0"/>
                        </a:rPr>
                        <a:t>7.706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r" fontAlgn="ctr"/>
                      <a:r>
                        <a:rPr lang="tr-TR" sz="1200" b="1" i="0" u="none" strike="noStrike" dirty="0">
                          <a:solidFill>
                            <a:srgbClr val="FF0000"/>
                          </a:solidFill>
                          <a:effectLst/>
                          <a:latin typeface="Cambria" pitchFamily="18" charset="0"/>
                        </a:rPr>
                        <a:t>1.416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r>
            </a:tbl>
          </a:graphicData>
        </a:graphic>
      </p:graphicFrame>
    </p:spTree>
    <p:extLst>
      <p:ext uri="{BB962C8B-B14F-4D97-AF65-F5344CB8AC3E}">
        <p14:creationId xmlns:p14="http://schemas.microsoft.com/office/powerpoint/2010/main" val="40498614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548680"/>
            <a:ext cx="8229600" cy="780696"/>
          </a:xfrm>
        </p:spPr>
        <p:txBody>
          <a:bodyPr>
            <a:noAutofit/>
          </a:bodyPr>
          <a:lstStyle/>
          <a:p>
            <a:pPr algn="ctr"/>
            <a:r>
              <a:rPr lang="tr-TR" sz="2400" b="1" dirty="0" smtClean="0">
                <a:solidFill>
                  <a:schemeClr val="accent2"/>
                </a:solidFill>
                <a:effectLst>
                  <a:outerShdw blurRad="38100" dist="38100" dir="2700000" algn="tl">
                    <a:srgbClr val="000000">
                      <a:alpha val="43137"/>
                    </a:srgbClr>
                  </a:outerShdw>
                </a:effectLst>
                <a:latin typeface="Tahoma" pitchFamily="34" charset="0"/>
                <a:ea typeface="Tahoma" pitchFamily="34" charset="0"/>
                <a:cs typeface="Tahoma" pitchFamily="34" charset="0"/>
              </a:rPr>
              <a:t>TASDİK SÖZLEŞMESİ BULUNAN MÜKELLEFLERİN İNCELENMESİNE İLİŞKİN DEĞERELENDİRME</a:t>
            </a:r>
            <a:endParaRPr lang="tr-TR" sz="2400" b="1" dirty="0">
              <a:solidFill>
                <a:schemeClr val="accent2"/>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3" name="İçerik Yer Tutucusu 2"/>
          <p:cNvSpPr>
            <a:spLocks noGrp="1"/>
          </p:cNvSpPr>
          <p:nvPr>
            <p:ph idx="1"/>
          </p:nvPr>
        </p:nvSpPr>
        <p:spPr>
          <a:xfrm>
            <a:off x="467544" y="1628800"/>
            <a:ext cx="8136904" cy="5040560"/>
          </a:xfrm>
        </p:spPr>
        <p:txBody>
          <a:bodyPr>
            <a:normAutofit fontScale="92500" lnSpcReduction="20000"/>
          </a:bodyPr>
          <a:lstStyle/>
          <a:p>
            <a:pPr marL="0" indent="0" algn="just">
              <a:buNone/>
            </a:pPr>
            <a:r>
              <a:rPr lang="tr-TR" sz="2000" dirty="0" smtClean="0">
                <a:latin typeface="Cambria" pitchFamily="18" charset="0"/>
                <a:cs typeface="Arial" pitchFamily="34" charset="0"/>
              </a:rPr>
              <a:t>Bakanlığımızın </a:t>
            </a:r>
            <a:r>
              <a:rPr lang="tr-TR" sz="2000" dirty="0">
                <a:latin typeface="Cambria" pitchFamily="18" charset="0"/>
                <a:cs typeface="Arial" pitchFamily="34" charset="0"/>
              </a:rPr>
              <a:t>yıllık vergi inceleme plan ve programları, yeminli mali müşavirlerle </a:t>
            </a:r>
            <a:r>
              <a:rPr lang="tr-TR" sz="2000" dirty="0" smtClean="0">
                <a:latin typeface="Cambria" pitchFamily="18" charset="0"/>
                <a:cs typeface="Arial" pitchFamily="34" charset="0"/>
              </a:rPr>
              <a:t>tasdik </a:t>
            </a:r>
            <a:r>
              <a:rPr lang="tr-TR" sz="2000" dirty="0">
                <a:latin typeface="Cambria" pitchFamily="18" charset="0"/>
                <a:cs typeface="Arial" pitchFamily="34" charset="0"/>
              </a:rPr>
              <a:t>sözleşmesi düzenlemeyen ve beyannamelerini tasdik ettirmeyen mükelleflerin hesaplarının öncelikle incelenmesi esasına </a:t>
            </a:r>
            <a:r>
              <a:rPr lang="tr-TR" sz="2000" dirty="0" smtClean="0">
                <a:latin typeface="Cambria" pitchFamily="18" charset="0"/>
                <a:cs typeface="Arial" pitchFamily="34" charset="0"/>
              </a:rPr>
              <a:t>dayandırılmakta ise de 3568 sayılı Kanunun 12 </a:t>
            </a:r>
            <a:r>
              <a:rPr lang="tr-TR" sz="2000" dirty="0" err="1" smtClean="0">
                <a:latin typeface="Cambria" pitchFamily="18" charset="0"/>
                <a:cs typeface="Arial" pitchFamily="34" charset="0"/>
              </a:rPr>
              <a:t>nci</a:t>
            </a:r>
            <a:r>
              <a:rPr lang="tr-TR" sz="2000" dirty="0" smtClean="0">
                <a:latin typeface="Cambria" pitchFamily="18" charset="0"/>
                <a:cs typeface="Arial" pitchFamily="34" charset="0"/>
              </a:rPr>
              <a:t> maddesinin verdiği yetkiye dayanılarak Bakanlığımızca Tasdik sözleşmesi olan mükelleflere yönelikte inceleme yapılabilmektedir. Bu çerçevede,</a:t>
            </a:r>
          </a:p>
          <a:p>
            <a:pPr marL="0" indent="0" algn="just">
              <a:buNone/>
            </a:pPr>
            <a:endParaRPr lang="tr-TR" sz="2000" dirty="0" smtClean="0">
              <a:latin typeface="Cambria" pitchFamily="18" charset="0"/>
              <a:cs typeface="Arial" pitchFamily="34" charset="0"/>
            </a:endParaRPr>
          </a:p>
          <a:p>
            <a:pPr marL="0" indent="0" algn="just">
              <a:buNone/>
            </a:pPr>
            <a:r>
              <a:rPr lang="tr-TR" sz="2000" b="1" dirty="0" smtClean="0">
                <a:latin typeface="Cambria" pitchFamily="18" charset="0"/>
                <a:cs typeface="Arial" pitchFamily="34" charset="0"/>
              </a:rPr>
              <a:t>2016 Yılı İçin, </a:t>
            </a:r>
          </a:p>
          <a:p>
            <a:pPr marL="0" indent="0" algn="just">
              <a:buNone/>
            </a:pPr>
            <a:endParaRPr lang="tr-TR" sz="2000" b="1" dirty="0" smtClean="0">
              <a:latin typeface="Cambria" pitchFamily="18" charset="0"/>
              <a:cs typeface="Arial" pitchFamily="34" charset="0"/>
            </a:endParaRPr>
          </a:p>
          <a:p>
            <a:pPr marL="0" indent="0" algn="just">
              <a:buNone/>
            </a:pPr>
            <a:r>
              <a:rPr lang="tr-TR" sz="2000" dirty="0" smtClean="0">
                <a:latin typeface="Cambria" pitchFamily="18" charset="0"/>
                <a:cs typeface="Arial" pitchFamily="34" charset="0"/>
              </a:rPr>
              <a:t>Toplam İncelenen Mükellef Sayısı: 49817</a:t>
            </a:r>
          </a:p>
          <a:p>
            <a:pPr marL="0" indent="0" algn="just">
              <a:buNone/>
            </a:pPr>
            <a:r>
              <a:rPr lang="tr-TR" sz="2000" dirty="0" smtClean="0">
                <a:latin typeface="Cambria" pitchFamily="18" charset="0"/>
                <a:cs typeface="Arial" pitchFamily="34" charset="0"/>
              </a:rPr>
              <a:t>Tam </a:t>
            </a:r>
            <a:r>
              <a:rPr lang="tr-TR" sz="2000" dirty="0" smtClean="0">
                <a:latin typeface="Cambria" pitchFamily="18" charset="0"/>
                <a:cs typeface="Arial" pitchFamily="34" charset="0"/>
              </a:rPr>
              <a:t>Tasdik </a:t>
            </a:r>
            <a:r>
              <a:rPr lang="tr-TR" sz="2000" dirty="0" smtClean="0">
                <a:latin typeface="Cambria" pitchFamily="18" charset="0"/>
                <a:cs typeface="Arial" pitchFamily="34" charset="0"/>
              </a:rPr>
              <a:t>Sözleşmesi Bulunan Mükellefler Nezdinde Yapılan Vergi İnceleme </a:t>
            </a:r>
            <a:r>
              <a:rPr lang="tr-TR" sz="2000" dirty="0" smtClean="0">
                <a:latin typeface="Cambria" pitchFamily="18" charset="0"/>
                <a:cs typeface="Arial" pitchFamily="34" charset="0"/>
              </a:rPr>
              <a:t>Sayısı: 3405</a:t>
            </a:r>
            <a:endParaRPr lang="tr-TR" sz="2000" dirty="0" smtClean="0">
              <a:latin typeface="Cambria" pitchFamily="18" charset="0"/>
              <a:cs typeface="Arial" pitchFamily="34" charset="0"/>
            </a:endParaRPr>
          </a:p>
          <a:p>
            <a:pPr marL="0" indent="0" algn="just">
              <a:buNone/>
            </a:pPr>
            <a:endParaRPr lang="tr-TR" sz="2000" dirty="0" smtClean="0">
              <a:latin typeface="Cambria" pitchFamily="18" charset="0"/>
              <a:cs typeface="Arial" pitchFamily="34" charset="0"/>
            </a:endParaRPr>
          </a:p>
          <a:p>
            <a:pPr marL="0" indent="0" algn="just">
              <a:buNone/>
            </a:pPr>
            <a:r>
              <a:rPr lang="tr-TR" sz="2000" dirty="0" smtClean="0">
                <a:latin typeface="Cambria" pitchFamily="18" charset="0"/>
                <a:cs typeface="Arial" pitchFamily="34" charset="0"/>
              </a:rPr>
              <a:t>Tam Tasdik </a:t>
            </a:r>
            <a:r>
              <a:rPr lang="tr-TR" sz="2000" dirty="0" err="1" smtClean="0">
                <a:latin typeface="Cambria" pitchFamily="18" charset="0"/>
                <a:cs typeface="Arial" pitchFamily="34" charset="0"/>
              </a:rPr>
              <a:t>Söz.Olan</a:t>
            </a:r>
            <a:r>
              <a:rPr lang="tr-TR" sz="2000" dirty="0" smtClean="0">
                <a:latin typeface="Cambria" pitchFamily="18" charset="0"/>
                <a:cs typeface="Arial" pitchFamily="34" charset="0"/>
              </a:rPr>
              <a:t> </a:t>
            </a:r>
            <a:r>
              <a:rPr lang="tr-TR" sz="2000" dirty="0" err="1" smtClean="0">
                <a:latin typeface="Cambria" pitchFamily="18" charset="0"/>
                <a:cs typeface="Arial" pitchFamily="34" charset="0"/>
              </a:rPr>
              <a:t>Mük.İnc</a:t>
            </a:r>
            <a:r>
              <a:rPr lang="tr-TR" sz="2000" dirty="0" smtClean="0">
                <a:latin typeface="Cambria" pitchFamily="18" charset="0"/>
                <a:cs typeface="Arial" pitchFamily="34" charset="0"/>
              </a:rPr>
              <a:t>./Toplam İncelenen </a:t>
            </a:r>
            <a:r>
              <a:rPr lang="tr-TR" sz="2000" dirty="0" err="1" smtClean="0">
                <a:latin typeface="Cambria" pitchFamily="18" charset="0"/>
                <a:cs typeface="Arial" pitchFamily="34" charset="0"/>
              </a:rPr>
              <a:t>Mük</a:t>
            </a:r>
            <a:r>
              <a:rPr lang="tr-TR" sz="2000" dirty="0" smtClean="0">
                <a:latin typeface="Cambria" pitchFamily="18" charset="0"/>
                <a:cs typeface="Arial" pitchFamily="34" charset="0"/>
              </a:rPr>
              <a:t>.</a:t>
            </a:r>
          </a:p>
          <a:p>
            <a:pPr marL="0" indent="0" algn="just">
              <a:buNone/>
            </a:pPr>
            <a:r>
              <a:rPr lang="tr-TR" sz="2000" dirty="0" smtClean="0">
                <a:latin typeface="Cambria" pitchFamily="18" charset="0"/>
                <a:cs typeface="Arial" pitchFamily="34" charset="0"/>
              </a:rPr>
              <a:t>3405/49817=% 6,8’dır</a:t>
            </a:r>
            <a:r>
              <a:rPr lang="tr-TR" sz="2000" dirty="0" smtClean="0">
                <a:latin typeface="Cambria" pitchFamily="18" charset="0"/>
                <a:cs typeface="Arial" pitchFamily="34" charset="0"/>
              </a:rPr>
              <a:t>.</a:t>
            </a:r>
          </a:p>
          <a:p>
            <a:pPr marL="0" indent="0" algn="just">
              <a:buNone/>
            </a:pPr>
            <a:endParaRPr lang="tr-TR" sz="2000" dirty="0" smtClean="0">
              <a:latin typeface="Cambria" pitchFamily="18" charset="0"/>
              <a:cs typeface="Arial" pitchFamily="34" charset="0"/>
            </a:endParaRPr>
          </a:p>
          <a:p>
            <a:pPr marL="0" indent="0" algn="just">
              <a:buNone/>
            </a:pPr>
            <a:r>
              <a:rPr lang="tr-TR" sz="2000" dirty="0" smtClean="0">
                <a:latin typeface="Cambria" pitchFamily="18" charset="0"/>
                <a:cs typeface="Arial" pitchFamily="34" charset="0"/>
              </a:rPr>
              <a:t>Buna göre, Vergi incelemesi yapılan </a:t>
            </a:r>
            <a:r>
              <a:rPr lang="tr-TR" sz="2000" smtClean="0">
                <a:latin typeface="Cambria" pitchFamily="18" charset="0"/>
                <a:cs typeface="Arial" pitchFamily="34" charset="0"/>
              </a:rPr>
              <a:t>mükelleflerin </a:t>
            </a:r>
            <a:r>
              <a:rPr lang="tr-TR" sz="2000" smtClean="0">
                <a:latin typeface="Cambria" pitchFamily="18" charset="0"/>
                <a:cs typeface="Arial" pitchFamily="34" charset="0"/>
              </a:rPr>
              <a:t>% 93.2 </a:t>
            </a:r>
            <a:r>
              <a:rPr lang="tr-TR" sz="2000" dirty="0" smtClean="0">
                <a:latin typeface="Cambria" pitchFamily="18" charset="0"/>
                <a:cs typeface="Arial" pitchFamily="34" charset="0"/>
              </a:rPr>
              <a:t>inin tasdik sözleşmesi bulunmamaktadır.</a:t>
            </a:r>
            <a:endParaRPr lang="tr-TR" sz="2000" dirty="0">
              <a:latin typeface="Cambria" pitchFamily="18" charset="0"/>
              <a:cs typeface="Arial" pitchFamily="34" charset="0"/>
            </a:endParaRPr>
          </a:p>
        </p:txBody>
      </p:sp>
    </p:spTree>
    <p:extLst>
      <p:ext uri="{BB962C8B-B14F-4D97-AF65-F5344CB8AC3E}">
        <p14:creationId xmlns:p14="http://schemas.microsoft.com/office/powerpoint/2010/main" val="3056052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764704"/>
            <a:ext cx="8229600" cy="492664"/>
          </a:xfrm>
        </p:spPr>
        <p:txBody>
          <a:bodyPr>
            <a:normAutofit/>
          </a:bodyPr>
          <a:lstStyle/>
          <a:p>
            <a:pPr algn="ctr"/>
            <a:r>
              <a:rPr lang="tr-TR" sz="2800" b="1" dirty="0" smtClean="0">
                <a:solidFill>
                  <a:schemeClr val="accent2"/>
                </a:solidFill>
                <a:effectLst>
                  <a:outerShdw blurRad="38100" dist="38100" dir="2700000" algn="tl">
                    <a:srgbClr val="000000">
                      <a:alpha val="43137"/>
                    </a:srgbClr>
                  </a:outerShdw>
                </a:effectLst>
                <a:latin typeface="Tahoma" pitchFamily="34" charset="0"/>
                <a:ea typeface="Tahoma" pitchFamily="34" charset="0"/>
                <a:cs typeface="Tahoma" pitchFamily="34" charset="0"/>
              </a:rPr>
              <a:t>YMM’LERİN MÜŞAVİRLİK HİZMETLERİ</a:t>
            </a:r>
            <a:endParaRPr lang="tr-TR" sz="2800" b="1" dirty="0">
              <a:solidFill>
                <a:schemeClr val="accent2"/>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3" name="İçerik Yer Tutucusu 2"/>
          <p:cNvSpPr>
            <a:spLocks noGrp="1"/>
          </p:cNvSpPr>
          <p:nvPr>
            <p:ph idx="1"/>
          </p:nvPr>
        </p:nvSpPr>
        <p:spPr>
          <a:xfrm>
            <a:off x="457200" y="1628800"/>
            <a:ext cx="8219256" cy="4695800"/>
          </a:xfrm>
        </p:spPr>
        <p:txBody>
          <a:bodyPr>
            <a:normAutofit/>
          </a:bodyPr>
          <a:lstStyle/>
          <a:p>
            <a:pPr marL="0" indent="0" algn="just">
              <a:buNone/>
            </a:pPr>
            <a:r>
              <a:rPr lang="tr-TR" dirty="0" smtClean="0">
                <a:latin typeface="Cambria" pitchFamily="18" charset="0"/>
              </a:rPr>
              <a:t>3568 sayılı Kanunun 2. maddesi kapsamında yeminli mali müşavirler, mükelleflere, muhasebe</a:t>
            </a:r>
            <a:r>
              <a:rPr lang="tr-TR" dirty="0">
                <a:latin typeface="Cambria" pitchFamily="18" charset="0"/>
              </a:rPr>
              <a:t>, finans, </a:t>
            </a:r>
            <a:r>
              <a:rPr lang="tr-TR" dirty="0" smtClean="0">
                <a:latin typeface="Cambria" pitchFamily="18" charset="0"/>
              </a:rPr>
              <a:t>mali mevzuat </a:t>
            </a:r>
            <a:r>
              <a:rPr lang="tr-TR" dirty="0">
                <a:latin typeface="Cambria" pitchFamily="18" charset="0"/>
              </a:rPr>
              <a:t>ve bunların uygulamaları </a:t>
            </a:r>
            <a:r>
              <a:rPr lang="tr-TR" dirty="0" smtClean="0">
                <a:latin typeface="Cambria" pitchFamily="18" charset="0"/>
              </a:rPr>
              <a:t>ile ilgili olarak müşavirlik hizmeti de vermektedirler.</a:t>
            </a:r>
          </a:p>
          <a:p>
            <a:pPr marL="0" indent="0" algn="just">
              <a:buNone/>
            </a:pPr>
            <a:endParaRPr lang="tr-TR" dirty="0" smtClean="0">
              <a:latin typeface="Cambria" pitchFamily="18" charset="0"/>
            </a:endParaRPr>
          </a:p>
          <a:p>
            <a:pPr marL="0" indent="0" algn="just">
              <a:buNone/>
            </a:pPr>
            <a:r>
              <a:rPr lang="tr-TR" dirty="0" smtClean="0">
                <a:latin typeface="Cambria" pitchFamily="18" charset="0"/>
              </a:rPr>
              <a:t>Bu hizmetleri ile, mükelleflerin vergi </a:t>
            </a:r>
            <a:r>
              <a:rPr lang="tr-TR" dirty="0">
                <a:latin typeface="Cambria" pitchFamily="18" charset="0"/>
              </a:rPr>
              <a:t>ve muhasebeye ilişkin güncel </a:t>
            </a:r>
            <a:r>
              <a:rPr lang="tr-TR" dirty="0" smtClean="0">
                <a:latin typeface="Cambria" pitchFamily="18" charset="0"/>
              </a:rPr>
              <a:t>gelişmelere </a:t>
            </a:r>
            <a:r>
              <a:rPr lang="tr-TR" dirty="0">
                <a:latin typeface="Cambria" pitchFamily="18" charset="0"/>
              </a:rPr>
              <a:t>ayak </a:t>
            </a:r>
            <a:r>
              <a:rPr lang="tr-TR" dirty="0" smtClean="0">
                <a:latin typeface="Cambria" pitchFamily="18" charset="0"/>
              </a:rPr>
              <a:t>uydurmalarını sağlamakta ve mükelleflerin vergiye gönüllü uyumunun sağlanmasında katkıları bulunmaktadır.</a:t>
            </a:r>
            <a:endParaRPr lang="tr-TR" dirty="0">
              <a:latin typeface="Cambria" pitchFamily="18" charset="0"/>
            </a:endParaRPr>
          </a:p>
        </p:txBody>
      </p:sp>
    </p:spTree>
    <p:extLst>
      <p:ext uri="{BB962C8B-B14F-4D97-AF65-F5344CB8AC3E}">
        <p14:creationId xmlns:p14="http://schemas.microsoft.com/office/powerpoint/2010/main" val="19004196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692696"/>
            <a:ext cx="8229600" cy="1284752"/>
          </a:xfrm>
        </p:spPr>
        <p:txBody>
          <a:bodyPr>
            <a:noAutofit/>
          </a:bodyPr>
          <a:lstStyle/>
          <a:p>
            <a:pPr algn="ctr"/>
            <a:r>
              <a:rPr lang="tr-TR" sz="2800"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r>
            <a:br>
              <a:rPr lang="tr-TR" sz="2800"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br>
            <a:r>
              <a:rPr lang="tr-TR" sz="2800"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YEMİNLİ MALİ MÜŞAVİRLİK </a:t>
            </a:r>
            <a:br>
              <a:rPr lang="tr-TR" sz="2800"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br>
            <a:r>
              <a:rPr lang="tr-TR" sz="2800"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VE </a:t>
            </a:r>
            <a:br>
              <a:rPr lang="tr-TR" sz="2800"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br>
            <a:r>
              <a:rPr lang="tr-TR" sz="2800"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KAMU MALİYESİ</a:t>
            </a:r>
            <a:endParaRPr lang="tr-TR" sz="2800" b="1" dirty="0">
              <a:solidFill>
                <a:schemeClr val="accent2"/>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3" name="İçerik Yer Tutucusu 2"/>
          <p:cNvSpPr>
            <a:spLocks noGrp="1"/>
          </p:cNvSpPr>
          <p:nvPr>
            <p:ph idx="1"/>
          </p:nvPr>
        </p:nvSpPr>
        <p:spPr>
          <a:xfrm>
            <a:off x="539552" y="1844824"/>
            <a:ext cx="8147248" cy="4551784"/>
          </a:xfrm>
        </p:spPr>
        <p:txBody>
          <a:bodyPr>
            <a:normAutofit/>
          </a:bodyPr>
          <a:lstStyle/>
          <a:p>
            <a:pPr marL="0" indent="0">
              <a:buNone/>
            </a:pPr>
            <a:endParaRPr lang="tr-TR" sz="2000" b="1" dirty="0" smtClean="0">
              <a:solidFill>
                <a:srgbClr val="7030A0"/>
              </a:solidFill>
              <a:latin typeface="Constantia" pitchFamily="18" charset="0"/>
              <a:ea typeface="Tahoma" pitchFamily="34" charset="0"/>
              <a:cs typeface="Tahoma" pitchFamily="34" charset="0"/>
            </a:endParaRPr>
          </a:p>
          <a:p>
            <a:pPr marL="0" indent="0">
              <a:buNone/>
            </a:pPr>
            <a:r>
              <a:rPr lang="tr-TR" sz="2000" b="1" dirty="0" smtClean="0">
                <a:solidFill>
                  <a:srgbClr val="7030A0"/>
                </a:solidFill>
                <a:latin typeface="Cambria" pitchFamily="18" charset="0"/>
                <a:ea typeface="Tahoma" pitchFamily="34" charset="0"/>
                <a:cs typeface="Tahoma" pitchFamily="34" charset="0"/>
              </a:rPr>
              <a:t>Yeminli Mali Müşavirlik Mesleği,</a:t>
            </a:r>
          </a:p>
          <a:p>
            <a:pPr marL="0" indent="0">
              <a:buNone/>
            </a:pPr>
            <a:endParaRPr lang="tr-TR" sz="2000" b="1" dirty="0" smtClean="0">
              <a:solidFill>
                <a:srgbClr val="7030A0"/>
              </a:solidFill>
              <a:latin typeface="Cambria" pitchFamily="18" charset="0"/>
              <a:ea typeface="Tahoma" pitchFamily="34" charset="0"/>
              <a:cs typeface="Tahoma" pitchFamily="34" charset="0"/>
            </a:endParaRPr>
          </a:p>
          <a:p>
            <a:pPr marL="0" indent="0" algn="just">
              <a:buNone/>
            </a:pPr>
            <a:r>
              <a:rPr lang="tr-TR" sz="1800" dirty="0" smtClean="0">
                <a:latin typeface="Cambria" pitchFamily="18" charset="0"/>
                <a:ea typeface="Tahoma" pitchFamily="34" charset="0"/>
                <a:cs typeface="Tahoma" pitchFamily="34" charset="0"/>
              </a:rPr>
              <a:t>Mükelleflerle </a:t>
            </a:r>
            <a:r>
              <a:rPr lang="tr-TR" sz="1800" dirty="0">
                <a:latin typeface="Cambria" pitchFamily="18" charset="0"/>
                <a:ea typeface="Tahoma" pitchFamily="34" charset="0"/>
                <a:cs typeface="Tahoma" pitchFamily="34" charset="0"/>
              </a:rPr>
              <a:t>vergi yönetimi arasında köprü vazifesi </a:t>
            </a:r>
            <a:r>
              <a:rPr lang="tr-TR" sz="1800" dirty="0" smtClean="0">
                <a:latin typeface="Cambria" pitchFamily="18" charset="0"/>
                <a:ea typeface="Tahoma" pitchFamily="34" charset="0"/>
                <a:cs typeface="Tahoma" pitchFamily="34" charset="0"/>
              </a:rPr>
              <a:t>görme,</a:t>
            </a:r>
          </a:p>
          <a:p>
            <a:pPr marL="0" indent="0" algn="just">
              <a:buNone/>
            </a:pPr>
            <a:endParaRPr lang="tr-TR" sz="1800" dirty="0" smtClean="0">
              <a:latin typeface="Cambria" pitchFamily="18" charset="0"/>
              <a:ea typeface="Tahoma" pitchFamily="34" charset="0"/>
              <a:cs typeface="Tahoma" pitchFamily="34" charset="0"/>
            </a:endParaRPr>
          </a:p>
          <a:p>
            <a:pPr marL="0" indent="0" algn="just">
              <a:buNone/>
            </a:pPr>
            <a:r>
              <a:rPr lang="tr-TR" sz="1800" dirty="0" smtClean="0">
                <a:latin typeface="Cambria" pitchFamily="18" charset="0"/>
                <a:ea typeface="Tahoma" pitchFamily="34" charset="0"/>
                <a:cs typeface="Tahoma" pitchFamily="34" charset="0"/>
              </a:rPr>
              <a:t>Vergi </a:t>
            </a:r>
            <a:r>
              <a:rPr lang="tr-TR" sz="1800" dirty="0">
                <a:latin typeface="Cambria" pitchFamily="18" charset="0"/>
                <a:ea typeface="Tahoma" pitchFamily="34" charset="0"/>
                <a:cs typeface="Tahoma" pitchFamily="34" charset="0"/>
              </a:rPr>
              <a:t>idaresi ile mükellef arasındaki ilişkilerde güveni hakim </a:t>
            </a:r>
            <a:r>
              <a:rPr lang="tr-TR" sz="1800" dirty="0" smtClean="0">
                <a:latin typeface="Cambria" pitchFamily="18" charset="0"/>
                <a:ea typeface="Tahoma" pitchFamily="34" charset="0"/>
                <a:cs typeface="Tahoma" pitchFamily="34" charset="0"/>
              </a:rPr>
              <a:t>kılma,</a:t>
            </a:r>
          </a:p>
          <a:p>
            <a:pPr marL="0" indent="0" algn="just">
              <a:buNone/>
            </a:pPr>
            <a:endParaRPr lang="tr-TR" sz="1800" dirty="0" smtClean="0">
              <a:latin typeface="Cambria" pitchFamily="18" charset="0"/>
              <a:ea typeface="Tahoma" pitchFamily="34" charset="0"/>
              <a:cs typeface="Tahoma" pitchFamily="34" charset="0"/>
            </a:endParaRPr>
          </a:p>
          <a:p>
            <a:pPr marL="0" indent="0" algn="just">
              <a:buNone/>
            </a:pPr>
            <a:r>
              <a:rPr lang="tr-TR" sz="1800" dirty="0" smtClean="0">
                <a:latin typeface="Cambria" pitchFamily="18" charset="0"/>
                <a:ea typeface="Tahoma" pitchFamily="34" charset="0"/>
                <a:cs typeface="Tahoma" pitchFamily="34" charset="0"/>
              </a:rPr>
              <a:t>Vergi </a:t>
            </a:r>
            <a:r>
              <a:rPr lang="tr-TR" sz="1800" dirty="0">
                <a:latin typeface="Cambria" pitchFamily="18" charset="0"/>
                <a:ea typeface="Tahoma" pitchFamily="34" charset="0"/>
                <a:cs typeface="Tahoma" pitchFamily="34" charset="0"/>
              </a:rPr>
              <a:t>kaybının </a:t>
            </a:r>
            <a:r>
              <a:rPr lang="tr-TR" sz="1800" dirty="0" smtClean="0">
                <a:latin typeface="Cambria" pitchFamily="18" charset="0"/>
                <a:ea typeface="Tahoma" pitchFamily="34" charset="0"/>
                <a:cs typeface="Tahoma" pitchFamily="34" charset="0"/>
              </a:rPr>
              <a:t>önlenmesi </a:t>
            </a:r>
            <a:r>
              <a:rPr lang="tr-TR" sz="1800" dirty="0">
                <a:latin typeface="Cambria" pitchFamily="18" charset="0"/>
                <a:ea typeface="Tahoma" pitchFamily="34" charset="0"/>
                <a:cs typeface="Tahoma" pitchFamily="34" charset="0"/>
              </a:rPr>
              <a:t>ve kayıt dışı ekonominin </a:t>
            </a:r>
            <a:r>
              <a:rPr lang="tr-TR" sz="1800" dirty="0" smtClean="0">
                <a:latin typeface="Cambria" pitchFamily="18" charset="0"/>
                <a:ea typeface="Tahoma" pitchFamily="34" charset="0"/>
                <a:cs typeface="Tahoma" pitchFamily="34" charset="0"/>
              </a:rPr>
              <a:t>azaltılması, </a:t>
            </a:r>
          </a:p>
          <a:p>
            <a:pPr marL="0" indent="0" algn="just">
              <a:buNone/>
            </a:pPr>
            <a:endParaRPr lang="tr-TR" sz="1800" dirty="0" smtClean="0">
              <a:latin typeface="Cambria" pitchFamily="18" charset="0"/>
              <a:ea typeface="Tahoma" pitchFamily="34" charset="0"/>
              <a:cs typeface="Tahoma" pitchFamily="34" charset="0"/>
            </a:endParaRPr>
          </a:p>
          <a:p>
            <a:pPr marL="0" indent="0" algn="just">
              <a:buNone/>
            </a:pPr>
            <a:r>
              <a:rPr lang="tr-TR" sz="1800" dirty="0" smtClean="0">
                <a:latin typeface="Cambria" pitchFamily="18" charset="0"/>
                <a:ea typeface="Tahoma" pitchFamily="34" charset="0"/>
                <a:cs typeface="Tahoma" pitchFamily="34" charset="0"/>
              </a:rPr>
              <a:t>Vergi </a:t>
            </a:r>
            <a:r>
              <a:rPr lang="tr-TR" sz="1800" dirty="0">
                <a:latin typeface="Cambria" pitchFamily="18" charset="0"/>
                <a:ea typeface="Tahoma" pitchFamily="34" charset="0"/>
                <a:cs typeface="Tahoma" pitchFamily="34" charset="0"/>
              </a:rPr>
              <a:t>idaresinin performansının </a:t>
            </a:r>
            <a:r>
              <a:rPr lang="tr-TR" sz="1800" dirty="0" smtClean="0">
                <a:latin typeface="Cambria" pitchFamily="18" charset="0"/>
                <a:ea typeface="Tahoma" pitchFamily="34" charset="0"/>
                <a:cs typeface="Tahoma" pitchFamily="34" charset="0"/>
              </a:rPr>
              <a:t>yükselmesine katkı sağlaması,</a:t>
            </a:r>
          </a:p>
          <a:p>
            <a:pPr marL="0" indent="0" algn="just">
              <a:buNone/>
            </a:pPr>
            <a:endParaRPr lang="tr-TR" sz="1800" dirty="0" smtClean="0">
              <a:latin typeface="Cambria" pitchFamily="18" charset="0"/>
              <a:ea typeface="Tahoma" pitchFamily="34" charset="0"/>
              <a:cs typeface="Tahoma" pitchFamily="34" charset="0"/>
            </a:endParaRPr>
          </a:p>
          <a:p>
            <a:pPr marL="0" indent="0" algn="just">
              <a:buNone/>
            </a:pPr>
            <a:r>
              <a:rPr lang="tr-TR" sz="1800" b="1" u="sng" dirty="0">
                <a:solidFill>
                  <a:srgbClr val="FF0000"/>
                </a:solidFill>
                <a:latin typeface="Cambria" pitchFamily="18" charset="0"/>
                <a:ea typeface="Tahoma" pitchFamily="34" charset="0"/>
                <a:cs typeface="Tahoma" pitchFamily="34" charset="0"/>
              </a:rPr>
              <a:t>g</a:t>
            </a:r>
            <a:r>
              <a:rPr lang="tr-TR" sz="1800" b="1" u="sng" dirty="0" smtClean="0">
                <a:solidFill>
                  <a:srgbClr val="FF0000"/>
                </a:solidFill>
                <a:latin typeface="Cambria" pitchFamily="18" charset="0"/>
                <a:ea typeface="Tahoma" pitchFamily="34" charset="0"/>
                <a:cs typeface="Tahoma" pitchFamily="34" charset="0"/>
              </a:rPr>
              <a:t>ibi yönleriyle Kamu Maliyesi açısında önemli yer tutmaktadır.</a:t>
            </a:r>
            <a:endParaRPr lang="tr-TR" sz="1800" b="1" u="sng" dirty="0">
              <a:solidFill>
                <a:srgbClr val="FF0000"/>
              </a:solidFill>
              <a:latin typeface="Cambria" pitchFamily="18" charset="0"/>
              <a:ea typeface="Tahoma" pitchFamily="34" charset="0"/>
              <a:cs typeface="Tahoma" pitchFamily="34" charset="0"/>
            </a:endParaRPr>
          </a:p>
        </p:txBody>
      </p:sp>
    </p:spTree>
    <p:extLst>
      <p:ext uri="{BB962C8B-B14F-4D97-AF65-F5344CB8AC3E}">
        <p14:creationId xmlns:p14="http://schemas.microsoft.com/office/powerpoint/2010/main" val="3557422899"/>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620688"/>
            <a:ext cx="7992888" cy="1296144"/>
          </a:xfrm>
        </p:spPr>
        <p:txBody>
          <a:bodyPr>
            <a:noAutofit/>
          </a:bodyPr>
          <a:lstStyle/>
          <a:p>
            <a:pPr algn="ctr"/>
            <a:r>
              <a:rPr lang="tr-TR" sz="2800"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GELİR İDARESİ BAŞKANLIĞI</a:t>
            </a:r>
            <a:br>
              <a:rPr lang="tr-TR" sz="2800"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br>
            <a:r>
              <a:rPr lang="tr-TR" sz="2800"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ELEKTRONİK UYGULAMALARI</a:t>
            </a:r>
            <a:r>
              <a:rPr lang="en-US" sz="2800" b="1" dirty="0">
                <a:solidFill>
                  <a:srgbClr val="0070C0"/>
                </a:solidFill>
                <a:latin typeface="Tahoma" pitchFamily="34" charset="0"/>
                <a:ea typeface="Tahoma" pitchFamily="34" charset="0"/>
                <a:cs typeface="Tahoma" pitchFamily="34" charset="0"/>
              </a:rPr>
              <a:t/>
            </a:r>
            <a:br>
              <a:rPr lang="en-US" sz="2800" b="1" dirty="0">
                <a:solidFill>
                  <a:srgbClr val="0070C0"/>
                </a:solidFill>
                <a:latin typeface="Tahoma" pitchFamily="34" charset="0"/>
                <a:ea typeface="Tahoma" pitchFamily="34" charset="0"/>
                <a:cs typeface="Tahoma" pitchFamily="34" charset="0"/>
              </a:rPr>
            </a:br>
            <a:endParaRPr lang="tr-TR" sz="2800" dirty="0">
              <a:latin typeface="Tahoma" pitchFamily="34" charset="0"/>
              <a:ea typeface="Tahoma" pitchFamily="34" charset="0"/>
              <a:cs typeface="Tahoma" pitchFamily="34" charset="0"/>
            </a:endParaRPr>
          </a:p>
        </p:txBody>
      </p:sp>
      <p:sp>
        <p:nvSpPr>
          <p:cNvPr id="3" name="İçerik Yer Tutucusu 2"/>
          <p:cNvSpPr>
            <a:spLocks noGrp="1"/>
          </p:cNvSpPr>
          <p:nvPr>
            <p:ph idx="1"/>
          </p:nvPr>
        </p:nvSpPr>
        <p:spPr>
          <a:xfrm>
            <a:off x="457200" y="1556792"/>
            <a:ext cx="8291264" cy="4767808"/>
          </a:xfrm>
        </p:spPr>
        <p:txBody>
          <a:bodyPr>
            <a:normAutofit fontScale="70000" lnSpcReduction="20000"/>
          </a:bodyPr>
          <a:lstStyle/>
          <a:p>
            <a:pPr marL="342900" lvl="0" indent="-342900">
              <a:spcBef>
                <a:spcPts val="0"/>
              </a:spcBef>
              <a:buClrTx/>
              <a:buSzTx/>
              <a:buFont typeface="Courier New" panose="02070309020205020404" pitchFamily="49" charset="0"/>
              <a:buChar char="o"/>
            </a:pPr>
            <a:r>
              <a:rPr lang="tr-TR" sz="2400" dirty="0">
                <a:solidFill>
                  <a:prstClr val="black"/>
                </a:solidFill>
                <a:latin typeface="Cambria" panose="02040503050406030204" pitchFamily="18" charset="0"/>
              </a:rPr>
              <a:t>e-Yoklama Sistemi</a:t>
            </a:r>
          </a:p>
          <a:p>
            <a:pPr marL="342900" lvl="0" indent="-342900">
              <a:spcBef>
                <a:spcPts val="0"/>
              </a:spcBef>
              <a:buClrTx/>
              <a:buSzTx/>
              <a:buFont typeface="Courier New" panose="02070309020205020404" pitchFamily="49" charset="0"/>
              <a:buChar char="o"/>
            </a:pPr>
            <a:r>
              <a:rPr lang="tr-TR" sz="2400" dirty="0">
                <a:solidFill>
                  <a:prstClr val="black"/>
                </a:solidFill>
                <a:latin typeface="Cambria" panose="02040503050406030204" pitchFamily="18" charset="0"/>
              </a:rPr>
              <a:t>KDV İadesi Risk Analiz Sistemi</a:t>
            </a:r>
          </a:p>
          <a:p>
            <a:pPr marL="342900" lvl="0" indent="-342900">
              <a:spcBef>
                <a:spcPts val="0"/>
              </a:spcBef>
              <a:buClrTx/>
              <a:buSzTx/>
              <a:buFont typeface="Courier New" panose="02070309020205020404" pitchFamily="49" charset="0"/>
              <a:buChar char="o"/>
            </a:pPr>
            <a:r>
              <a:rPr lang="tr-TR" sz="2400" dirty="0">
                <a:solidFill>
                  <a:prstClr val="black"/>
                </a:solidFill>
                <a:latin typeface="Cambria" panose="02040503050406030204" pitchFamily="18" charset="0"/>
              </a:rPr>
              <a:t>Gelir Kurumlar Standart İade Sistemi</a:t>
            </a:r>
          </a:p>
          <a:p>
            <a:pPr marL="342900" lvl="0" indent="-342900">
              <a:spcBef>
                <a:spcPts val="0"/>
              </a:spcBef>
              <a:buClrTx/>
              <a:buSzTx/>
              <a:buFont typeface="Courier New" panose="02070309020205020404" pitchFamily="49" charset="0"/>
              <a:buChar char="o"/>
            </a:pPr>
            <a:r>
              <a:rPr lang="tr-TR" sz="2400" dirty="0">
                <a:solidFill>
                  <a:prstClr val="black"/>
                </a:solidFill>
                <a:latin typeface="Cambria" panose="02040503050406030204" pitchFamily="18" charset="0"/>
              </a:rPr>
              <a:t>Sahte Belge Risk Analiz Programı</a:t>
            </a:r>
          </a:p>
          <a:p>
            <a:pPr marL="342900" lvl="0" indent="-342900">
              <a:spcBef>
                <a:spcPts val="0"/>
              </a:spcBef>
              <a:buClrTx/>
              <a:buSzTx/>
              <a:buFont typeface="Courier New" panose="02070309020205020404" pitchFamily="49" charset="0"/>
              <a:buChar char="o"/>
            </a:pPr>
            <a:r>
              <a:rPr lang="tr-TR" sz="2400" dirty="0">
                <a:solidFill>
                  <a:prstClr val="black"/>
                </a:solidFill>
                <a:latin typeface="Cambria" panose="02040503050406030204" pitchFamily="18" charset="0"/>
              </a:rPr>
              <a:t>İade Takip Sistemi</a:t>
            </a:r>
          </a:p>
          <a:p>
            <a:pPr marL="342900" lvl="0" indent="-342900">
              <a:spcBef>
                <a:spcPts val="0"/>
              </a:spcBef>
              <a:buClrTx/>
              <a:buSzTx/>
              <a:buFont typeface="Courier New" panose="02070309020205020404" pitchFamily="49" charset="0"/>
              <a:buChar char="o"/>
            </a:pPr>
            <a:r>
              <a:rPr lang="tr-TR" sz="2400" dirty="0">
                <a:solidFill>
                  <a:prstClr val="black"/>
                </a:solidFill>
                <a:latin typeface="Cambria" panose="02040503050406030204" pitchFamily="18" charset="0"/>
              </a:rPr>
              <a:t>Hazır Beyan Sistemi</a:t>
            </a:r>
          </a:p>
          <a:p>
            <a:pPr marL="342900" lvl="0" indent="-342900">
              <a:spcBef>
                <a:spcPts val="0"/>
              </a:spcBef>
              <a:buClrTx/>
              <a:buSzTx/>
              <a:buFont typeface="Courier New" panose="02070309020205020404" pitchFamily="49" charset="0"/>
              <a:buChar char="o"/>
            </a:pPr>
            <a:r>
              <a:rPr lang="tr-TR" sz="2400" dirty="0">
                <a:solidFill>
                  <a:prstClr val="black"/>
                </a:solidFill>
                <a:latin typeface="Cambria" panose="02040503050406030204" pitchFamily="18" charset="0"/>
              </a:rPr>
              <a:t>e-Fatura, e-Arşiv Fatura</a:t>
            </a:r>
          </a:p>
          <a:p>
            <a:pPr marL="342900" lvl="0" indent="-342900">
              <a:spcBef>
                <a:spcPts val="0"/>
              </a:spcBef>
              <a:buClrTx/>
              <a:buSzTx/>
              <a:buFont typeface="Courier New" panose="02070309020205020404" pitchFamily="49" charset="0"/>
              <a:buChar char="o"/>
            </a:pPr>
            <a:r>
              <a:rPr lang="tr-TR" sz="2400" dirty="0">
                <a:solidFill>
                  <a:prstClr val="black"/>
                </a:solidFill>
                <a:latin typeface="Cambria" panose="02040503050406030204" pitchFamily="18" charset="0"/>
              </a:rPr>
              <a:t>e-Defter</a:t>
            </a:r>
          </a:p>
          <a:p>
            <a:pPr marL="342900" lvl="0" indent="-342900">
              <a:spcBef>
                <a:spcPts val="0"/>
              </a:spcBef>
              <a:buClrTx/>
              <a:buSzTx/>
              <a:buFont typeface="Courier New" panose="02070309020205020404" pitchFamily="49" charset="0"/>
              <a:buChar char="o"/>
            </a:pPr>
            <a:r>
              <a:rPr lang="tr-TR" sz="2400" dirty="0">
                <a:solidFill>
                  <a:prstClr val="black"/>
                </a:solidFill>
                <a:latin typeface="Cambria" panose="02040503050406030204" pitchFamily="18" charset="0"/>
              </a:rPr>
              <a:t>e-Bilet</a:t>
            </a:r>
          </a:p>
          <a:p>
            <a:pPr marL="342900" lvl="0" indent="-342900">
              <a:spcBef>
                <a:spcPts val="0"/>
              </a:spcBef>
              <a:buClrTx/>
              <a:buSzTx/>
              <a:buFont typeface="Courier New" panose="02070309020205020404" pitchFamily="49" charset="0"/>
              <a:buChar char="o"/>
            </a:pPr>
            <a:r>
              <a:rPr lang="tr-TR" sz="2400" dirty="0">
                <a:solidFill>
                  <a:prstClr val="black"/>
                </a:solidFill>
                <a:latin typeface="Cambria" panose="02040503050406030204" pitchFamily="18" charset="0"/>
              </a:rPr>
              <a:t>Diğer e-Belgeler (irsaliyesi, serbest meslek/müstahsil makbuzu)</a:t>
            </a:r>
          </a:p>
          <a:p>
            <a:pPr marL="342900" lvl="0" indent="-342900">
              <a:spcBef>
                <a:spcPts val="0"/>
              </a:spcBef>
              <a:buClrTx/>
              <a:buSzTx/>
              <a:buFont typeface="Courier New" panose="02070309020205020404" pitchFamily="49" charset="0"/>
              <a:buChar char="o"/>
            </a:pPr>
            <a:r>
              <a:rPr lang="tr-TR" sz="2400" dirty="0">
                <a:solidFill>
                  <a:prstClr val="black"/>
                </a:solidFill>
                <a:latin typeface="Cambria" panose="02040503050406030204" pitchFamily="18" charset="0"/>
              </a:rPr>
              <a:t>Yeni Nesil Ödeme Kaydedici Cihaz</a:t>
            </a:r>
          </a:p>
          <a:p>
            <a:pPr marL="342900" lvl="0" indent="-342900">
              <a:spcBef>
                <a:spcPts val="0"/>
              </a:spcBef>
              <a:buClrTx/>
              <a:buSzTx/>
              <a:buFont typeface="Courier New" panose="02070309020205020404" pitchFamily="49" charset="0"/>
              <a:buChar char="o"/>
            </a:pPr>
            <a:r>
              <a:rPr lang="tr-TR" sz="2400" dirty="0">
                <a:solidFill>
                  <a:prstClr val="black"/>
                </a:solidFill>
                <a:latin typeface="Cambria" panose="02040503050406030204" pitchFamily="18" charset="0"/>
              </a:rPr>
              <a:t>Kurumsal Elektronik Belge Yönetim Sistemi</a:t>
            </a:r>
          </a:p>
          <a:p>
            <a:pPr marL="342900" lvl="0" indent="-342900">
              <a:spcBef>
                <a:spcPts val="0"/>
              </a:spcBef>
              <a:buClrTx/>
              <a:buSzTx/>
              <a:buFont typeface="Courier New" panose="02070309020205020404" pitchFamily="49" charset="0"/>
              <a:buChar char="o"/>
            </a:pPr>
            <a:r>
              <a:rPr lang="tr-TR" sz="2400" dirty="0">
                <a:solidFill>
                  <a:prstClr val="black"/>
                </a:solidFill>
                <a:latin typeface="Cambria" panose="02040503050406030204" pitchFamily="18" charset="0"/>
              </a:rPr>
              <a:t>e-Tebligat</a:t>
            </a:r>
          </a:p>
          <a:p>
            <a:pPr marL="342900" lvl="0" indent="-342900">
              <a:spcBef>
                <a:spcPts val="0"/>
              </a:spcBef>
              <a:buClrTx/>
              <a:buSzTx/>
              <a:buFont typeface="Courier New" panose="02070309020205020404" pitchFamily="49" charset="0"/>
              <a:buChar char="o"/>
            </a:pPr>
            <a:r>
              <a:rPr lang="tr-TR" sz="2400" dirty="0">
                <a:solidFill>
                  <a:prstClr val="black"/>
                </a:solidFill>
                <a:latin typeface="Cambria" panose="02040503050406030204" pitchFamily="18" charset="0"/>
              </a:rPr>
              <a:t>Vergi İnceleme Raporlarının Elektronik Ortamda Alınması</a:t>
            </a:r>
          </a:p>
          <a:p>
            <a:pPr marL="342900" lvl="0" indent="-342900">
              <a:spcBef>
                <a:spcPts val="0"/>
              </a:spcBef>
              <a:buClrTx/>
              <a:buSzTx/>
              <a:buFont typeface="Courier New" panose="02070309020205020404" pitchFamily="49" charset="0"/>
              <a:buChar char="o"/>
            </a:pPr>
            <a:r>
              <a:rPr lang="tr-TR" sz="2400" dirty="0">
                <a:solidFill>
                  <a:prstClr val="black"/>
                </a:solidFill>
                <a:latin typeface="Cambria" panose="02040503050406030204" pitchFamily="18" charset="0"/>
              </a:rPr>
              <a:t>M-DOS</a:t>
            </a:r>
          </a:p>
          <a:p>
            <a:pPr marL="342900" lvl="0" indent="-342900">
              <a:spcBef>
                <a:spcPts val="0"/>
              </a:spcBef>
              <a:buClrTx/>
              <a:buSzTx/>
              <a:buFont typeface="Courier New" panose="02070309020205020404" pitchFamily="49" charset="0"/>
              <a:buChar char="o"/>
            </a:pPr>
            <a:r>
              <a:rPr lang="tr-TR" sz="2400" dirty="0">
                <a:solidFill>
                  <a:prstClr val="black"/>
                </a:solidFill>
                <a:latin typeface="Cambria" panose="02040503050406030204" pitchFamily="18" charset="0"/>
              </a:rPr>
              <a:t>Temassız Vergi Dairesi</a:t>
            </a:r>
          </a:p>
          <a:p>
            <a:pPr marL="342900" lvl="0" indent="-342900">
              <a:spcBef>
                <a:spcPts val="0"/>
              </a:spcBef>
              <a:buClrTx/>
              <a:buSzTx/>
              <a:buFont typeface="Courier New" panose="02070309020205020404" pitchFamily="49" charset="0"/>
              <a:buChar char="o"/>
            </a:pPr>
            <a:r>
              <a:rPr lang="tr-TR" sz="2400" dirty="0">
                <a:solidFill>
                  <a:prstClr val="black"/>
                </a:solidFill>
                <a:latin typeface="Cambria" panose="02040503050406030204" pitchFamily="18" charset="0"/>
              </a:rPr>
              <a:t>e-Devlet  Kapısı Üzerinden Sunulan Hizmetler</a:t>
            </a:r>
          </a:p>
          <a:p>
            <a:pPr marL="342900" lvl="0" indent="-342900">
              <a:spcBef>
                <a:spcPts val="0"/>
              </a:spcBef>
              <a:buClrTx/>
              <a:buSzTx/>
              <a:buFont typeface="Courier New" panose="02070309020205020404" pitchFamily="49" charset="0"/>
              <a:buChar char="o"/>
            </a:pPr>
            <a:r>
              <a:rPr lang="tr-TR" sz="2400" dirty="0">
                <a:solidFill>
                  <a:prstClr val="black"/>
                </a:solidFill>
                <a:latin typeface="Cambria" panose="02040503050406030204" pitchFamily="18" charset="0"/>
              </a:rPr>
              <a:t>Bandrollü Ürün İzleme </a:t>
            </a:r>
            <a:r>
              <a:rPr lang="tr-TR" sz="2400" dirty="0" smtClean="0">
                <a:solidFill>
                  <a:prstClr val="black"/>
                </a:solidFill>
                <a:latin typeface="Cambria" panose="02040503050406030204" pitchFamily="18" charset="0"/>
              </a:rPr>
              <a:t>Sistemi</a:t>
            </a:r>
          </a:p>
          <a:p>
            <a:pPr marL="342900" lvl="0" indent="-342900">
              <a:spcBef>
                <a:spcPts val="0"/>
              </a:spcBef>
              <a:buClrTx/>
              <a:buSzTx/>
              <a:buFont typeface="Courier New" panose="02070309020205020404" pitchFamily="49" charset="0"/>
              <a:buChar char="o"/>
            </a:pPr>
            <a:r>
              <a:rPr lang="tr-TR" sz="2400" dirty="0" smtClean="0">
                <a:solidFill>
                  <a:prstClr val="black"/>
                </a:solidFill>
                <a:latin typeface="Cambria" panose="02040503050406030204" pitchFamily="18" charset="0"/>
              </a:rPr>
              <a:t>YMM Tasdik Sözleşmelerinin Elektronik Ortamda Alınması</a:t>
            </a:r>
          </a:p>
          <a:p>
            <a:pPr marL="342900" lvl="0" indent="-342900">
              <a:spcBef>
                <a:spcPts val="0"/>
              </a:spcBef>
              <a:buClrTx/>
              <a:buSzTx/>
              <a:buFont typeface="Courier New" panose="02070309020205020404" pitchFamily="49" charset="0"/>
              <a:buChar char="o"/>
            </a:pPr>
            <a:r>
              <a:rPr lang="tr-TR" sz="2400" dirty="0" smtClean="0">
                <a:solidFill>
                  <a:prstClr val="black"/>
                </a:solidFill>
                <a:latin typeface="Cambria" panose="02040503050406030204" pitchFamily="18" charset="0"/>
              </a:rPr>
              <a:t>SMMM Aracılık ve Sorumluluk Sözleşmelerinin Elektronik Ortamda Alınması</a:t>
            </a:r>
            <a:endParaRPr lang="tr-TR" sz="2400" dirty="0">
              <a:solidFill>
                <a:prstClr val="black"/>
              </a:solidFill>
              <a:latin typeface="Cambria" panose="02040503050406030204" pitchFamily="18" charset="0"/>
            </a:endParaRPr>
          </a:p>
          <a:p>
            <a:pPr marL="342900" lvl="0" indent="-342900">
              <a:spcBef>
                <a:spcPts val="0"/>
              </a:spcBef>
              <a:buClrTx/>
              <a:buSzTx/>
              <a:buFont typeface="Courier New" panose="02070309020205020404" pitchFamily="49" charset="0"/>
              <a:buChar char="o"/>
            </a:pPr>
            <a:r>
              <a:rPr lang="tr-TR" sz="2400" dirty="0">
                <a:solidFill>
                  <a:prstClr val="black"/>
                </a:solidFill>
                <a:latin typeface="Cambria" panose="02040503050406030204" pitchFamily="18" charset="0"/>
              </a:rPr>
              <a:t>Diğer Elektronik Uygulamalar</a:t>
            </a:r>
          </a:p>
          <a:p>
            <a:endParaRPr lang="tr-TR" sz="2000" dirty="0"/>
          </a:p>
        </p:txBody>
      </p:sp>
    </p:spTree>
    <p:extLst>
      <p:ext uri="{BB962C8B-B14F-4D97-AF65-F5344CB8AC3E}">
        <p14:creationId xmlns:p14="http://schemas.microsoft.com/office/powerpoint/2010/main" val="32047585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548680"/>
            <a:ext cx="8229600" cy="1143000"/>
          </a:xfrm>
        </p:spPr>
        <p:txBody>
          <a:bodyPr>
            <a:normAutofit fontScale="90000"/>
          </a:bodyPr>
          <a:lstStyle/>
          <a:p>
            <a:pPr algn="ctr"/>
            <a:r>
              <a:rPr lang="tr-TR" sz="2800"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tr-TR" sz="2800"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ELEKTRONİK </a:t>
            </a:r>
            <a:r>
              <a:rPr lang="tr-TR" sz="2800"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YOKLAMA SİSTEMİ (e-Yoklama)</a:t>
            </a:r>
            <a:br>
              <a:rPr lang="tr-TR" sz="2800"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br>
            <a:endParaRPr lang="tr-TR" sz="2800" dirty="0">
              <a:solidFill>
                <a:srgbClr val="FF0000"/>
              </a:solidFill>
              <a:latin typeface="Tahoma" pitchFamily="34" charset="0"/>
              <a:ea typeface="Tahoma" pitchFamily="34" charset="0"/>
              <a:cs typeface="Tahoma" pitchFamily="34" charset="0"/>
            </a:endParaRPr>
          </a:p>
        </p:txBody>
      </p:sp>
      <p:sp>
        <p:nvSpPr>
          <p:cNvPr id="3" name="İçerik Yer Tutucusu 2"/>
          <p:cNvSpPr>
            <a:spLocks noGrp="1"/>
          </p:cNvSpPr>
          <p:nvPr>
            <p:ph idx="1"/>
          </p:nvPr>
        </p:nvSpPr>
        <p:spPr>
          <a:xfrm>
            <a:off x="467544" y="1484784"/>
            <a:ext cx="8229600" cy="4389120"/>
          </a:xfrm>
        </p:spPr>
        <p:txBody>
          <a:bodyPr/>
          <a:lstStyle/>
          <a:p>
            <a:pPr marL="0" lvl="0" indent="0" algn="just">
              <a:spcBef>
                <a:spcPts val="0"/>
              </a:spcBef>
              <a:buClrTx/>
              <a:buSzTx/>
              <a:buNone/>
            </a:pPr>
            <a:r>
              <a:rPr lang="tr-TR" sz="2000" dirty="0">
                <a:solidFill>
                  <a:prstClr val="black"/>
                </a:solidFill>
                <a:latin typeface="Cambria" panose="02040503050406030204" pitchFamily="18" charset="0"/>
              </a:rPr>
              <a:t>Vergi Usul Kanununun (VUK) 132/A maddesi ile 453 Sıra No.lu VUK Genel Tebliği uyarınca, E-Yoklama Sistemi 1/9/2015 itibariyle tüm Türkiye’de uygulanmaya başlanmıştır.</a:t>
            </a:r>
          </a:p>
          <a:p>
            <a:pPr marL="0" lvl="0" indent="0" algn="just">
              <a:spcBef>
                <a:spcPts val="0"/>
              </a:spcBef>
              <a:buClrTx/>
              <a:buSzTx/>
              <a:buNone/>
            </a:pPr>
            <a:endParaRPr lang="tr-TR" sz="2000" dirty="0">
              <a:solidFill>
                <a:prstClr val="black"/>
              </a:solidFill>
              <a:latin typeface="Cambria" panose="02040503050406030204" pitchFamily="18" charset="0"/>
            </a:endParaRPr>
          </a:p>
          <a:p>
            <a:pPr marL="0" lvl="0" indent="0" algn="just">
              <a:spcBef>
                <a:spcPts val="0"/>
              </a:spcBef>
              <a:buClrTx/>
              <a:buSzTx/>
              <a:buNone/>
            </a:pPr>
            <a:r>
              <a:rPr lang="tr-TR" sz="2000" dirty="0">
                <a:solidFill>
                  <a:prstClr val="black"/>
                </a:solidFill>
                <a:latin typeface="Cambria" panose="02040503050406030204" pitchFamily="18" charset="0"/>
              </a:rPr>
              <a:t>Türkiye genelinde 4.000 adet mobil cihaz kullanılmaktadır.</a:t>
            </a:r>
          </a:p>
          <a:p>
            <a:pPr marL="0" lvl="0" indent="0" algn="just">
              <a:spcBef>
                <a:spcPts val="0"/>
              </a:spcBef>
              <a:buClrTx/>
              <a:buSzTx/>
              <a:buNone/>
            </a:pPr>
            <a:endParaRPr lang="tr-TR" sz="2000" dirty="0">
              <a:solidFill>
                <a:prstClr val="black"/>
              </a:solidFill>
              <a:latin typeface="Cambria" panose="02040503050406030204" pitchFamily="18" charset="0"/>
            </a:endParaRPr>
          </a:p>
          <a:p>
            <a:pPr marL="0" lvl="0" indent="0" algn="just">
              <a:spcBef>
                <a:spcPts val="0"/>
              </a:spcBef>
              <a:buClrTx/>
              <a:buSzTx/>
              <a:buNone/>
            </a:pPr>
            <a:r>
              <a:rPr lang="tr-TR" sz="2000" dirty="0">
                <a:solidFill>
                  <a:prstClr val="black"/>
                </a:solidFill>
                <a:latin typeface="Cambria" panose="02040503050406030204" pitchFamily="18" charset="0"/>
              </a:rPr>
              <a:t>Amaca ve konuya uygun yoklama türleri kullanılmaktadır.</a:t>
            </a:r>
          </a:p>
          <a:p>
            <a:pPr marL="0" lvl="0" indent="0" algn="just">
              <a:spcBef>
                <a:spcPts val="0"/>
              </a:spcBef>
              <a:buClrTx/>
              <a:buSzTx/>
              <a:buNone/>
            </a:pPr>
            <a:endParaRPr lang="tr-TR" sz="2000" dirty="0">
              <a:solidFill>
                <a:prstClr val="black"/>
              </a:solidFill>
              <a:latin typeface="Cambria" panose="02040503050406030204" pitchFamily="18" charset="0"/>
            </a:endParaRPr>
          </a:p>
          <a:p>
            <a:pPr marL="0" lvl="0" indent="0" algn="just">
              <a:spcBef>
                <a:spcPts val="0"/>
              </a:spcBef>
              <a:buClrTx/>
              <a:buSzTx/>
              <a:buNone/>
            </a:pPr>
            <a:r>
              <a:rPr lang="tr-TR" sz="2000" dirty="0">
                <a:solidFill>
                  <a:prstClr val="black"/>
                </a:solidFill>
                <a:latin typeface="Cambria" panose="02040503050406030204" pitchFamily="18" charset="0"/>
              </a:rPr>
              <a:t>e-Yoklama tutanakları, anlık olarak mükelleflere  ve </a:t>
            </a:r>
            <a:r>
              <a:rPr lang="tr-TR" sz="2000" dirty="0" err="1">
                <a:solidFill>
                  <a:prstClr val="black"/>
                </a:solidFill>
                <a:latin typeface="Cambria" panose="02040503050406030204" pitchFamily="18" charset="0"/>
              </a:rPr>
              <a:t>GİB’e</a:t>
            </a:r>
            <a:r>
              <a:rPr lang="tr-TR" sz="2000" dirty="0">
                <a:solidFill>
                  <a:prstClr val="black"/>
                </a:solidFill>
                <a:latin typeface="Cambria" panose="02040503050406030204" pitchFamily="18" charset="0"/>
              </a:rPr>
              <a:t> elektronik olarak iletilmektedir.   Diğer taraftan bu tutanaklar düzenli olarak ilgili  kurumlar ile elektronik ortamda paylaşılmaktadır. </a:t>
            </a:r>
          </a:p>
          <a:p>
            <a:endParaRPr lang="tr-TR"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5059119"/>
            <a:ext cx="2664296" cy="1815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270181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548680"/>
            <a:ext cx="8229600" cy="1143000"/>
          </a:xfrm>
        </p:spPr>
        <p:txBody>
          <a:bodyPr>
            <a:normAutofit/>
          </a:bodyPr>
          <a:lstStyle/>
          <a:p>
            <a:pPr lvl="0">
              <a:spcBef>
                <a:spcPts val="0"/>
              </a:spcBef>
            </a:pPr>
            <a:r>
              <a:rPr lang="tr-TR" sz="2800"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tr-TR" sz="2800"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tr-TR" sz="2800"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tr-TR" sz="2800"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KDV İADESİ RİSK ANALİZ SİSTEMİ</a:t>
            </a:r>
            <a:br>
              <a:rPr lang="tr-TR" sz="2800"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br>
            <a:endParaRPr lang="tr-TR" sz="2800" dirty="0">
              <a:solidFill>
                <a:srgbClr val="FF0000"/>
              </a:solidFill>
              <a:latin typeface="Tahoma" pitchFamily="34" charset="0"/>
              <a:ea typeface="Tahoma" pitchFamily="34" charset="0"/>
              <a:cs typeface="Tahoma" pitchFamily="34" charset="0"/>
            </a:endParaRPr>
          </a:p>
        </p:txBody>
      </p:sp>
      <p:sp>
        <p:nvSpPr>
          <p:cNvPr id="3" name="İçerik Yer Tutucusu 2"/>
          <p:cNvSpPr>
            <a:spLocks noGrp="1"/>
          </p:cNvSpPr>
          <p:nvPr>
            <p:ph idx="1"/>
          </p:nvPr>
        </p:nvSpPr>
        <p:spPr>
          <a:xfrm>
            <a:off x="457200" y="1804190"/>
            <a:ext cx="8291264" cy="4721154"/>
          </a:xfrm>
        </p:spPr>
        <p:txBody>
          <a:bodyPr>
            <a:normAutofit fontScale="92500"/>
          </a:bodyPr>
          <a:lstStyle/>
          <a:p>
            <a:pPr marL="0" lvl="0" indent="0">
              <a:spcBef>
                <a:spcPts val="0"/>
              </a:spcBef>
              <a:buClrTx/>
              <a:buSzTx/>
              <a:buNone/>
            </a:pPr>
            <a:r>
              <a:rPr lang="tr-TR" sz="2400" dirty="0">
                <a:solidFill>
                  <a:prstClr val="black"/>
                </a:solidFill>
                <a:latin typeface="Cambria" panose="02040503050406030204" pitchFamily="18" charset="0"/>
              </a:rPr>
              <a:t>KDV İadesi Risk Analiz Sistemi, iade hakkı doğuran işlemlerde mükelleflerin iade-mahsup taleplerine ilişkin listelerini İnternet Vergi Dairesi üzerinden göndermesini ve bu listeler esas alınarak vergi dairelerince manuel olarak yapılan ve oldukça uzun zaman alan kontrol ve analizlerin tamamına yakınının, elektronik ortamda hızlı bir şekilde yapılarak iade talebini sonuçlandıracak olan vergi dairesine rapor edilmesini kapsamaktadır. </a:t>
            </a:r>
            <a:endParaRPr lang="tr-TR" sz="2400" dirty="0" smtClean="0">
              <a:solidFill>
                <a:prstClr val="black"/>
              </a:solidFill>
              <a:latin typeface="Cambria" panose="02040503050406030204" pitchFamily="18" charset="0"/>
            </a:endParaRPr>
          </a:p>
          <a:p>
            <a:pPr marL="0" lvl="0" indent="0">
              <a:spcBef>
                <a:spcPts val="0"/>
              </a:spcBef>
              <a:buClrTx/>
              <a:buSzTx/>
              <a:buNone/>
            </a:pPr>
            <a:endParaRPr lang="tr-TR" sz="2400" dirty="0">
              <a:solidFill>
                <a:prstClr val="black"/>
              </a:solidFill>
              <a:latin typeface="Cambria" panose="02040503050406030204" pitchFamily="18" charset="0"/>
            </a:endParaRPr>
          </a:p>
          <a:p>
            <a:pPr marL="0" lvl="0" indent="0">
              <a:spcBef>
                <a:spcPts val="0"/>
              </a:spcBef>
              <a:buClrTx/>
              <a:buSzTx/>
              <a:buNone/>
            </a:pPr>
            <a:r>
              <a:rPr lang="tr-TR" sz="2400" dirty="0">
                <a:solidFill>
                  <a:prstClr val="black"/>
                </a:solidFill>
                <a:latin typeface="Cambria" panose="02040503050406030204" pitchFamily="18" charset="0"/>
              </a:rPr>
              <a:t>		</a:t>
            </a:r>
            <a:r>
              <a:rPr lang="tr-TR" sz="2400" b="1" dirty="0">
                <a:solidFill>
                  <a:srgbClr val="FF0000"/>
                </a:solidFill>
                <a:latin typeface="Cambria" panose="02040503050406030204" pitchFamily="18" charset="0"/>
              </a:rPr>
              <a:t>1/1/2016 – </a:t>
            </a:r>
            <a:r>
              <a:rPr lang="tr-TR" sz="2400" b="1" dirty="0" smtClean="0">
                <a:solidFill>
                  <a:srgbClr val="FF0000"/>
                </a:solidFill>
                <a:latin typeface="Cambria" panose="02040503050406030204" pitchFamily="18" charset="0"/>
              </a:rPr>
              <a:t>31/12/2016</a:t>
            </a:r>
          </a:p>
          <a:p>
            <a:pPr marL="0" lvl="0" indent="0">
              <a:spcBef>
                <a:spcPts val="0"/>
              </a:spcBef>
              <a:buClrTx/>
              <a:buSzTx/>
              <a:buNone/>
            </a:pPr>
            <a:endParaRPr lang="tr-TR" sz="2400" b="1" dirty="0">
              <a:solidFill>
                <a:srgbClr val="FF0000"/>
              </a:solidFill>
              <a:latin typeface="Cambria" panose="02040503050406030204" pitchFamily="18" charset="0"/>
            </a:endParaRPr>
          </a:p>
          <a:p>
            <a:pPr marL="0" lvl="0" indent="0">
              <a:spcBef>
                <a:spcPts val="0"/>
              </a:spcBef>
              <a:buClrTx/>
              <a:buSzTx/>
              <a:buNone/>
            </a:pPr>
            <a:r>
              <a:rPr lang="tr-TR" sz="2400" b="1" dirty="0" smtClean="0">
                <a:solidFill>
                  <a:srgbClr val="FF0000"/>
                </a:solidFill>
                <a:latin typeface="Cambria" panose="02040503050406030204" pitchFamily="18" charset="0"/>
              </a:rPr>
              <a:t>Üretilen </a:t>
            </a:r>
            <a:r>
              <a:rPr lang="tr-TR" sz="2400" b="1" dirty="0">
                <a:solidFill>
                  <a:srgbClr val="FF0000"/>
                </a:solidFill>
                <a:latin typeface="Cambria" panose="02040503050406030204" pitchFamily="18" charset="0"/>
              </a:rPr>
              <a:t>KDVİRA Raporu </a:t>
            </a:r>
            <a:r>
              <a:rPr lang="tr-TR" sz="2400" b="1" dirty="0" smtClean="0">
                <a:solidFill>
                  <a:srgbClr val="FF0000"/>
                </a:solidFill>
                <a:latin typeface="Cambria" panose="02040503050406030204" pitchFamily="18" charset="0"/>
              </a:rPr>
              <a:t>Sayısı		: 946.526</a:t>
            </a:r>
            <a:endParaRPr lang="tr-TR" sz="2400" b="1" dirty="0">
              <a:solidFill>
                <a:srgbClr val="FF0000"/>
              </a:solidFill>
              <a:latin typeface="Cambria" panose="02040503050406030204" pitchFamily="18" charset="0"/>
            </a:endParaRPr>
          </a:p>
          <a:p>
            <a:pPr marL="0" lvl="0" indent="0">
              <a:spcBef>
                <a:spcPts val="0"/>
              </a:spcBef>
              <a:buClrTx/>
              <a:buSzTx/>
              <a:buNone/>
            </a:pPr>
            <a:r>
              <a:rPr lang="tr-TR" sz="2400" b="1" dirty="0">
                <a:solidFill>
                  <a:srgbClr val="FF0000"/>
                </a:solidFill>
                <a:latin typeface="Cambria" panose="02040503050406030204" pitchFamily="18" charset="0"/>
              </a:rPr>
              <a:t>Analiz Sonrası Tenzil Edilen İade </a:t>
            </a:r>
            <a:r>
              <a:rPr lang="tr-TR" sz="2400" b="1" dirty="0" smtClean="0">
                <a:solidFill>
                  <a:srgbClr val="FF0000"/>
                </a:solidFill>
                <a:latin typeface="Cambria" panose="02040503050406030204" pitchFamily="18" charset="0"/>
              </a:rPr>
              <a:t>Tutarı	: 1</a:t>
            </a:r>
            <a:r>
              <a:rPr lang="tr-TR" sz="2400" b="1" dirty="0">
                <a:solidFill>
                  <a:srgbClr val="FF0000"/>
                </a:solidFill>
                <a:latin typeface="Cambria" panose="02040503050406030204" pitchFamily="18" charset="0"/>
              </a:rPr>
              <a:t>. 2 milyar TL</a:t>
            </a:r>
          </a:p>
          <a:p>
            <a:pPr marL="0" lvl="0" indent="0">
              <a:spcBef>
                <a:spcPts val="0"/>
              </a:spcBef>
              <a:buClrTx/>
              <a:buSzTx/>
              <a:buNone/>
            </a:pPr>
            <a:r>
              <a:rPr lang="tr-TR" sz="2400" b="1" dirty="0">
                <a:solidFill>
                  <a:srgbClr val="FF0000"/>
                </a:solidFill>
                <a:latin typeface="Cambria" panose="02040503050406030204" pitchFamily="18" charset="0"/>
              </a:rPr>
              <a:t>Alt Mükelleflerin Artırdığı Matrah </a:t>
            </a:r>
            <a:r>
              <a:rPr lang="tr-TR" sz="2400" b="1" dirty="0" smtClean="0">
                <a:solidFill>
                  <a:srgbClr val="FF0000"/>
                </a:solidFill>
                <a:latin typeface="Cambria" panose="02040503050406030204" pitchFamily="18" charset="0"/>
              </a:rPr>
              <a:t>Tutarı	: 8.7 </a:t>
            </a:r>
            <a:r>
              <a:rPr lang="tr-TR" sz="2400" b="1" dirty="0">
                <a:solidFill>
                  <a:srgbClr val="FF0000"/>
                </a:solidFill>
                <a:latin typeface="Cambria" panose="02040503050406030204" pitchFamily="18" charset="0"/>
              </a:rPr>
              <a:t>milyar TL</a:t>
            </a:r>
          </a:p>
          <a:p>
            <a:endParaRPr lang="tr-TR"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8344" y="620688"/>
            <a:ext cx="1152128" cy="2367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40575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lvl="0">
              <a:spcBef>
                <a:spcPts val="0"/>
              </a:spcBef>
            </a:pPr>
            <a:r>
              <a:rPr lang="tr-TR" sz="2800" b="1" dirty="0" smtClean="0">
                <a:solidFill>
                  <a:schemeClr val="accent2"/>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tr-TR" sz="2800" b="1" dirty="0" smtClean="0">
                <a:solidFill>
                  <a:schemeClr val="accent2"/>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tr-TR" sz="2800" b="1" dirty="0" smtClean="0">
                <a:solidFill>
                  <a:schemeClr val="accent2"/>
                </a:solidFill>
                <a:effectLst>
                  <a:outerShdw blurRad="38100" dist="38100" dir="2700000" algn="tl">
                    <a:srgbClr val="000000">
                      <a:alpha val="43137"/>
                    </a:srgbClr>
                  </a:outerShdw>
                </a:effectLst>
                <a:latin typeface="Tahoma" pitchFamily="34" charset="0"/>
                <a:ea typeface="Tahoma" pitchFamily="34" charset="0"/>
                <a:cs typeface="Tahoma" pitchFamily="34" charset="0"/>
              </a:rPr>
              <a:t>İADE TAKİP SİSTEMİ</a:t>
            </a:r>
            <a:br>
              <a:rPr lang="tr-TR" sz="2800" b="1" dirty="0" smtClean="0">
                <a:solidFill>
                  <a:schemeClr val="accent2"/>
                </a:solidFill>
                <a:effectLst>
                  <a:outerShdw blurRad="38100" dist="38100" dir="2700000" algn="tl">
                    <a:srgbClr val="000000">
                      <a:alpha val="43137"/>
                    </a:srgbClr>
                  </a:outerShdw>
                </a:effectLst>
                <a:latin typeface="Tahoma" pitchFamily="34" charset="0"/>
                <a:ea typeface="Tahoma" pitchFamily="34" charset="0"/>
                <a:cs typeface="Tahoma" pitchFamily="34" charset="0"/>
              </a:rPr>
            </a:br>
            <a:endParaRPr lang="tr-TR" sz="2800" dirty="0">
              <a:solidFill>
                <a:schemeClr val="accent2"/>
              </a:solidFill>
              <a:latin typeface="Tahoma" pitchFamily="34" charset="0"/>
              <a:ea typeface="Tahoma" pitchFamily="34" charset="0"/>
              <a:cs typeface="Tahoma" pitchFamily="34" charset="0"/>
            </a:endParaRPr>
          </a:p>
        </p:txBody>
      </p:sp>
      <p:sp>
        <p:nvSpPr>
          <p:cNvPr id="3" name="İçerik Yer Tutucusu 2"/>
          <p:cNvSpPr>
            <a:spLocks noGrp="1"/>
          </p:cNvSpPr>
          <p:nvPr>
            <p:ph idx="1"/>
          </p:nvPr>
        </p:nvSpPr>
        <p:spPr>
          <a:xfrm>
            <a:off x="467544" y="2060848"/>
            <a:ext cx="8280920" cy="4533136"/>
          </a:xfrm>
        </p:spPr>
        <p:txBody>
          <a:bodyPr/>
          <a:lstStyle/>
          <a:p>
            <a:pPr marL="0" lvl="0" indent="0" algn="just">
              <a:spcBef>
                <a:spcPts val="0"/>
              </a:spcBef>
              <a:buClrTx/>
              <a:buSzTx/>
              <a:buNone/>
            </a:pPr>
            <a:r>
              <a:rPr lang="tr-TR" sz="2200" dirty="0">
                <a:solidFill>
                  <a:prstClr val="black"/>
                </a:solidFill>
                <a:latin typeface="Cambria" panose="02040503050406030204" pitchFamily="18" charset="0"/>
              </a:rPr>
              <a:t>İade Takip Sistemi, mükellefler tarafından elektronik ortamda iade talep dilekçelerinin verilmesi ile başlayıp mükellefe iadenin yapılmasına kadar geçen her aşamanın gerek merkez birimler ve vergi dairesi gerekse de mükellefler tarafından online olarak takibine imkan veren bir sistemdir. </a:t>
            </a:r>
          </a:p>
          <a:p>
            <a:pPr marL="0" lvl="0" indent="0" algn="just">
              <a:spcBef>
                <a:spcPts val="0"/>
              </a:spcBef>
              <a:buClrTx/>
              <a:buSzTx/>
              <a:buNone/>
            </a:pPr>
            <a:endParaRPr lang="tr-TR" sz="2200" dirty="0">
              <a:solidFill>
                <a:prstClr val="black"/>
              </a:solidFill>
              <a:latin typeface="Cambria" panose="02040503050406030204" pitchFamily="18" charset="0"/>
            </a:endParaRPr>
          </a:p>
          <a:p>
            <a:pPr marL="0" lvl="0" indent="0" algn="just">
              <a:spcBef>
                <a:spcPts val="0"/>
              </a:spcBef>
              <a:buClrTx/>
              <a:buSzTx/>
              <a:buNone/>
            </a:pPr>
            <a:r>
              <a:rPr lang="tr-TR" sz="2200" dirty="0">
                <a:solidFill>
                  <a:prstClr val="black"/>
                </a:solidFill>
                <a:latin typeface="Cambria" panose="02040503050406030204" pitchFamily="18" charset="0"/>
              </a:rPr>
              <a:t>İade süreci devam etmekte olan taleplerin hangi aşamada olduğu, iade dosyasının vergi dairesi veya vergi dairesi başkanlığı/defterdarlık personelinden (dosya memuru/servis sorumlusu/müdür yardımcısı, vb.) hangisinin zimmetinde olduğu, ne kadar süredir beklediği anlık olarak görülebilmektedir.</a:t>
            </a:r>
            <a:endParaRPr lang="tr-TR" sz="2200" dirty="0">
              <a:solidFill>
                <a:srgbClr val="C00000"/>
              </a:solidFill>
              <a:latin typeface="Cambria" panose="02040503050406030204" pitchFamily="18" charset="0"/>
            </a:endParaRPr>
          </a:p>
          <a:p>
            <a:pPr algn="just"/>
            <a:endParaRPr lang="tr-TR" dirty="0"/>
          </a:p>
        </p:txBody>
      </p:sp>
      <p:pic>
        <p:nvPicPr>
          <p:cNvPr id="6" name="İçerik Yer Tutucusu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6296" y="620688"/>
            <a:ext cx="1385988" cy="12961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49433793"/>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704088"/>
            <a:ext cx="8229600" cy="708688"/>
          </a:xfrm>
        </p:spPr>
        <p:style>
          <a:lnRef idx="0">
            <a:schemeClr val="accent6"/>
          </a:lnRef>
          <a:fillRef idx="3">
            <a:schemeClr val="accent6"/>
          </a:fillRef>
          <a:effectRef idx="3">
            <a:schemeClr val="accent6"/>
          </a:effectRef>
          <a:fontRef idx="minor">
            <a:schemeClr val="lt1"/>
          </a:fontRef>
        </p:style>
        <p:txBody>
          <a:bodyPr>
            <a:normAutofit/>
          </a:bodyPr>
          <a:lstStyle/>
          <a:p>
            <a:pPr algn="ctr"/>
            <a:r>
              <a:rPr lang="tr-TR" sz="2800" b="1" dirty="0">
                <a:solidFill>
                  <a:schemeClr val="accent2"/>
                </a:solidFill>
                <a:effectLst>
                  <a:outerShdw blurRad="38100" dist="38100" dir="2700000" algn="tl">
                    <a:srgbClr val="000000">
                      <a:alpha val="43137"/>
                    </a:srgbClr>
                  </a:outerShdw>
                </a:effectLst>
                <a:latin typeface="Tahoma" pitchFamily="34" charset="0"/>
                <a:ea typeface="Tahoma" pitchFamily="34" charset="0"/>
                <a:cs typeface="Tahoma" pitchFamily="34" charset="0"/>
              </a:rPr>
              <a:t>VERGİ GELİRLERİ</a:t>
            </a:r>
            <a:endParaRPr lang="tr-TR" sz="2800" dirty="0"/>
          </a:p>
        </p:txBody>
      </p:sp>
      <p:sp>
        <p:nvSpPr>
          <p:cNvPr id="3" name="İçerik Yer Tutucusu 2"/>
          <p:cNvSpPr>
            <a:spLocks noGrp="1"/>
          </p:cNvSpPr>
          <p:nvPr>
            <p:ph idx="1"/>
          </p:nvPr>
        </p:nvSpPr>
        <p:spPr>
          <a:xfrm>
            <a:off x="457200" y="1700808"/>
            <a:ext cx="8219256" cy="4623792"/>
          </a:xfrm>
        </p:spPr>
        <p:txBody>
          <a:bodyPr/>
          <a:lstStyle/>
          <a:p>
            <a:pPr marL="0" indent="0" algn="just">
              <a:buNone/>
            </a:pPr>
            <a:r>
              <a:rPr lang="tr-TR" sz="2400" dirty="0">
                <a:latin typeface="Cambria" pitchFamily="18" charset="0"/>
              </a:rPr>
              <a:t>Kamu gelirleri içerisinde en önemli yeri </a:t>
            </a:r>
            <a:r>
              <a:rPr lang="tr-TR" sz="2400" b="1" u="sng" dirty="0">
                <a:solidFill>
                  <a:srgbClr val="7030A0"/>
                </a:solidFill>
                <a:latin typeface="Cambria" pitchFamily="18" charset="0"/>
              </a:rPr>
              <a:t>vergiler</a:t>
            </a:r>
            <a:r>
              <a:rPr lang="tr-TR" sz="2400" dirty="0">
                <a:latin typeface="Cambria" pitchFamily="18" charset="0"/>
              </a:rPr>
              <a:t> almaktadır. Vergi, kamu gelirlerinin çok önemli bir kısmını oluşturmaktadır. Vergilerin kamu gelirleri içerisindeki payı yaklaşık %90’dır. </a:t>
            </a:r>
            <a:endParaRPr lang="tr-TR" sz="2400" dirty="0" smtClean="0">
              <a:latin typeface="Cambria" pitchFamily="18" charset="0"/>
            </a:endParaRPr>
          </a:p>
          <a:p>
            <a:endParaRPr lang="tr-TR" sz="2800" dirty="0"/>
          </a:p>
          <a:p>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861048"/>
            <a:ext cx="7572375" cy="2541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107935"/>
      </p:ext>
    </p:extLst>
  </p:cSld>
  <p:clrMapOvr>
    <a:masterClrMapping/>
  </p:clrMapOvr>
  <p:transition spd="slow">
    <p:wheel spokes="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764704"/>
            <a:ext cx="8229600" cy="1359024"/>
          </a:xfrm>
        </p:spPr>
        <p:txBody>
          <a:bodyPr>
            <a:noAutofit/>
          </a:bodyPr>
          <a:lstStyle/>
          <a:p>
            <a:pPr lvl="0" algn="ctr">
              <a:spcBef>
                <a:spcPts val="0"/>
              </a:spcBef>
            </a:pPr>
            <a:r>
              <a:rPr lang="tr-TR" sz="2800" b="1" dirty="0" smtClean="0">
                <a:solidFill>
                  <a:schemeClr val="accent2"/>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tr-TR" sz="2800" b="1" dirty="0" smtClean="0">
                <a:solidFill>
                  <a:schemeClr val="accent2"/>
                </a:solidFill>
                <a:effectLst>
                  <a:outerShdw blurRad="38100" dist="38100" dir="2700000" algn="tl">
                    <a:srgbClr val="000000">
                      <a:alpha val="43137"/>
                    </a:srgbClr>
                  </a:outerShdw>
                </a:effectLst>
                <a:latin typeface="Tahoma" pitchFamily="34" charset="0"/>
                <a:ea typeface="Tahoma" pitchFamily="34" charset="0"/>
                <a:cs typeface="Tahoma" pitchFamily="34" charset="0"/>
              </a:rPr>
              <a:t>SAHTE BELGE </a:t>
            </a:r>
            <a:br>
              <a:rPr lang="tr-TR" sz="2800" b="1" dirty="0" smtClean="0">
                <a:solidFill>
                  <a:schemeClr val="accent2"/>
                </a:solidFill>
                <a:effectLst>
                  <a:outerShdw blurRad="38100" dist="38100" dir="2700000" algn="tl">
                    <a:srgbClr val="000000">
                      <a:alpha val="43137"/>
                    </a:srgbClr>
                  </a:outerShdw>
                </a:effectLst>
                <a:latin typeface="Tahoma" pitchFamily="34" charset="0"/>
                <a:ea typeface="Tahoma" pitchFamily="34" charset="0"/>
                <a:cs typeface="Tahoma" pitchFamily="34" charset="0"/>
              </a:rPr>
            </a:br>
            <a:r>
              <a:rPr lang="tr-TR" sz="2800" b="1" dirty="0" smtClean="0">
                <a:solidFill>
                  <a:schemeClr val="accent2"/>
                </a:solidFill>
                <a:effectLst>
                  <a:outerShdw blurRad="38100" dist="38100" dir="2700000" algn="tl">
                    <a:srgbClr val="000000">
                      <a:alpha val="43137"/>
                    </a:srgbClr>
                  </a:outerShdw>
                </a:effectLst>
                <a:latin typeface="Tahoma" pitchFamily="34" charset="0"/>
                <a:ea typeface="Tahoma" pitchFamily="34" charset="0"/>
                <a:cs typeface="Tahoma" pitchFamily="34" charset="0"/>
              </a:rPr>
              <a:t>RİSK ANALİZ PROGRAMI</a:t>
            </a:r>
            <a:br>
              <a:rPr lang="tr-TR" sz="2800" b="1" dirty="0" smtClean="0">
                <a:solidFill>
                  <a:schemeClr val="accent2"/>
                </a:solidFill>
                <a:effectLst>
                  <a:outerShdw blurRad="38100" dist="38100" dir="2700000" algn="tl">
                    <a:srgbClr val="000000">
                      <a:alpha val="43137"/>
                    </a:srgbClr>
                  </a:outerShdw>
                </a:effectLst>
                <a:latin typeface="Tahoma" pitchFamily="34" charset="0"/>
                <a:ea typeface="Tahoma" pitchFamily="34" charset="0"/>
                <a:cs typeface="Tahoma" pitchFamily="34" charset="0"/>
              </a:rPr>
            </a:br>
            <a:endParaRPr lang="tr-TR" sz="2800" dirty="0">
              <a:solidFill>
                <a:schemeClr val="accent2"/>
              </a:solidFill>
              <a:latin typeface="Tahoma" pitchFamily="34" charset="0"/>
              <a:ea typeface="Tahoma" pitchFamily="34" charset="0"/>
              <a:cs typeface="Tahoma" pitchFamily="34" charset="0"/>
            </a:endParaRPr>
          </a:p>
        </p:txBody>
      </p:sp>
      <p:sp>
        <p:nvSpPr>
          <p:cNvPr id="3" name="İçerik Yer Tutucusu 2"/>
          <p:cNvSpPr>
            <a:spLocks noGrp="1"/>
          </p:cNvSpPr>
          <p:nvPr>
            <p:ph idx="1"/>
          </p:nvPr>
        </p:nvSpPr>
        <p:spPr/>
        <p:txBody>
          <a:bodyPr>
            <a:normAutofit/>
          </a:bodyPr>
          <a:lstStyle/>
          <a:p>
            <a:pPr marL="0" lvl="0" indent="0" algn="just">
              <a:spcBef>
                <a:spcPts val="0"/>
              </a:spcBef>
              <a:buClrTx/>
              <a:buSzTx/>
              <a:buNone/>
            </a:pPr>
            <a:r>
              <a:rPr lang="tr-TR" sz="2200" dirty="0">
                <a:solidFill>
                  <a:prstClr val="black"/>
                </a:solidFill>
                <a:latin typeface="Cambria" panose="02040503050406030204" pitchFamily="18" charset="0"/>
              </a:rPr>
              <a:t>Denetim bilgi ve tecrübelerinden hareketle oluşturulan risk kriterlerini ihlal eden KDV mükellefleri, belirli bir algoritma çerçevesinde puanlanarak aylık bazda, sahte veya muhteviyatı itibariyle yanıltıcı belge düzenleme riski yönünden değerlendirilmekte ve detaylı bir şekilde analiz edilmektedir. </a:t>
            </a:r>
          </a:p>
          <a:p>
            <a:pPr marL="0" lvl="0" indent="0" algn="just">
              <a:spcBef>
                <a:spcPts val="0"/>
              </a:spcBef>
              <a:buClrTx/>
              <a:buSzTx/>
              <a:buNone/>
            </a:pPr>
            <a:endParaRPr lang="tr-TR" sz="2200" dirty="0">
              <a:solidFill>
                <a:prstClr val="black"/>
              </a:solidFill>
              <a:latin typeface="Cambria" panose="02040503050406030204" pitchFamily="18" charset="0"/>
            </a:endParaRPr>
          </a:p>
          <a:p>
            <a:pPr marL="0" lvl="0" indent="0" algn="just">
              <a:spcBef>
                <a:spcPts val="0"/>
              </a:spcBef>
              <a:buClrTx/>
              <a:buSzTx/>
              <a:buNone/>
            </a:pPr>
            <a:r>
              <a:rPr lang="tr-TR" sz="2200" dirty="0">
                <a:solidFill>
                  <a:prstClr val="black"/>
                </a:solidFill>
                <a:latin typeface="Cambria" panose="02040503050406030204" pitchFamily="18" charset="0"/>
              </a:rPr>
              <a:t>Risk odaklı denetim anlayışı ile ortaya konulan bu sistemde, Program aracılığıyla belirlenen yüksek riskli mükellefler uzman personeller tarafından da değerlendirildikten sonra haklarında vergi incelemesi yapılmak üzere Vergi Denetim Kurulu Başkanlığına, özel esaslara ilişkin işlemlerin yapılması amacıyla da bağlı oldukları vergi dairelerine gönderilmektedir.</a:t>
            </a:r>
            <a:endParaRPr lang="tr-TR" sz="2200" dirty="0">
              <a:solidFill>
                <a:srgbClr val="C00000"/>
              </a:solidFill>
              <a:latin typeface="Cambria" panose="02040503050406030204" pitchFamily="18" charset="0"/>
            </a:endParaRPr>
          </a:p>
          <a:p>
            <a:endParaRPr lang="tr-TR"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620688"/>
            <a:ext cx="1089916" cy="1226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7286070"/>
      </p:ext>
    </p:extLst>
  </p:cSld>
  <p:clrMapOvr>
    <a:masterClrMapping/>
  </p:clrMapOvr>
  <p:transition spd="slow">
    <p:wheel spokes="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6)</a:t>
            </a:r>
            <a:endParaRPr lang="tr-TR" sz="2800"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3" name="İçerik Yer Tutucusu 2"/>
          <p:cNvSpPr>
            <a:spLocks noGrp="1"/>
          </p:cNvSpPr>
          <p:nvPr>
            <p:ph idx="1"/>
          </p:nvPr>
        </p:nvSpPr>
        <p:spPr/>
        <p:txBody>
          <a:bodyPr/>
          <a:lstStyle/>
          <a:p>
            <a:pPr marL="0" lvl="0" indent="0">
              <a:spcBef>
                <a:spcPts val="0"/>
              </a:spcBef>
              <a:buClrTx/>
              <a:buSzTx/>
              <a:buNone/>
            </a:pPr>
            <a:endParaRPr lang="tr-TR" sz="2400" dirty="0" smtClean="0">
              <a:solidFill>
                <a:prstClr val="black"/>
              </a:solidFill>
              <a:latin typeface="Cambria" panose="02040503050406030204" pitchFamily="18" charset="0"/>
            </a:endParaRPr>
          </a:p>
          <a:p>
            <a:pPr marL="0" lvl="0" indent="0">
              <a:spcBef>
                <a:spcPts val="0"/>
              </a:spcBef>
              <a:buClrTx/>
              <a:buSzTx/>
              <a:buNone/>
            </a:pPr>
            <a:endParaRPr lang="tr-TR" sz="2400" dirty="0">
              <a:solidFill>
                <a:prstClr val="black"/>
              </a:solidFill>
              <a:latin typeface="Cambria" panose="02040503050406030204" pitchFamily="18" charset="0"/>
            </a:endParaRPr>
          </a:p>
          <a:p>
            <a:pPr marL="0" lvl="0" indent="0">
              <a:spcBef>
                <a:spcPts val="0"/>
              </a:spcBef>
              <a:buClrTx/>
              <a:buSzTx/>
              <a:buNone/>
            </a:pPr>
            <a:endParaRPr lang="tr-TR" sz="2400" dirty="0" smtClean="0">
              <a:solidFill>
                <a:prstClr val="black"/>
              </a:solidFill>
              <a:latin typeface="Cambria" panose="02040503050406030204" pitchFamily="18" charset="0"/>
            </a:endParaRPr>
          </a:p>
          <a:p>
            <a:pPr marL="0" lvl="0" indent="0">
              <a:spcBef>
                <a:spcPts val="0"/>
              </a:spcBef>
              <a:buClrTx/>
              <a:buSzTx/>
              <a:buNone/>
            </a:pPr>
            <a:endParaRPr lang="tr-TR" sz="2400" dirty="0">
              <a:solidFill>
                <a:prstClr val="black"/>
              </a:solidFill>
              <a:latin typeface="Cambria" panose="02040503050406030204" pitchFamily="18" charset="0"/>
            </a:endParaRPr>
          </a:p>
          <a:p>
            <a:pPr marL="0" lvl="0" indent="0">
              <a:spcBef>
                <a:spcPts val="0"/>
              </a:spcBef>
              <a:buClrTx/>
              <a:buSzTx/>
              <a:buNone/>
            </a:pPr>
            <a:endParaRPr lang="tr-TR" sz="2400" dirty="0" smtClean="0">
              <a:solidFill>
                <a:prstClr val="black"/>
              </a:solidFill>
              <a:latin typeface="Cambria" panose="02040503050406030204" pitchFamily="18" charset="0"/>
            </a:endParaRPr>
          </a:p>
          <a:p>
            <a:pPr marL="0" lvl="0" indent="0">
              <a:spcBef>
                <a:spcPts val="0"/>
              </a:spcBef>
              <a:buClrTx/>
              <a:buSzTx/>
              <a:buNone/>
            </a:pPr>
            <a:r>
              <a:rPr lang="tr-TR" sz="2400" dirty="0" smtClean="0">
                <a:solidFill>
                  <a:prstClr val="black"/>
                </a:solidFill>
                <a:latin typeface="Cambria" panose="02040503050406030204" pitchFamily="18" charset="0"/>
              </a:rPr>
              <a:t>Önceden </a:t>
            </a:r>
            <a:r>
              <a:rPr lang="tr-TR" sz="2400" dirty="0">
                <a:solidFill>
                  <a:prstClr val="black"/>
                </a:solidFill>
                <a:latin typeface="Cambria" panose="02040503050406030204" pitchFamily="18" charset="0"/>
              </a:rPr>
              <a:t>Hazırlanmış Kira Beyanname Sistemi, 01.03.2012 tarihinde uygulanmaya başlanmıştır. </a:t>
            </a:r>
          </a:p>
          <a:p>
            <a:pPr marL="0" lvl="0" indent="0">
              <a:spcBef>
                <a:spcPts val="0"/>
              </a:spcBef>
              <a:buClrTx/>
              <a:buSzTx/>
              <a:buNone/>
            </a:pPr>
            <a:endParaRPr lang="tr-TR" sz="2400" dirty="0">
              <a:solidFill>
                <a:prstClr val="black"/>
              </a:solidFill>
              <a:latin typeface="Cambria" panose="02040503050406030204" pitchFamily="18" charset="0"/>
            </a:endParaRPr>
          </a:p>
          <a:p>
            <a:pPr marL="0" lvl="0" indent="0">
              <a:spcBef>
                <a:spcPts val="0"/>
              </a:spcBef>
              <a:buClrTx/>
              <a:buSzTx/>
              <a:buNone/>
            </a:pPr>
            <a:r>
              <a:rPr lang="tr-TR" sz="2400" dirty="0">
                <a:solidFill>
                  <a:prstClr val="black"/>
                </a:solidFill>
                <a:latin typeface="Cambria" panose="02040503050406030204" pitchFamily="18" charset="0"/>
              </a:rPr>
              <a:t>Kira gelirlerinin yanı sıra ücret, menkul sermaye iradı ile diğer kazanç ve iratların beyan edilmesine imkan veren Hazır Beyan Sistemi 01.03.2016 tarihi itibariyle hayata geçirilmiştir.</a:t>
            </a:r>
          </a:p>
          <a:p>
            <a:endParaRPr lang="tr-T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692696"/>
            <a:ext cx="7632848"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85446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980728"/>
            <a:ext cx="8229600" cy="1143000"/>
          </a:xfrm>
        </p:spPr>
        <p:txBody>
          <a:bodyPr>
            <a:noAutofit/>
          </a:bodyPr>
          <a:lstStyle/>
          <a:p>
            <a:r>
              <a:rPr lang="tr-TR" sz="2800"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r>
            <a:br>
              <a:rPr lang="tr-TR" sz="2800"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br>
            <a:r>
              <a:rPr lang="tr-TR" sz="2800"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tr-TR" sz="2800"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tr-TR" sz="2800"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t>
            </a:r>
            <a:r>
              <a:rPr lang="tr-TR" sz="2800"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DİĞER E-BELGELER</a:t>
            </a:r>
            <a:br>
              <a:rPr lang="tr-TR" sz="2800"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br>
            <a:endParaRPr lang="tr-TR" sz="2800" dirty="0">
              <a:solidFill>
                <a:srgbClr val="FF0000"/>
              </a:solidFill>
              <a:latin typeface="Tahoma" pitchFamily="34" charset="0"/>
              <a:ea typeface="Tahoma" pitchFamily="34" charset="0"/>
              <a:cs typeface="Tahoma" pitchFamily="34" charset="0"/>
            </a:endParaRPr>
          </a:p>
        </p:txBody>
      </p:sp>
      <p:sp>
        <p:nvSpPr>
          <p:cNvPr id="3" name="İçerik Yer Tutucusu 2"/>
          <p:cNvSpPr>
            <a:spLocks noGrp="1"/>
          </p:cNvSpPr>
          <p:nvPr>
            <p:ph idx="1"/>
          </p:nvPr>
        </p:nvSpPr>
        <p:spPr>
          <a:xfrm>
            <a:off x="467544" y="2468880"/>
            <a:ext cx="8229600" cy="3336384"/>
          </a:xfrm>
        </p:spPr>
        <p:txBody>
          <a:bodyPr>
            <a:normAutofit/>
          </a:bodyPr>
          <a:lstStyle/>
          <a:p>
            <a:pPr marL="0" lvl="0" indent="0" algn="just">
              <a:spcBef>
                <a:spcPts val="0"/>
              </a:spcBef>
              <a:buClrTx/>
              <a:buSzTx/>
              <a:buNone/>
            </a:pPr>
            <a:r>
              <a:rPr lang="tr-TR" sz="2200" dirty="0">
                <a:solidFill>
                  <a:prstClr val="black"/>
                </a:solidFill>
                <a:latin typeface="Cambria" panose="02040503050406030204" pitchFamily="18" charset="0"/>
              </a:rPr>
              <a:t>‘‘Sevk İrsaliyesi’’, ‘‘Serbest Meslek Makbuzu’’, ‘‘Müstahsil </a:t>
            </a:r>
            <a:r>
              <a:rPr lang="tr-TR" sz="2200" dirty="0" err="1">
                <a:solidFill>
                  <a:prstClr val="black"/>
                </a:solidFill>
                <a:latin typeface="Cambria" panose="02040503050406030204" pitchFamily="18" charset="0"/>
              </a:rPr>
              <a:t>Makbuz’’unun</a:t>
            </a:r>
            <a:r>
              <a:rPr lang="tr-TR" sz="2200" dirty="0">
                <a:solidFill>
                  <a:prstClr val="black"/>
                </a:solidFill>
                <a:latin typeface="Cambria" panose="02040503050406030204" pitchFamily="18" charset="0"/>
              </a:rPr>
              <a:t> elektronik ortamda düzenlenebilmesine yönelik bir çalışma yapılmaktadır.</a:t>
            </a:r>
          </a:p>
          <a:p>
            <a:pPr marL="0" lvl="0" indent="0" algn="just">
              <a:spcBef>
                <a:spcPts val="0"/>
              </a:spcBef>
              <a:buClrTx/>
              <a:buSzTx/>
              <a:buNone/>
            </a:pPr>
            <a:endParaRPr lang="tr-TR" sz="2200" dirty="0">
              <a:solidFill>
                <a:prstClr val="black"/>
              </a:solidFill>
              <a:latin typeface="Cambria" panose="02040503050406030204" pitchFamily="18" charset="0"/>
            </a:endParaRPr>
          </a:p>
          <a:p>
            <a:pPr marL="0" lvl="0" indent="0" algn="just">
              <a:spcBef>
                <a:spcPts val="0"/>
              </a:spcBef>
              <a:buClrTx/>
              <a:buSzTx/>
              <a:buNone/>
            </a:pPr>
            <a:r>
              <a:rPr lang="tr-TR" sz="2200" dirty="0">
                <a:solidFill>
                  <a:prstClr val="black"/>
                </a:solidFill>
                <a:latin typeface="Cambria" panose="02040503050406030204" pitchFamily="18" charset="0"/>
              </a:rPr>
              <a:t>Öngörülen hususlara ilişkin olarak hazırlanan Vergi Usul Kanunu Genel Tebliğ Taslağı Gelir İdaresi Başkanlığının internet sitesinde yayımlanmıştır.</a:t>
            </a:r>
          </a:p>
          <a:p>
            <a:pPr algn="just"/>
            <a:endParaRPr lang="tr-TR" sz="2200" dirty="0"/>
          </a:p>
        </p:txBody>
      </p:sp>
      <p:pic>
        <p:nvPicPr>
          <p:cNvPr id="4" name="Picture 2" descr="elektronik belge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788024" y="836712"/>
            <a:ext cx="4104456" cy="136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8111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46856" y="908720"/>
            <a:ext cx="8229600" cy="1143000"/>
          </a:xfrm>
        </p:spPr>
        <p:txBody>
          <a:bodyPr>
            <a:normAutofit/>
          </a:bodyPr>
          <a:lstStyle/>
          <a:p>
            <a:r>
              <a:rPr lang="tr-TR" sz="2800"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E-TEBLİGAT</a:t>
            </a:r>
            <a:r>
              <a:rPr lang="tr-TR" sz="3200"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r>
            <a:br>
              <a:rPr lang="tr-TR" sz="3200"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br>
            <a:endParaRPr lang="tr-TR" sz="3200" dirty="0">
              <a:solidFill>
                <a:srgbClr val="FF0000"/>
              </a:solidFill>
              <a:latin typeface="Tahoma" pitchFamily="34" charset="0"/>
              <a:ea typeface="Tahoma" pitchFamily="34" charset="0"/>
              <a:cs typeface="Tahoma" pitchFamily="34" charset="0"/>
            </a:endParaRPr>
          </a:p>
        </p:txBody>
      </p:sp>
      <p:sp>
        <p:nvSpPr>
          <p:cNvPr id="3" name="İçerik Yer Tutucusu 2"/>
          <p:cNvSpPr>
            <a:spLocks noGrp="1"/>
          </p:cNvSpPr>
          <p:nvPr>
            <p:ph idx="1"/>
          </p:nvPr>
        </p:nvSpPr>
        <p:spPr/>
        <p:txBody>
          <a:bodyPr>
            <a:normAutofit fontScale="92500" lnSpcReduction="10000"/>
          </a:bodyPr>
          <a:lstStyle/>
          <a:p>
            <a:pPr marL="0" lvl="0" indent="0">
              <a:spcBef>
                <a:spcPts val="0"/>
              </a:spcBef>
              <a:buClrTx/>
              <a:buSzTx/>
              <a:buNone/>
            </a:pPr>
            <a:r>
              <a:rPr lang="tr-TR" sz="2400" dirty="0">
                <a:solidFill>
                  <a:prstClr val="black"/>
                </a:solidFill>
                <a:latin typeface="Cambria" panose="02040503050406030204" pitchFamily="18" charset="0"/>
              </a:rPr>
              <a:t>01.04.2016 tarihinde e-Tebligat kullanılmaya başlanılmıştır.</a:t>
            </a:r>
          </a:p>
          <a:p>
            <a:pPr marL="0" lvl="0" indent="0">
              <a:spcBef>
                <a:spcPts val="0"/>
              </a:spcBef>
              <a:buClrTx/>
              <a:buSzTx/>
              <a:buNone/>
            </a:pPr>
            <a:endParaRPr lang="tr-TR" sz="1200" dirty="0">
              <a:solidFill>
                <a:prstClr val="black"/>
              </a:solidFill>
              <a:latin typeface="Cambria" panose="02040503050406030204" pitchFamily="18" charset="0"/>
            </a:endParaRPr>
          </a:p>
          <a:p>
            <a:pPr marL="0" lvl="0" indent="0">
              <a:spcBef>
                <a:spcPts val="0"/>
              </a:spcBef>
              <a:buClrTx/>
              <a:buSzTx/>
              <a:buNone/>
            </a:pPr>
            <a:r>
              <a:rPr lang="tr-TR" sz="2400" dirty="0">
                <a:solidFill>
                  <a:prstClr val="black"/>
                </a:solidFill>
                <a:latin typeface="Cambria" panose="02040503050406030204" pitchFamily="18" charset="0"/>
              </a:rPr>
              <a:t>601.788’i gönüllü olmak üzere toplam 2.858.292 mükellef e-Tebligat kapsamındadır.</a:t>
            </a:r>
          </a:p>
          <a:p>
            <a:pPr marL="0" lvl="0" indent="0">
              <a:spcBef>
                <a:spcPts val="0"/>
              </a:spcBef>
              <a:buClrTx/>
              <a:buSzTx/>
              <a:buNone/>
            </a:pPr>
            <a:endParaRPr lang="tr-TR" sz="1200" dirty="0">
              <a:solidFill>
                <a:prstClr val="black"/>
              </a:solidFill>
              <a:latin typeface="Cambria" panose="02040503050406030204" pitchFamily="18" charset="0"/>
            </a:endParaRPr>
          </a:p>
          <a:p>
            <a:pPr marL="0" lvl="0" indent="0">
              <a:spcBef>
                <a:spcPts val="0"/>
              </a:spcBef>
              <a:buClrTx/>
              <a:buSzTx/>
              <a:buNone/>
            </a:pPr>
            <a:r>
              <a:rPr lang="tr-TR" sz="2400" dirty="0">
                <a:solidFill>
                  <a:prstClr val="black"/>
                </a:solidFill>
                <a:latin typeface="Cambria" panose="02040503050406030204" pitchFamily="18" charset="0"/>
              </a:rPr>
              <a:t>İhbarnameler, ödeme emirleri, iade mahsup belge isteme yazıları ile YMM bilgi isteme yazıları, </a:t>
            </a:r>
            <a:r>
              <a:rPr lang="tr-TR" sz="2400" dirty="0" err="1">
                <a:solidFill>
                  <a:prstClr val="black"/>
                </a:solidFill>
                <a:latin typeface="Cambria" panose="02040503050406030204" pitchFamily="18" charset="0"/>
              </a:rPr>
              <a:t>KEYS’de</a:t>
            </a:r>
            <a:r>
              <a:rPr lang="tr-TR" sz="2400" dirty="0">
                <a:solidFill>
                  <a:prstClr val="black"/>
                </a:solidFill>
                <a:latin typeface="Cambria" panose="02040503050406030204" pitchFamily="18" charset="0"/>
              </a:rPr>
              <a:t> üretilen elektronik imzalı belgeler e-Tebligat kapsamındadır. </a:t>
            </a:r>
          </a:p>
          <a:p>
            <a:pPr marL="0" lvl="0" indent="0">
              <a:spcBef>
                <a:spcPts val="0"/>
              </a:spcBef>
              <a:buClrTx/>
              <a:buSzTx/>
              <a:buNone/>
            </a:pPr>
            <a:endParaRPr lang="tr-TR" sz="1200" dirty="0">
              <a:solidFill>
                <a:prstClr val="black"/>
              </a:solidFill>
              <a:latin typeface="Cambria" panose="02040503050406030204" pitchFamily="18" charset="0"/>
            </a:endParaRPr>
          </a:p>
          <a:p>
            <a:pPr marL="0" lvl="0" indent="0">
              <a:spcBef>
                <a:spcPts val="0"/>
              </a:spcBef>
              <a:buClrTx/>
              <a:buSzTx/>
              <a:buNone/>
            </a:pPr>
            <a:r>
              <a:rPr lang="tr-TR" sz="2400" dirty="0">
                <a:solidFill>
                  <a:prstClr val="black"/>
                </a:solidFill>
                <a:latin typeface="Cambria" panose="02040503050406030204" pitchFamily="18" charset="0"/>
              </a:rPr>
              <a:t>12.406.219 adet belge e- Tebligat ile tebliğ edilmiş olup yaklaşık 140 milyon TL tasarruf sağlanmıştır.</a:t>
            </a:r>
          </a:p>
          <a:p>
            <a:pPr marL="0" lvl="0" indent="0">
              <a:spcBef>
                <a:spcPts val="0"/>
              </a:spcBef>
              <a:buClrTx/>
              <a:buSzTx/>
              <a:buNone/>
            </a:pPr>
            <a:endParaRPr lang="tr-TR" sz="1200" dirty="0">
              <a:solidFill>
                <a:prstClr val="black"/>
              </a:solidFill>
              <a:latin typeface="Cambria" panose="02040503050406030204" pitchFamily="18" charset="0"/>
            </a:endParaRPr>
          </a:p>
          <a:p>
            <a:pPr marL="0" lvl="0" indent="0">
              <a:spcBef>
                <a:spcPts val="0"/>
              </a:spcBef>
              <a:buClrTx/>
              <a:buSzTx/>
              <a:buNone/>
            </a:pPr>
            <a:r>
              <a:rPr lang="tr-TR" sz="2400" dirty="0">
                <a:solidFill>
                  <a:prstClr val="black"/>
                </a:solidFill>
                <a:latin typeface="Cambria" panose="02040503050406030204" pitchFamily="18" charset="0"/>
              </a:rPr>
              <a:t>2018 yılında düzeltme fişlerinin ve borcu yoktur yazılarının e- Tebligat ile tebliğinin yapılması planlanmaktadır. </a:t>
            </a:r>
            <a:endParaRPr lang="tr-TR" sz="1200" dirty="0">
              <a:solidFill>
                <a:prstClr val="black"/>
              </a:solidFill>
              <a:latin typeface="Cambria" panose="02040503050406030204" pitchFamily="18" charset="0"/>
            </a:endParaRPr>
          </a:p>
          <a:p>
            <a:pPr marL="0" lvl="0" indent="0">
              <a:spcBef>
                <a:spcPts val="0"/>
              </a:spcBef>
              <a:buClrTx/>
              <a:buSzTx/>
              <a:buNone/>
            </a:pPr>
            <a:r>
              <a:rPr lang="tr-TR" sz="2400" dirty="0">
                <a:solidFill>
                  <a:prstClr val="black"/>
                </a:solidFill>
                <a:latin typeface="Cambria" panose="02040503050406030204" pitchFamily="18" charset="0"/>
              </a:rPr>
              <a:t>51 kurum tarafından verilen idari yaptırım kararlarının mükelleflere tebliğ edilmesine yönelik çalışmalar başlamıştır.</a:t>
            </a:r>
          </a:p>
          <a:p>
            <a:endParaRPr lang="tr-TR" dirty="0"/>
          </a:p>
        </p:txBody>
      </p:sp>
      <p:pic>
        <p:nvPicPr>
          <p:cNvPr id="4" name="Picture 2" descr="e tebligat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620688"/>
            <a:ext cx="5328592" cy="1074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414057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412776"/>
            <a:ext cx="8229600" cy="720080"/>
          </a:xfrm>
        </p:spPr>
        <p:txBody>
          <a:bodyPr>
            <a:noAutofit/>
          </a:bodyPr>
          <a:lstStyle/>
          <a:p>
            <a:pPr algn="ctr"/>
            <a:r>
              <a:rPr lang="tr-TR" sz="2800"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VERGİ </a:t>
            </a:r>
            <a:r>
              <a:rPr lang="tr-TR" sz="2800"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İNCELEME RAPORLARIN ELEKTRONİK ORTAMDA ALINMASI</a:t>
            </a:r>
            <a:br>
              <a:rPr lang="tr-TR" sz="2800"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br>
            <a:endParaRPr lang="tr-TR" sz="2800" dirty="0">
              <a:solidFill>
                <a:srgbClr val="FF0000"/>
              </a:solidFill>
              <a:latin typeface="Tahoma" pitchFamily="34" charset="0"/>
              <a:ea typeface="Tahoma" pitchFamily="34" charset="0"/>
              <a:cs typeface="Tahoma" pitchFamily="34" charset="0"/>
            </a:endParaRPr>
          </a:p>
        </p:txBody>
      </p:sp>
      <p:sp>
        <p:nvSpPr>
          <p:cNvPr id="3" name="İçerik Yer Tutucusu 2"/>
          <p:cNvSpPr>
            <a:spLocks noGrp="1"/>
          </p:cNvSpPr>
          <p:nvPr>
            <p:ph idx="1"/>
          </p:nvPr>
        </p:nvSpPr>
        <p:spPr/>
        <p:txBody>
          <a:bodyPr/>
          <a:lstStyle/>
          <a:p>
            <a:pPr marL="0" lvl="0" indent="0" algn="just">
              <a:spcBef>
                <a:spcPts val="0"/>
              </a:spcBef>
              <a:buClrTx/>
              <a:buSzTx/>
              <a:buNone/>
            </a:pPr>
            <a:r>
              <a:rPr lang="tr-TR" sz="2400" dirty="0">
                <a:solidFill>
                  <a:prstClr val="black"/>
                </a:solidFill>
                <a:latin typeface="Cambria" panose="02040503050406030204" pitchFamily="18" charset="0"/>
              </a:rPr>
              <a:t>Vergi Denetim Kurulu bünyesinde görev yapan Vergi Müfettişleri tarafından hazırlanan Vergi İnceleme Raporları, elektronik imza ile imzaladıktan sonra elektronik ortamda ilgili vergi dairesine gönderilmektedir. </a:t>
            </a:r>
          </a:p>
          <a:p>
            <a:pPr marL="0" lvl="0" indent="0" algn="just">
              <a:spcBef>
                <a:spcPts val="0"/>
              </a:spcBef>
              <a:buClrTx/>
              <a:buSzTx/>
              <a:buNone/>
            </a:pPr>
            <a:endParaRPr lang="tr-TR" sz="1200" dirty="0">
              <a:solidFill>
                <a:prstClr val="black"/>
              </a:solidFill>
              <a:latin typeface="Cambria" panose="02040503050406030204" pitchFamily="18" charset="0"/>
            </a:endParaRPr>
          </a:p>
          <a:p>
            <a:pPr marL="0" lvl="0" indent="0" algn="just">
              <a:spcBef>
                <a:spcPts val="0"/>
              </a:spcBef>
              <a:buClrTx/>
              <a:buSzTx/>
              <a:buNone/>
            </a:pPr>
            <a:r>
              <a:rPr lang="tr-TR" sz="2400" dirty="0">
                <a:solidFill>
                  <a:prstClr val="black"/>
                </a:solidFill>
                <a:latin typeface="Cambria" panose="02040503050406030204" pitchFamily="18" charset="0"/>
              </a:rPr>
              <a:t>Söz konusu raporların giriş kayıtlarının yapılmasının ardından düzenlenen ihbarnameler ve ekindeki raporlar e-Tebligat yöntemiyle mükelleflere tebliğ edilmektedir.</a:t>
            </a:r>
          </a:p>
          <a:p>
            <a:endParaRPr lang="tr-TR" dirty="0"/>
          </a:p>
        </p:txBody>
      </p:sp>
      <p:pic>
        <p:nvPicPr>
          <p:cNvPr id="5" name="Picture 4" descr="gelir idaresi ba&amp;scedil;kanlı&amp;gbreve;ı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5229200"/>
            <a:ext cx="2502936" cy="11117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vdk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4911998"/>
            <a:ext cx="1741808" cy="1746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8692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lvl="0">
              <a:spcBef>
                <a:spcPts val="0"/>
              </a:spcBef>
            </a:pPr>
            <a:r>
              <a:rPr lang="tr-TR" sz="2800"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TEMASSIZ </a:t>
            </a:r>
            <a:r>
              <a:rPr lang="tr-TR" sz="2800"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VERGİ DAİRESİ</a:t>
            </a:r>
            <a:br>
              <a:rPr lang="tr-TR" sz="2800"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br>
            <a:endParaRPr lang="tr-TR" sz="2800" dirty="0">
              <a:solidFill>
                <a:srgbClr val="FF0000"/>
              </a:solidFill>
              <a:latin typeface="Tahoma" pitchFamily="34" charset="0"/>
              <a:ea typeface="Tahoma" pitchFamily="34" charset="0"/>
              <a:cs typeface="Tahoma" pitchFamily="34" charset="0"/>
            </a:endParaRPr>
          </a:p>
        </p:txBody>
      </p:sp>
      <p:sp>
        <p:nvSpPr>
          <p:cNvPr id="3" name="İçerik Yer Tutucusu 2"/>
          <p:cNvSpPr>
            <a:spLocks noGrp="1"/>
          </p:cNvSpPr>
          <p:nvPr>
            <p:ph idx="1"/>
          </p:nvPr>
        </p:nvSpPr>
        <p:spPr>
          <a:xfrm>
            <a:off x="457200" y="1897897"/>
            <a:ext cx="8229600" cy="4426703"/>
          </a:xfrm>
        </p:spPr>
        <p:txBody>
          <a:bodyPr>
            <a:normAutofit lnSpcReduction="10000"/>
          </a:bodyPr>
          <a:lstStyle/>
          <a:p>
            <a:pPr marL="0" lvl="0" indent="0" algn="just">
              <a:spcBef>
                <a:spcPts val="0"/>
              </a:spcBef>
              <a:buClrTx/>
              <a:buSzTx/>
              <a:buNone/>
            </a:pPr>
            <a:r>
              <a:rPr lang="tr-TR" sz="2400" dirty="0">
                <a:solidFill>
                  <a:prstClr val="black"/>
                </a:solidFill>
                <a:latin typeface="Cambria" panose="02040503050406030204" pitchFamily="18" charset="0"/>
              </a:rPr>
              <a:t>‘‘Temassız Vergi Dairesi’’ ile vergi dairelerine gidilerek yapılan işlemlerden;</a:t>
            </a:r>
          </a:p>
          <a:p>
            <a:pPr marL="0" lvl="0" indent="0" algn="just">
              <a:spcBef>
                <a:spcPts val="0"/>
              </a:spcBef>
              <a:buClrTx/>
              <a:buSzTx/>
              <a:buNone/>
            </a:pPr>
            <a:endParaRPr lang="tr-TR" sz="1200" dirty="0">
              <a:solidFill>
                <a:prstClr val="black"/>
              </a:solidFill>
              <a:latin typeface="Cambria" panose="02040503050406030204" pitchFamily="18" charset="0"/>
            </a:endParaRPr>
          </a:p>
          <a:p>
            <a:pPr marL="0" lvl="0" indent="0" algn="just">
              <a:spcBef>
                <a:spcPts val="0"/>
              </a:spcBef>
              <a:buClrTx/>
              <a:buSzTx/>
              <a:buNone/>
            </a:pPr>
            <a:r>
              <a:rPr lang="tr-TR" sz="2400" dirty="0">
                <a:solidFill>
                  <a:prstClr val="black"/>
                </a:solidFill>
                <a:latin typeface="Cambria" panose="02040503050406030204" pitchFamily="18" charset="0"/>
              </a:rPr>
              <a:t>  Borç Sorgulama,</a:t>
            </a:r>
          </a:p>
          <a:p>
            <a:pPr marL="0" lvl="0" indent="0" algn="just">
              <a:spcBef>
                <a:spcPts val="0"/>
              </a:spcBef>
              <a:buClrTx/>
              <a:buSzTx/>
              <a:buNone/>
            </a:pPr>
            <a:r>
              <a:rPr lang="tr-TR" sz="2400" dirty="0">
                <a:solidFill>
                  <a:prstClr val="black"/>
                </a:solidFill>
                <a:latin typeface="Cambria" panose="02040503050406030204" pitchFamily="18" charset="0"/>
              </a:rPr>
              <a:t>  Ödeme,</a:t>
            </a:r>
          </a:p>
          <a:p>
            <a:pPr marL="0" lvl="0" indent="0" algn="just">
              <a:spcBef>
                <a:spcPts val="0"/>
              </a:spcBef>
              <a:buClrTx/>
              <a:buSzTx/>
              <a:buNone/>
            </a:pPr>
            <a:r>
              <a:rPr lang="tr-TR" sz="2400" dirty="0">
                <a:solidFill>
                  <a:prstClr val="black"/>
                </a:solidFill>
                <a:latin typeface="Cambria" panose="02040503050406030204" pitchFamily="18" charset="0"/>
              </a:rPr>
              <a:t>  Açılış bildirimi,</a:t>
            </a:r>
          </a:p>
          <a:p>
            <a:pPr marL="0" lvl="0" indent="0" algn="just">
              <a:spcBef>
                <a:spcPts val="0"/>
              </a:spcBef>
              <a:buClrTx/>
              <a:buSzTx/>
              <a:buNone/>
            </a:pPr>
            <a:r>
              <a:rPr lang="tr-TR" sz="2400" dirty="0">
                <a:solidFill>
                  <a:prstClr val="black"/>
                </a:solidFill>
                <a:latin typeface="Cambria" panose="02040503050406030204" pitchFamily="18" charset="0"/>
              </a:rPr>
              <a:t>  Kapanış bildirimi,</a:t>
            </a:r>
          </a:p>
          <a:p>
            <a:pPr marL="0" lvl="0" indent="0" algn="just">
              <a:spcBef>
                <a:spcPts val="0"/>
              </a:spcBef>
              <a:buClrTx/>
              <a:buSzTx/>
              <a:buNone/>
            </a:pPr>
            <a:r>
              <a:rPr lang="tr-TR" sz="2400" dirty="0">
                <a:solidFill>
                  <a:prstClr val="black"/>
                </a:solidFill>
                <a:latin typeface="Cambria" panose="02040503050406030204" pitchFamily="18" charset="0"/>
              </a:rPr>
              <a:t>  Dilekçe verme,</a:t>
            </a:r>
          </a:p>
          <a:p>
            <a:pPr marL="0" lvl="0" indent="0" algn="just">
              <a:spcBef>
                <a:spcPts val="0"/>
              </a:spcBef>
              <a:buClrTx/>
              <a:buSzTx/>
              <a:buNone/>
            </a:pPr>
            <a:r>
              <a:rPr lang="tr-TR" sz="2400" dirty="0">
                <a:solidFill>
                  <a:prstClr val="black"/>
                </a:solidFill>
                <a:latin typeface="Cambria" panose="02040503050406030204" pitchFamily="18" charset="0"/>
              </a:rPr>
              <a:t>  Mükellefiyet işlemlerinin takibi gibi işlemlerin,</a:t>
            </a:r>
          </a:p>
          <a:p>
            <a:pPr marL="0" lvl="0" indent="0" algn="just">
              <a:spcBef>
                <a:spcPts val="0"/>
              </a:spcBef>
              <a:buClrTx/>
              <a:buSzTx/>
              <a:buNone/>
            </a:pPr>
            <a:endParaRPr lang="tr-TR" sz="1200" dirty="0">
              <a:solidFill>
                <a:prstClr val="black"/>
              </a:solidFill>
              <a:latin typeface="Cambria" panose="02040503050406030204" pitchFamily="18" charset="0"/>
            </a:endParaRPr>
          </a:p>
          <a:p>
            <a:pPr marL="0" lvl="0" indent="0" algn="just">
              <a:spcBef>
                <a:spcPts val="0"/>
              </a:spcBef>
              <a:buClrTx/>
              <a:buSzTx/>
              <a:buNone/>
            </a:pPr>
            <a:r>
              <a:rPr lang="tr-TR" sz="2400" dirty="0">
                <a:solidFill>
                  <a:prstClr val="black"/>
                </a:solidFill>
                <a:latin typeface="Cambria" panose="02040503050406030204" pitchFamily="18" charset="0"/>
              </a:rPr>
              <a:t>kişiselleştirilebilir, basit ve işlevsel bir yapıdaki iş akışları ile mükellefe geri bildirimi de içerecek şekilde hizmet sunulması planlanmaktadır.</a:t>
            </a:r>
          </a:p>
          <a:p>
            <a:endParaRPr lang="tr-TR" dirty="0"/>
          </a:p>
        </p:txBody>
      </p:sp>
      <p:pic>
        <p:nvPicPr>
          <p:cNvPr id="4" name="Picture 2" descr="temassız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6296" y="721885"/>
            <a:ext cx="1202852" cy="1176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77740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620688"/>
            <a:ext cx="8229600" cy="924712"/>
          </a:xfrm>
        </p:spPr>
        <p:txBody>
          <a:bodyPr>
            <a:normAutofit/>
          </a:bodyPr>
          <a:lstStyle/>
          <a:p>
            <a:pPr algn="ctr"/>
            <a:r>
              <a:rPr lang="tr-TR" sz="2800"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YMM </a:t>
            </a:r>
            <a:r>
              <a:rPr lang="tr-TR" sz="2800"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TASDİK SÖZLEŞMELERİNİN               ELEKTRONİK ORTAMDA ALINMASI</a:t>
            </a:r>
            <a:endParaRPr lang="tr-TR" dirty="0"/>
          </a:p>
        </p:txBody>
      </p:sp>
      <p:sp>
        <p:nvSpPr>
          <p:cNvPr id="3" name="İçerik Yer Tutucusu 2"/>
          <p:cNvSpPr>
            <a:spLocks noGrp="1"/>
          </p:cNvSpPr>
          <p:nvPr>
            <p:ph idx="1"/>
          </p:nvPr>
        </p:nvSpPr>
        <p:spPr>
          <a:xfrm>
            <a:off x="467544" y="1628800"/>
            <a:ext cx="8219256" cy="4503482"/>
          </a:xfrm>
        </p:spPr>
        <p:txBody>
          <a:bodyPr>
            <a:normAutofit/>
          </a:bodyPr>
          <a:lstStyle/>
          <a:p>
            <a:pPr marL="0" indent="0" algn="just">
              <a:buNone/>
            </a:pPr>
            <a:r>
              <a:rPr lang="tr-TR" sz="1800" dirty="0">
                <a:latin typeface="Cambria" pitchFamily="18" charset="0"/>
              </a:rPr>
              <a:t>Y</a:t>
            </a:r>
            <a:r>
              <a:rPr lang="tr-TR" sz="1800" dirty="0" smtClean="0">
                <a:latin typeface="Cambria" pitchFamily="18" charset="0"/>
              </a:rPr>
              <a:t>eminli </a:t>
            </a:r>
            <a:r>
              <a:rPr lang="tr-TR" sz="1800" dirty="0">
                <a:latin typeface="Cambria" pitchFamily="18" charset="0"/>
              </a:rPr>
              <a:t>mali müşavirlerin 3568 sayılı </a:t>
            </a:r>
            <a:r>
              <a:rPr lang="tr-TR" sz="1800" dirty="0" smtClean="0">
                <a:latin typeface="Cambria" pitchFamily="18" charset="0"/>
              </a:rPr>
              <a:t>Serbest </a:t>
            </a:r>
            <a:r>
              <a:rPr lang="tr-TR" sz="1800" dirty="0">
                <a:latin typeface="Cambria" pitchFamily="18" charset="0"/>
              </a:rPr>
              <a:t>Muhasebeci Mali Müşavirlik ve Yeminli Mali Müşavirlik </a:t>
            </a:r>
            <a:r>
              <a:rPr lang="tr-TR" sz="1800" dirty="0" smtClean="0">
                <a:latin typeface="Cambria" pitchFamily="18" charset="0"/>
              </a:rPr>
              <a:t>Kanunu</a:t>
            </a:r>
            <a:r>
              <a:rPr lang="tr-TR" sz="1800" dirty="0">
                <a:latin typeface="Cambria" pitchFamily="18" charset="0"/>
              </a:rPr>
              <a:t> </a:t>
            </a:r>
            <a:r>
              <a:rPr lang="tr-TR" sz="1800" dirty="0" smtClean="0">
                <a:latin typeface="Cambria" pitchFamily="18" charset="0"/>
              </a:rPr>
              <a:t>ve </a:t>
            </a:r>
            <a:r>
              <a:rPr lang="tr-TR" sz="1800" dirty="0">
                <a:latin typeface="Cambria" pitchFamily="18" charset="0"/>
              </a:rPr>
              <a:t>diğer ilgili mevzuat çerçevesinde sürekli bilgi verme ödevlerini yerine getirmede gelişen bilgi işlem teknolojilerinden yararlanmak, bildirimlerin kolay, hızlı, ekonomik ve güvenilir bir şekilde idareye intikalini </a:t>
            </a:r>
            <a:r>
              <a:rPr lang="tr-TR" sz="1800" dirty="0" smtClean="0">
                <a:latin typeface="Cambria" pitchFamily="18" charset="0"/>
              </a:rPr>
              <a:t>sağlamak </a:t>
            </a:r>
            <a:r>
              <a:rPr lang="tr-TR" sz="1800" dirty="0">
                <a:latin typeface="Cambria" pitchFamily="18" charset="0"/>
              </a:rPr>
              <a:t>amacıyla hazırlanan </a:t>
            </a:r>
            <a:r>
              <a:rPr lang="tr-TR" sz="1800" dirty="0" smtClean="0">
                <a:latin typeface="Cambria" pitchFamily="18" charset="0"/>
              </a:rPr>
              <a:t>«1 Sıra No.lu Yeminli </a:t>
            </a:r>
            <a:r>
              <a:rPr lang="tr-TR" sz="1800" dirty="0">
                <a:latin typeface="Cambria" pitchFamily="18" charset="0"/>
              </a:rPr>
              <a:t>Mali Müşavirlerin Tasdik Sözleşmelerine İlişkin Bildirimlerinin ve Sürekli Bilgi Verme Yükümlülüklerinin Elektronik Ortamda Yerine Getirilmesi Hakkında Genel </a:t>
            </a:r>
            <a:r>
              <a:rPr lang="tr-TR" sz="1800" dirty="0" smtClean="0">
                <a:latin typeface="Cambria" pitchFamily="18" charset="0"/>
              </a:rPr>
              <a:t>Tebliğ» çerçevesinde  06/02/2008 tarihinden bu yana </a:t>
            </a:r>
            <a:r>
              <a:rPr lang="tr-TR" sz="1800" dirty="0">
                <a:latin typeface="Cambria" pitchFamily="18" charset="0"/>
              </a:rPr>
              <a:t>Yeminli Mali </a:t>
            </a:r>
            <a:r>
              <a:rPr lang="tr-TR" sz="1800" dirty="0" smtClean="0">
                <a:latin typeface="Cambria" pitchFamily="18" charset="0"/>
              </a:rPr>
              <a:t>Müşavirlerce düzenlenen </a:t>
            </a:r>
            <a:r>
              <a:rPr lang="tr-TR" sz="1800" dirty="0">
                <a:latin typeface="Cambria" pitchFamily="18" charset="0"/>
              </a:rPr>
              <a:t>Tasdik </a:t>
            </a:r>
            <a:r>
              <a:rPr lang="tr-TR" sz="1800" dirty="0" smtClean="0">
                <a:latin typeface="Cambria" pitchFamily="18" charset="0"/>
              </a:rPr>
              <a:t>Sözleşmeleri elektronik ortamda alınmaktadır.</a:t>
            </a:r>
          </a:p>
          <a:p>
            <a:pPr marL="0" indent="0" algn="just">
              <a:buNone/>
            </a:pPr>
            <a:r>
              <a:rPr lang="tr-TR" sz="1800" dirty="0" smtClean="0">
                <a:latin typeface="Cambria" pitchFamily="18" charset="0"/>
              </a:rPr>
              <a:t>2016 yılı için sisteme girilen sözleşme sayıları;</a:t>
            </a:r>
            <a:endParaRPr lang="tr-TR" sz="1800" dirty="0">
              <a:latin typeface="Cambria" pitchFamily="18" charset="0"/>
            </a:endParaRPr>
          </a:p>
          <a:p>
            <a:pPr marL="0" indent="0">
              <a:buNone/>
            </a:pPr>
            <a:endParaRPr lang="tr-TR" dirty="0" smtClean="0"/>
          </a:p>
          <a:p>
            <a:pPr marL="0" indent="0">
              <a:buNone/>
            </a:pPr>
            <a:endParaRPr lang="tr-TR" sz="1600" dirty="0" smtClean="0">
              <a:latin typeface="Cambria" pitchFamily="18" charset="0"/>
            </a:endParaRPr>
          </a:p>
          <a:p>
            <a:pPr marL="0" indent="0">
              <a:buNone/>
            </a:pPr>
            <a:r>
              <a:rPr lang="tr-TR" sz="1600" dirty="0" smtClean="0">
                <a:latin typeface="Cambria" pitchFamily="18" charset="0"/>
              </a:rPr>
              <a:t>Görüldüğü üzere  2016 yılı için, 66.466 mükellef  ile yapılan 99.369 adet  tasdik sözleşmesi internet vergi dairesine girilmiştir.</a:t>
            </a:r>
            <a:endParaRPr lang="tr-TR" sz="1600" dirty="0">
              <a:latin typeface="Cambria" pitchFamily="18" charset="0"/>
            </a:endParaRPr>
          </a:p>
        </p:txBody>
      </p:sp>
      <p:pic>
        <p:nvPicPr>
          <p:cNvPr id="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005" y="5805264"/>
            <a:ext cx="1257715" cy="899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5764038"/>
            <a:ext cx="1296144" cy="80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936" y="5839676"/>
            <a:ext cx="1152128" cy="864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Tablo 8"/>
          <p:cNvGraphicFramePr>
            <a:graphicFrameLocks noGrp="1"/>
          </p:cNvGraphicFramePr>
          <p:nvPr>
            <p:extLst>
              <p:ext uri="{D42A27DB-BD31-4B8C-83A1-F6EECF244321}">
                <p14:modId xmlns:p14="http://schemas.microsoft.com/office/powerpoint/2010/main" val="1932004822"/>
              </p:ext>
            </p:extLst>
          </p:nvPr>
        </p:nvGraphicFramePr>
        <p:xfrm>
          <a:off x="424936" y="4509120"/>
          <a:ext cx="8107503" cy="495323"/>
        </p:xfrm>
        <a:graphic>
          <a:graphicData uri="http://schemas.openxmlformats.org/drawingml/2006/table">
            <a:tbl>
              <a:tblPr/>
              <a:tblGrid>
                <a:gridCol w="1499588"/>
                <a:gridCol w="1096921"/>
                <a:gridCol w="2017965"/>
                <a:gridCol w="1147833"/>
                <a:gridCol w="1129320"/>
                <a:gridCol w="1215876"/>
              </a:tblGrid>
              <a:tr h="333398">
                <a:tc>
                  <a:txBody>
                    <a:bodyPr/>
                    <a:lstStyle/>
                    <a:p>
                      <a:pPr algn="l" fontAlgn="ctr"/>
                      <a:r>
                        <a:rPr lang="tr-TR" sz="900" b="1" i="0" u="none" strike="noStrike" dirty="0">
                          <a:effectLst/>
                          <a:latin typeface="Arial"/>
                        </a:rPr>
                        <a:t>MÜKELLEF SAYISI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path path="circle">
                        <a:fillToRect l="100000" t="100000"/>
                      </a:path>
                      <a:tileRect r="-100000" b="-100000"/>
                    </a:gradFill>
                  </a:tcPr>
                </a:tc>
                <a:tc>
                  <a:txBody>
                    <a:bodyPr/>
                    <a:lstStyle/>
                    <a:p>
                      <a:pPr algn="ctr" fontAlgn="ctr"/>
                      <a:r>
                        <a:rPr lang="tr-TR" sz="900" b="1" i="0" u="none" strike="noStrike" dirty="0">
                          <a:effectLst/>
                          <a:latin typeface="Arial"/>
                        </a:rPr>
                        <a:t>TAM TASDİK SÖZLEŞME SAYISI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path path="circle">
                        <a:fillToRect l="100000" t="100000"/>
                      </a:path>
                      <a:tileRect r="-100000" b="-100000"/>
                    </a:gradFill>
                  </a:tcPr>
                </a:tc>
                <a:tc>
                  <a:txBody>
                    <a:bodyPr/>
                    <a:lstStyle/>
                    <a:p>
                      <a:pPr algn="ctr" fontAlgn="ctr"/>
                      <a:r>
                        <a:rPr lang="tr-TR" sz="900" b="1" i="0" u="none" strike="noStrike" dirty="0">
                          <a:effectLst/>
                          <a:latin typeface="Arial"/>
                        </a:rPr>
                        <a:t>KDV İADESİ TASDİK SÖZLEŞME SAYISI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path path="circle">
                        <a:fillToRect l="100000" t="100000"/>
                      </a:path>
                      <a:tileRect r="-100000" b="-100000"/>
                    </a:gradFill>
                  </a:tcPr>
                </a:tc>
                <a:tc>
                  <a:txBody>
                    <a:bodyPr/>
                    <a:lstStyle/>
                    <a:p>
                      <a:pPr algn="ctr" fontAlgn="ctr"/>
                      <a:r>
                        <a:rPr lang="tr-TR" sz="900" b="1" i="0" u="none" strike="noStrike" dirty="0">
                          <a:effectLst/>
                          <a:latin typeface="Arial"/>
                        </a:rPr>
                        <a:t>ÖTV TASDİK SÖZLEŞME SAYISI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path path="circle">
                        <a:fillToRect l="100000" t="100000"/>
                      </a:path>
                      <a:tileRect r="-100000" b="-100000"/>
                    </a:gradFill>
                  </a:tcPr>
                </a:tc>
                <a:tc>
                  <a:txBody>
                    <a:bodyPr/>
                    <a:lstStyle/>
                    <a:p>
                      <a:pPr algn="ctr" fontAlgn="ctr"/>
                      <a:r>
                        <a:rPr lang="tr-TR" sz="900" b="1" i="0" u="none" strike="noStrike" dirty="0">
                          <a:effectLst/>
                          <a:latin typeface="Arial"/>
                        </a:rPr>
                        <a:t> DİĞER SÖZLEŞME SAYISI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path path="circle">
                        <a:fillToRect l="100000" t="100000"/>
                      </a:path>
                      <a:tileRect r="-100000" b="-100000"/>
                    </a:gradFill>
                  </a:tcPr>
                </a:tc>
                <a:tc>
                  <a:txBody>
                    <a:bodyPr/>
                    <a:lstStyle/>
                    <a:p>
                      <a:pPr algn="ctr" fontAlgn="ctr"/>
                      <a:r>
                        <a:rPr lang="tr-TR" sz="900" b="1" i="0" u="none" strike="noStrike" dirty="0">
                          <a:effectLst/>
                          <a:latin typeface="Arial"/>
                        </a:rPr>
                        <a:t>TOPLAM SÖZLEŞME SAYISI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path path="circle">
                        <a:fillToRect l="100000" t="100000"/>
                      </a:path>
                      <a:tileRect r="-100000" b="-100000"/>
                    </a:gradFill>
                  </a:tcPr>
                </a:tc>
              </a:tr>
              <a:tr h="116559">
                <a:tc>
                  <a:txBody>
                    <a:bodyPr/>
                    <a:lstStyle/>
                    <a:p>
                      <a:pPr algn="r" fontAlgn="b"/>
                      <a:r>
                        <a:rPr lang="tr-TR" sz="1000" b="1" i="0" u="none" strike="noStrike" dirty="0" smtClean="0">
                          <a:effectLst/>
                          <a:latin typeface="Arial"/>
                        </a:rPr>
                        <a:t>66.466</a:t>
                      </a:r>
                      <a:endParaRPr lang="tr-TR" sz="1000" b="1" i="0" u="none" strike="noStrike" dirty="0">
                        <a:effectLst/>
                        <a:latin typeface="Arial"/>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path path="circle">
                        <a:fillToRect l="100000" t="100000"/>
                      </a:path>
                      <a:tileRect r="-100000" b="-100000"/>
                    </a:gradFill>
                  </a:tcPr>
                </a:tc>
                <a:tc>
                  <a:txBody>
                    <a:bodyPr/>
                    <a:lstStyle/>
                    <a:p>
                      <a:pPr algn="r" fontAlgn="b"/>
                      <a:r>
                        <a:rPr lang="tr-TR" sz="1000" b="1" i="0" u="none" strike="noStrike" dirty="0" smtClean="0">
                          <a:effectLst/>
                          <a:latin typeface="Arial"/>
                        </a:rPr>
                        <a:t>31.236</a:t>
                      </a:r>
                      <a:endParaRPr lang="tr-TR" sz="1000" b="1" i="0" u="none" strike="noStrike" dirty="0">
                        <a:effectLst/>
                        <a:latin typeface="Arial"/>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path path="circle">
                        <a:fillToRect l="100000" t="100000"/>
                      </a:path>
                      <a:tileRect r="-100000" b="-100000"/>
                    </a:gradFill>
                  </a:tcPr>
                </a:tc>
                <a:tc>
                  <a:txBody>
                    <a:bodyPr/>
                    <a:lstStyle/>
                    <a:p>
                      <a:pPr algn="r" fontAlgn="b"/>
                      <a:r>
                        <a:rPr lang="tr-TR" sz="1000" b="1" i="0" u="none" strike="noStrike" dirty="0" smtClean="0">
                          <a:effectLst/>
                          <a:latin typeface="Arial"/>
                        </a:rPr>
                        <a:t>46.990</a:t>
                      </a:r>
                      <a:endParaRPr lang="tr-TR" sz="1000" b="1" i="0" u="none" strike="noStrike" dirty="0">
                        <a:effectLst/>
                        <a:latin typeface="Arial"/>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path path="circle">
                        <a:fillToRect l="100000" t="100000"/>
                      </a:path>
                      <a:tileRect r="-100000" b="-100000"/>
                    </a:gradFill>
                  </a:tcPr>
                </a:tc>
                <a:tc>
                  <a:txBody>
                    <a:bodyPr/>
                    <a:lstStyle/>
                    <a:p>
                      <a:pPr algn="r" fontAlgn="b"/>
                      <a:r>
                        <a:rPr lang="tr-TR" sz="1000" b="1" i="0" u="none" strike="noStrike" dirty="0" smtClean="0">
                          <a:effectLst/>
                          <a:latin typeface="Arial"/>
                        </a:rPr>
                        <a:t>4.422</a:t>
                      </a:r>
                      <a:endParaRPr lang="tr-TR" sz="1000" b="1" i="0" u="none" strike="noStrike" dirty="0">
                        <a:effectLst/>
                        <a:latin typeface="Arial"/>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path path="circle">
                        <a:fillToRect l="100000" t="100000"/>
                      </a:path>
                      <a:tileRect r="-100000" b="-100000"/>
                    </a:gradFill>
                  </a:tcPr>
                </a:tc>
                <a:tc>
                  <a:txBody>
                    <a:bodyPr/>
                    <a:lstStyle/>
                    <a:p>
                      <a:pPr algn="r" fontAlgn="b"/>
                      <a:r>
                        <a:rPr lang="tr-TR" sz="1000" b="1" i="0" u="none" strike="noStrike" dirty="0" smtClean="0">
                          <a:effectLst/>
                          <a:latin typeface="Arial"/>
                        </a:rPr>
                        <a:t>16.721</a:t>
                      </a:r>
                      <a:endParaRPr lang="tr-TR" sz="1000" b="1" i="0" u="none" strike="noStrike" dirty="0">
                        <a:effectLst/>
                        <a:latin typeface="Arial"/>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path path="circle">
                        <a:fillToRect l="100000" t="100000"/>
                      </a:path>
                      <a:tileRect r="-100000" b="-100000"/>
                    </a:gradFill>
                  </a:tcPr>
                </a:tc>
                <a:tc>
                  <a:txBody>
                    <a:bodyPr/>
                    <a:lstStyle/>
                    <a:p>
                      <a:pPr algn="r" fontAlgn="b"/>
                      <a:r>
                        <a:rPr lang="tr-TR" sz="1000" b="1" i="0" u="none" strike="noStrike" dirty="0" smtClean="0">
                          <a:effectLst/>
                          <a:latin typeface="Arial"/>
                        </a:rPr>
                        <a:t>99.369</a:t>
                      </a:r>
                      <a:endParaRPr lang="tr-TR" sz="1000" b="1" i="0" u="none" strike="noStrike" dirty="0">
                        <a:effectLst/>
                        <a:latin typeface="Arial"/>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path path="circle">
                        <a:fillToRect l="100000" t="100000"/>
                      </a:path>
                      <a:tileRect r="-100000" b="-100000"/>
                    </a:gradFill>
                  </a:tcPr>
                </a:tc>
              </a:tr>
            </a:tbl>
          </a:graphicData>
        </a:graphic>
      </p:graphicFrame>
    </p:spTree>
    <p:extLst>
      <p:ext uri="{BB962C8B-B14F-4D97-AF65-F5344CB8AC3E}">
        <p14:creationId xmlns:p14="http://schemas.microsoft.com/office/powerpoint/2010/main" val="30626020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620688"/>
            <a:ext cx="8229600" cy="1658448"/>
          </a:xfrm>
        </p:spPr>
        <p:txBody>
          <a:bodyPr>
            <a:noAutofit/>
          </a:bodyPr>
          <a:lstStyle/>
          <a:p>
            <a:pPr marL="342900" lvl="0" indent="-342900" algn="ctr">
              <a:spcBef>
                <a:spcPts val="0"/>
              </a:spcBef>
            </a:pPr>
            <a:r>
              <a:rPr lang="tr-TR" sz="2600"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E-BEYANNAME </a:t>
            </a:r>
            <a:r>
              <a:rPr lang="tr-TR" sz="2600"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İLE SMMM ARACILIK VE SORUMLULUK SÖZLEŞMELERİNİN ELEKTRONİK ORTAMDA ALINMASI</a:t>
            </a:r>
            <a:r>
              <a:rPr lang="tr-TR" sz="2800"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r>
            <a:br>
              <a:rPr lang="tr-TR" sz="2800"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br>
            <a:endParaRPr lang="tr-TR" sz="2800"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3" name="İçerik Yer Tutucusu 2"/>
          <p:cNvSpPr>
            <a:spLocks noGrp="1"/>
          </p:cNvSpPr>
          <p:nvPr>
            <p:ph idx="1"/>
          </p:nvPr>
        </p:nvSpPr>
        <p:spPr>
          <a:xfrm>
            <a:off x="456989" y="1988840"/>
            <a:ext cx="8229600" cy="4389120"/>
          </a:xfrm>
        </p:spPr>
        <p:txBody>
          <a:bodyPr>
            <a:normAutofit fontScale="92500" lnSpcReduction="20000"/>
          </a:bodyPr>
          <a:lstStyle/>
          <a:p>
            <a:pPr marL="0" indent="0" algn="just">
              <a:buNone/>
            </a:pPr>
            <a:r>
              <a:rPr lang="tr-TR" sz="1800" dirty="0">
                <a:latin typeface="Cambria" pitchFamily="18" charset="0"/>
                <a:ea typeface="Times New Roman"/>
              </a:rPr>
              <a:t>M</a:t>
            </a:r>
            <a:r>
              <a:rPr lang="tr-TR" sz="1800" dirty="0" smtClean="0">
                <a:latin typeface="Cambria" pitchFamily="18" charset="0"/>
                <a:ea typeface="Times New Roman"/>
              </a:rPr>
              <a:t>ükelleflerin </a:t>
            </a:r>
            <a:r>
              <a:rPr lang="tr-TR" sz="1800" dirty="0">
                <a:latin typeface="Cambria" pitchFamily="18" charset="0"/>
                <a:ea typeface="Times New Roman"/>
              </a:rPr>
              <a:t>vergilendirmeye ilişkin ödevlerini yerine getirmede, gelişen bilgi işlem teknolojilerinden yararlanmak, vergi beyannameleri ile bildirim ve eklerinin kolay, hızlı, ekonomik ve güvenilir bir şekilde idareye intikalini sağlamak, vergi beyannamelerinin doldurulmasındaki hataları en aza indirerek mükellef mağduriyetini önlemek, vergi dairesinin beyanname kabul, tarh, tahakkuk ve tahsilat işlemlerini azaltarak iş ve işlemlerini kolaylaştırmak ve diğer alanlarda mükellefe daha iyi hizmet vermesini </a:t>
            </a:r>
            <a:r>
              <a:rPr lang="tr-TR" sz="1800" dirty="0" smtClean="0">
                <a:latin typeface="Cambria" pitchFamily="18" charset="0"/>
                <a:ea typeface="Times New Roman"/>
              </a:rPr>
              <a:t>sağlamak amacıyla </a:t>
            </a:r>
            <a:r>
              <a:rPr lang="tr-TR" sz="1800" dirty="0">
                <a:latin typeface="Cambria" pitchFamily="18" charset="0"/>
                <a:ea typeface="Times New Roman"/>
              </a:rPr>
              <a:t>hazırlanan </a:t>
            </a:r>
            <a:r>
              <a:rPr lang="tr-TR" sz="1800" dirty="0" smtClean="0">
                <a:latin typeface="Cambria" pitchFamily="18" charset="0"/>
                <a:ea typeface="Times New Roman"/>
              </a:rPr>
              <a:t>30/09/2004 tarihli 340 Sıra No.lu Vergi Usul Kanunu Genel Tebliği ile Beyannamelerin </a:t>
            </a:r>
            <a:r>
              <a:rPr lang="tr-TR" sz="1800" dirty="0">
                <a:latin typeface="Cambria" pitchFamily="18" charset="0"/>
                <a:ea typeface="Times New Roman"/>
              </a:rPr>
              <a:t>elektronik ortamda gönderilmesi </a:t>
            </a:r>
            <a:r>
              <a:rPr lang="tr-TR" sz="1800" dirty="0" smtClean="0">
                <a:latin typeface="Cambria" pitchFamily="18" charset="0"/>
                <a:ea typeface="Times New Roman"/>
              </a:rPr>
              <a:t>uygulaması başlatılmıştır.</a:t>
            </a:r>
          </a:p>
          <a:p>
            <a:pPr marL="0" indent="0" algn="just">
              <a:buNone/>
            </a:pPr>
            <a:endParaRPr lang="tr-TR" sz="1800" dirty="0" smtClean="0">
              <a:latin typeface="Cambria" pitchFamily="18" charset="0"/>
              <a:ea typeface="Times New Roman"/>
            </a:endParaRPr>
          </a:p>
          <a:p>
            <a:pPr marL="0" indent="0" algn="just">
              <a:buNone/>
            </a:pPr>
            <a:r>
              <a:rPr lang="tr-TR" sz="1800" dirty="0">
                <a:latin typeface="Cambria" pitchFamily="18" charset="0"/>
                <a:ea typeface="Times New Roman"/>
              </a:rPr>
              <a:t>Bu çerçevede</a:t>
            </a:r>
            <a:r>
              <a:rPr lang="tr-TR" sz="1800" dirty="0" smtClean="0">
                <a:latin typeface="Cambria" pitchFamily="18" charset="0"/>
                <a:ea typeface="Times New Roman"/>
              </a:rPr>
              <a:t>, başlangıçta</a:t>
            </a:r>
            <a:r>
              <a:rPr lang="tr-TR" sz="1800" dirty="0">
                <a:latin typeface="Cambria" pitchFamily="18" charset="0"/>
                <a:ea typeface="Times New Roman"/>
              </a:rPr>
              <a:t>, cari döneme ait Katma Değer Vergisi </a:t>
            </a:r>
            <a:r>
              <a:rPr lang="tr-TR" sz="1800" dirty="0" smtClean="0">
                <a:latin typeface="Cambria" pitchFamily="18" charset="0"/>
                <a:ea typeface="Times New Roman"/>
              </a:rPr>
              <a:t>Beyannameleri, Özel </a:t>
            </a:r>
            <a:r>
              <a:rPr lang="tr-TR" sz="1800" dirty="0">
                <a:latin typeface="Cambria" pitchFamily="18" charset="0"/>
                <a:ea typeface="Times New Roman"/>
              </a:rPr>
              <a:t>Tüketim Vergisi </a:t>
            </a:r>
            <a:r>
              <a:rPr lang="tr-TR" sz="1800" dirty="0" smtClean="0">
                <a:latin typeface="Cambria" pitchFamily="18" charset="0"/>
                <a:ea typeface="Times New Roman"/>
              </a:rPr>
              <a:t>Beyannamesi, Muhtasar Beyanname, </a:t>
            </a:r>
            <a:r>
              <a:rPr lang="tr-TR" sz="1800" dirty="0">
                <a:latin typeface="Cambria" pitchFamily="18" charset="0"/>
                <a:ea typeface="Times New Roman"/>
              </a:rPr>
              <a:t>Damga Vergisi </a:t>
            </a:r>
            <a:r>
              <a:rPr lang="tr-TR" sz="1800" dirty="0" smtClean="0">
                <a:latin typeface="Cambria" pitchFamily="18" charset="0"/>
                <a:ea typeface="Times New Roman"/>
              </a:rPr>
              <a:t>Beyannamesi, </a:t>
            </a:r>
            <a:r>
              <a:rPr lang="tr-TR" sz="1800" dirty="0">
                <a:latin typeface="Cambria" pitchFamily="18" charset="0"/>
                <a:ea typeface="Times New Roman"/>
              </a:rPr>
              <a:t>Banka ve Sigorta Muameleleri Vergisi </a:t>
            </a:r>
            <a:r>
              <a:rPr lang="tr-TR" sz="1800" dirty="0" smtClean="0">
                <a:latin typeface="Cambria" pitchFamily="18" charset="0"/>
                <a:ea typeface="Times New Roman"/>
              </a:rPr>
              <a:t>Beyannamesi, Özel </a:t>
            </a:r>
            <a:r>
              <a:rPr lang="tr-TR" sz="1800" dirty="0">
                <a:latin typeface="Cambria" pitchFamily="18" charset="0"/>
                <a:ea typeface="Times New Roman"/>
              </a:rPr>
              <a:t>İletişim Vergisi </a:t>
            </a:r>
            <a:r>
              <a:rPr lang="tr-TR" sz="1800" dirty="0" smtClean="0">
                <a:latin typeface="Cambria" pitchFamily="18" charset="0"/>
                <a:ea typeface="Times New Roman"/>
              </a:rPr>
              <a:t>Beyannamesi, Şans </a:t>
            </a:r>
            <a:r>
              <a:rPr lang="tr-TR" sz="1800" dirty="0">
                <a:latin typeface="Cambria" pitchFamily="18" charset="0"/>
                <a:ea typeface="Times New Roman"/>
              </a:rPr>
              <a:t>Oyunları Vergisi </a:t>
            </a:r>
            <a:r>
              <a:rPr lang="tr-TR" sz="1800" dirty="0" smtClean="0">
                <a:latin typeface="Cambria" pitchFamily="18" charset="0"/>
                <a:ea typeface="Times New Roman"/>
              </a:rPr>
              <a:t>Beyannamesinin elektronik ortamda alınması sağlanmış, daha </a:t>
            </a:r>
            <a:r>
              <a:rPr lang="tr-TR" sz="1800" dirty="0">
                <a:latin typeface="Cambria" pitchFamily="18" charset="0"/>
                <a:ea typeface="Times New Roman"/>
              </a:rPr>
              <a:t>sonra </a:t>
            </a:r>
            <a:r>
              <a:rPr lang="tr-TR" sz="1800" dirty="0" smtClean="0">
                <a:latin typeface="Cambria" pitchFamily="18" charset="0"/>
                <a:ea typeface="Times New Roman"/>
              </a:rPr>
              <a:t>buna yıllık </a:t>
            </a:r>
            <a:r>
              <a:rPr lang="tr-TR" sz="1800" dirty="0">
                <a:latin typeface="Cambria" pitchFamily="18" charset="0"/>
                <a:ea typeface="Times New Roman"/>
              </a:rPr>
              <a:t>gelir ve kurumlar vergisi </a:t>
            </a:r>
            <a:r>
              <a:rPr lang="tr-TR" sz="1800" dirty="0" smtClean="0">
                <a:latin typeface="Cambria" pitchFamily="18" charset="0"/>
                <a:ea typeface="Times New Roman"/>
              </a:rPr>
              <a:t>beyannameleri  ve diğer beyannameler eklenmiştir.</a:t>
            </a:r>
          </a:p>
          <a:p>
            <a:pPr marL="0" indent="0">
              <a:buNone/>
            </a:pPr>
            <a:endParaRPr lang="tr-TR" sz="1800" dirty="0" smtClean="0">
              <a:latin typeface="Times New Roman"/>
              <a:ea typeface="Times New Roman"/>
            </a:endParaRPr>
          </a:p>
          <a:p>
            <a:pPr marL="0" indent="0">
              <a:buNone/>
            </a:pPr>
            <a:r>
              <a:rPr lang="tr-TR" sz="1800" dirty="0" smtClean="0">
                <a:latin typeface="Times New Roman"/>
                <a:ea typeface="Times New Roman"/>
              </a:rPr>
              <a:t> </a:t>
            </a:r>
            <a:endParaRPr lang="tr-TR" sz="1800" dirty="0"/>
          </a:p>
        </p:txBody>
      </p:sp>
      <p:pic>
        <p:nvPicPr>
          <p:cNvPr id="4"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5733256"/>
            <a:ext cx="2015802" cy="89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8076929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1412776"/>
            <a:ext cx="8229600" cy="1052736"/>
          </a:xfrm>
        </p:spPr>
        <p:txBody>
          <a:bodyPr>
            <a:normAutofit fontScale="90000"/>
          </a:bodyPr>
          <a:lstStyle/>
          <a:p>
            <a:pPr algn="ctr"/>
            <a:r>
              <a:rPr lang="tr-TR" sz="2800"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SMMM </a:t>
            </a:r>
            <a:r>
              <a:rPr lang="tr-TR" sz="2800"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ARACILIK VE SORUMLULUK SÖZLEŞMELERİNİN ELEKTRONİK </a:t>
            </a:r>
            <a:r>
              <a:rPr lang="tr-TR" sz="2800" b="1" dirty="0" smtClean="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ORTAMDA ALINMASI</a:t>
            </a:r>
            <a:r>
              <a:rPr lang="tr-TR" sz="2800"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r>
            <a:br>
              <a:rPr lang="tr-TR" sz="2800"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br>
            <a:endParaRPr lang="tr-TR" dirty="0">
              <a:latin typeface="Tahoma" pitchFamily="34" charset="0"/>
              <a:ea typeface="Tahoma" pitchFamily="34" charset="0"/>
              <a:cs typeface="Tahoma" pitchFamily="34" charset="0"/>
            </a:endParaRPr>
          </a:p>
        </p:txBody>
      </p:sp>
      <p:sp>
        <p:nvSpPr>
          <p:cNvPr id="3" name="İçerik Yer Tutucusu 2"/>
          <p:cNvSpPr>
            <a:spLocks noGrp="1"/>
          </p:cNvSpPr>
          <p:nvPr>
            <p:ph idx="1"/>
          </p:nvPr>
        </p:nvSpPr>
        <p:spPr/>
        <p:txBody>
          <a:bodyPr>
            <a:normAutofit lnSpcReduction="10000"/>
          </a:bodyPr>
          <a:lstStyle/>
          <a:p>
            <a:pPr marL="0" indent="0" algn="just">
              <a:buNone/>
            </a:pPr>
            <a:r>
              <a:rPr lang="tr-TR" sz="2000" dirty="0" smtClean="0">
                <a:latin typeface="Cambria" pitchFamily="18" charset="0"/>
              </a:rPr>
              <a:t>Aynı tebliğ ile, Vergi </a:t>
            </a:r>
            <a:r>
              <a:rPr lang="tr-TR" sz="2000" dirty="0">
                <a:latin typeface="Cambria" pitchFamily="18" charset="0"/>
              </a:rPr>
              <a:t>Usul Kanununun mükerrer 257 </a:t>
            </a:r>
            <a:r>
              <a:rPr lang="tr-TR" sz="2000" dirty="0" err="1">
                <a:latin typeface="Cambria" pitchFamily="18" charset="0"/>
              </a:rPr>
              <a:t>nci</a:t>
            </a:r>
            <a:r>
              <a:rPr lang="tr-TR" sz="2000" dirty="0">
                <a:latin typeface="Cambria" pitchFamily="18" charset="0"/>
              </a:rPr>
              <a:t> maddesinin Bakanlığımıza verdiği yetkiye istinaden, 3568 sayılı Kanun uyarınca yetki almış olup bağımsız çalışan Serbest Muhasebeci, Serbest Muhasebeci Mali Müşavir ve Yeminli Mali Müşavirlerin (meslek mensuplarının), mükelleflerin vergi beyannameleri, bildirim ve eklerini elektronik ortamda göndermeleri uygun görülmüştür</a:t>
            </a:r>
            <a:r>
              <a:rPr lang="tr-TR" sz="2000" dirty="0" smtClean="0">
                <a:latin typeface="Cambria" pitchFamily="18" charset="0"/>
              </a:rPr>
              <a:t>.</a:t>
            </a:r>
          </a:p>
          <a:p>
            <a:pPr marL="0" indent="0" algn="just">
              <a:buNone/>
            </a:pPr>
            <a:endParaRPr lang="tr-TR" sz="2000" dirty="0" smtClean="0">
              <a:latin typeface="Cambria" pitchFamily="18" charset="0"/>
            </a:endParaRPr>
          </a:p>
          <a:p>
            <a:pPr marL="0" indent="0" algn="just">
              <a:buNone/>
            </a:pPr>
            <a:r>
              <a:rPr lang="tr-TR" sz="2000" dirty="0" smtClean="0">
                <a:latin typeface="Cambria" pitchFamily="18" charset="0"/>
              </a:rPr>
              <a:t>Elektronik </a:t>
            </a:r>
            <a:r>
              <a:rPr lang="tr-TR" sz="2000" dirty="0">
                <a:latin typeface="Cambria" pitchFamily="18" charset="0"/>
              </a:rPr>
              <a:t>beyanname gönderme aracılık yetkisi </a:t>
            </a:r>
            <a:r>
              <a:rPr lang="tr-TR" sz="2000" dirty="0" smtClean="0">
                <a:latin typeface="Cambria" pitchFamily="18" charset="0"/>
              </a:rPr>
              <a:t>alan meslek mensupları ile mükellefler arasında düzenlenen </a:t>
            </a:r>
            <a:r>
              <a:rPr lang="tr-TR" sz="2000" dirty="0" smtClean="0">
                <a:latin typeface="Cambria" pitchFamily="18" charset="0"/>
                <a:ea typeface="Times New Roman"/>
              </a:rPr>
              <a:t>"</a:t>
            </a:r>
            <a:r>
              <a:rPr lang="tr-TR" sz="2000" dirty="0">
                <a:latin typeface="Cambria" pitchFamily="18" charset="0"/>
                <a:ea typeface="Times New Roman"/>
              </a:rPr>
              <a:t>Elektronik Beyanname Aracılık ve Sorumluluk Sözleşmesi" </a:t>
            </a:r>
            <a:r>
              <a:rPr lang="tr-TR" sz="2000" dirty="0" smtClean="0">
                <a:latin typeface="Cambria" pitchFamily="18" charset="0"/>
                <a:ea typeface="Times New Roman"/>
              </a:rPr>
              <a:t>ile münferit </a:t>
            </a:r>
            <a:r>
              <a:rPr lang="tr-TR" sz="2000" dirty="0">
                <a:latin typeface="Cambria" pitchFamily="18" charset="0"/>
                <a:ea typeface="Times New Roman"/>
              </a:rPr>
              <a:t>talepte bulunan </a:t>
            </a:r>
            <a:r>
              <a:rPr lang="tr-TR" sz="2000" dirty="0" smtClean="0">
                <a:latin typeface="Cambria" pitchFamily="18" charset="0"/>
                <a:ea typeface="Times New Roman"/>
              </a:rPr>
              <a:t>müşterilerle düzenlenen "Elektronik </a:t>
            </a:r>
            <a:r>
              <a:rPr lang="tr-TR" sz="2000" dirty="0">
                <a:latin typeface="Cambria" pitchFamily="18" charset="0"/>
                <a:ea typeface="Times New Roman"/>
              </a:rPr>
              <a:t>Beyanname Aracılık Sözleşmesi" meslek mensupları tarafından sözleşmenin düzenlendiği tarihten itibaren en geç 30 gün içerisinde elektronik ortamda https://intvd.gib.gov.tr/ adresinde yer alan internet vergi dairesine </a:t>
            </a:r>
            <a:r>
              <a:rPr lang="tr-TR" sz="2000" dirty="0" smtClean="0">
                <a:latin typeface="Cambria" pitchFamily="18" charset="0"/>
                <a:ea typeface="Times New Roman"/>
              </a:rPr>
              <a:t>girişi  yapılmaktadır.</a:t>
            </a:r>
            <a:endParaRPr lang="tr-TR" sz="2000" dirty="0">
              <a:latin typeface="Cambria" pitchFamily="18" charset="0"/>
            </a:endParaRPr>
          </a:p>
        </p:txBody>
      </p:sp>
    </p:spTree>
    <p:extLst>
      <p:ext uri="{BB962C8B-B14F-4D97-AF65-F5344CB8AC3E}">
        <p14:creationId xmlns:p14="http://schemas.microsoft.com/office/powerpoint/2010/main" val="317918041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6512" y="-27384"/>
            <a:ext cx="9180512" cy="2554545"/>
          </a:xfrm>
          <a:prstGeom prst="rect">
            <a:avLst/>
          </a:prstGeom>
          <a:gradFill>
            <a:gsLst>
              <a:gs pos="0">
                <a:schemeClr val="tx2">
                  <a:lumMod val="75000"/>
                </a:schemeClr>
              </a:gs>
              <a:gs pos="50000">
                <a:schemeClr val="accent1">
                  <a:shade val="67500"/>
                  <a:satMod val="115000"/>
                </a:schemeClr>
              </a:gs>
              <a:gs pos="100000">
                <a:schemeClr val="accent1">
                  <a:shade val="100000"/>
                  <a:satMod val="115000"/>
                </a:schemeClr>
              </a:gs>
            </a:gsLst>
            <a:lin ang="5400000" scaled="0"/>
          </a:gradFill>
        </p:spPr>
        <p:txBody>
          <a:bodyPr wrap="square">
            <a:spAutoFit/>
          </a:bodyPr>
          <a:lstStyle/>
          <a:p>
            <a:pPr algn="ctr">
              <a:defRPr/>
            </a:pPr>
            <a:endParaRPr lang="tr-TR"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endParaRPr>
          </a:p>
          <a:p>
            <a:pPr algn="ctr">
              <a:defRPr/>
            </a:pPr>
            <a:endParaRPr lang="tr-TR"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endParaRPr>
          </a:p>
          <a:p>
            <a:pPr algn="ctr">
              <a:defRPr/>
            </a:pPr>
            <a:endParaRPr lang="tr-TR"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endParaRPr>
          </a:p>
          <a:p>
            <a:pPr algn="ctr">
              <a:defRPr/>
            </a:pPr>
            <a:endParaRPr lang="tr-TR"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endParaRPr>
          </a:p>
          <a:p>
            <a:pPr algn="ctr">
              <a:defRPr/>
            </a:pPr>
            <a:endParaRPr lang="tr-TR"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7" name="Dikdörtgen 6"/>
          <p:cNvSpPr/>
          <p:nvPr/>
        </p:nvSpPr>
        <p:spPr>
          <a:xfrm>
            <a:off x="-36512" y="764704"/>
            <a:ext cx="9180512" cy="4401205"/>
          </a:xfrm>
          <a:prstGeom prst="rect">
            <a:avLst/>
          </a:prstGeom>
          <a:solidFill>
            <a:srgbClr val="FF2F2F"/>
          </a:solidFill>
        </p:spPr>
        <p:txBody>
          <a:bodyPr wrap="square">
            <a:spAutoFit/>
          </a:bodyPr>
          <a:lstStyle/>
          <a:p>
            <a:pPr algn="ctr">
              <a:defRPr/>
            </a:pPr>
            <a:endParaRPr lang="tr-TR" sz="20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a:defRPr/>
            </a:pPr>
            <a:endParaRPr lang="tr-TR" sz="40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a:defRPr/>
            </a:pPr>
            <a:endParaRPr lang="tr-TR" sz="40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a:defRPr/>
            </a:pPr>
            <a:r>
              <a:rPr lang="tr-TR" sz="40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TEŞEKKÜR EDERİM …</a:t>
            </a:r>
          </a:p>
          <a:p>
            <a:pPr algn="ctr">
              <a:defRPr/>
            </a:pPr>
            <a:r>
              <a:rPr lang="tr-TR" sz="40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2017 ***</a:t>
            </a:r>
          </a:p>
          <a:p>
            <a:pPr algn="ctr">
              <a:defRPr/>
            </a:pPr>
            <a:endParaRPr lang="tr-TR" sz="20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a:defRPr/>
            </a:pPr>
            <a:endParaRPr lang="tr-TR" sz="40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a:defRPr/>
            </a:pPr>
            <a:endParaRPr lang="tr-TR" sz="40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0" name="Dikdörtgen 9"/>
          <p:cNvSpPr/>
          <p:nvPr/>
        </p:nvSpPr>
        <p:spPr>
          <a:xfrm>
            <a:off x="-36512" y="3838396"/>
            <a:ext cx="9180512" cy="3046988"/>
          </a:xfrm>
          <a:prstGeom prst="rect">
            <a:avLst/>
          </a:prstGeom>
          <a:gradFill>
            <a:gsLst>
              <a:gs pos="0">
                <a:schemeClr val="tx2">
                  <a:lumMod val="75000"/>
                </a:schemeClr>
              </a:gs>
              <a:gs pos="50000">
                <a:schemeClr val="accent1">
                  <a:shade val="67500"/>
                  <a:satMod val="115000"/>
                </a:schemeClr>
              </a:gs>
              <a:gs pos="100000">
                <a:schemeClr val="accent1">
                  <a:shade val="100000"/>
                  <a:satMod val="115000"/>
                </a:schemeClr>
              </a:gs>
            </a:gsLst>
            <a:lin ang="5400000" scaled="0"/>
          </a:gradFill>
        </p:spPr>
        <p:txBody>
          <a:bodyPr wrap="square">
            <a:spAutoFit/>
          </a:bodyPr>
          <a:lstStyle/>
          <a:p>
            <a:pPr algn="ctr">
              <a:defRPr/>
            </a:pPr>
            <a:endParaRPr lang="tr-TR"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endParaRPr>
          </a:p>
          <a:p>
            <a:pPr algn="ctr">
              <a:defRPr/>
            </a:pPr>
            <a:endParaRPr lang="tr-TR" sz="3200" b="1" dirty="0">
              <a:solidFill>
                <a:srgbClr val="C00000"/>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endParaRPr>
          </a:p>
          <a:p>
            <a:pPr algn="ctr">
              <a:defRPr/>
            </a:pPr>
            <a:endParaRPr lang="tr-TR"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endParaRPr>
          </a:p>
          <a:p>
            <a:pPr algn="ctr">
              <a:defRPr/>
            </a:pPr>
            <a:endParaRPr lang="tr-TR" sz="3200" b="1" dirty="0">
              <a:solidFill>
                <a:srgbClr val="C00000"/>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endParaRPr>
          </a:p>
          <a:p>
            <a:pPr algn="ctr">
              <a:defRPr/>
            </a:pPr>
            <a:endParaRPr lang="tr-TR"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endParaRPr>
          </a:p>
          <a:p>
            <a:pPr algn="ctr">
              <a:defRPr/>
            </a:pPr>
            <a:endParaRPr lang="tr-TR" sz="3200" b="1" dirty="0">
              <a:solidFill>
                <a:srgbClr val="C00000"/>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4149080"/>
            <a:ext cx="1008112" cy="6628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 name="Dikdörtgen 13"/>
          <p:cNvSpPr/>
          <p:nvPr/>
        </p:nvSpPr>
        <p:spPr>
          <a:xfrm>
            <a:off x="1907704" y="4390072"/>
            <a:ext cx="5328592" cy="1631216"/>
          </a:xfrm>
          <a:prstGeom prst="rect">
            <a:avLst/>
          </a:prstGeom>
        </p:spPr>
        <p:txBody>
          <a:bodyPr wrap="square">
            <a:spAutoFit/>
          </a:bodyPr>
          <a:lstStyle/>
          <a:p>
            <a:pPr algn="ctr">
              <a:tabLst>
                <a:tab pos="2513013" algn="l"/>
              </a:tabLst>
              <a:defRPr/>
            </a:pPr>
            <a:endParaRPr lang="tr-TR" altLang="tr-TR" sz="2000"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a:tabLst>
                <a:tab pos="2513013" algn="l"/>
              </a:tabLst>
              <a:defRPr/>
            </a:pPr>
            <a:endParaRPr lang="tr-TR" altLang="tr-TR" sz="2000"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a:tabLst>
                <a:tab pos="2513013" algn="l"/>
              </a:tabLst>
              <a:defRPr/>
            </a:pPr>
            <a:r>
              <a:rPr lang="tr-TR" altLang="tr-TR" sz="2000"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Faruk GÖZÜBÜYÜK</a:t>
            </a:r>
          </a:p>
          <a:p>
            <a:pPr algn="ctr">
              <a:tabLst>
                <a:tab pos="2513013" algn="l"/>
              </a:tabLst>
              <a:defRPr/>
            </a:pPr>
            <a:r>
              <a:rPr lang="tr-TR" altLang="tr-TR" sz="2000"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Gelir İdaresi Daire Başkanı</a:t>
            </a:r>
          </a:p>
          <a:p>
            <a:pPr algn="ctr">
              <a:tabLst>
                <a:tab pos="2513013" algn="l"/>
              </a:tabLst>
              <a:defRPr/>
            </a:pPr>
            <a:endParaRPr lang="tr-TR" altLang="tr-TR" sz="2000" b="1" dirty="0" smtClean="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7385"/>
            <a:ext cx="9180513" cy="8182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62006022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704088"/>
            <a:ext cx="8229600" cy="420656"/>
          </a:xfrm>
        </p:spPr>
        <p:style>
          <a:lnRef idx="0">
            <a:schemeClr val="accent6"/>
          </a:lnRef>
          <a:fillRef idx="3">
            <a:schemeClr val="accent6"/>
          </a:fillRef>
          <a:effectRef idx="3">
            <a:schemeClr val="accent6"/>
          </a:effectRef>
          <a:fontRef idx="minor">
            <a:schemeClr val="lt1"/>
          </a:fontRef>
        </p:style>
        <p:txBody>
          <a:bodyPr>
            <a:noAutofit/>
          </a:bodyPr>
          <a:lstStyle/>
          <a:p>
            <a:pPr algn="ctr"/>
            <a:r>
              <a:rPr lang="tr-TR" sz="2800" b="1" dirty="0">
                <a:solidFill>
                  <a:srgbClr val="FF0000"/>
                </a:solidFill>
                <a:effectLst>
                  <a:outerShdw blurRad="38100" dist="38100" dir="2700000" algn="tl">
                    <a:srgbClr val="000000">
                      <a:alpha val="43137"/>
                    </a:srgbClr>
                  </a:outerShdw>
                </a:effectLst>
                <a:latin typeface="Tahoma" pitchFamily="34" charset="0"/>
                <a:ea typeface="Tahoma" pitchFamily="34" charset="0"/>
                <a:cs typeface="Tahoma" pitchFamily="34" charset="0"/>
              </a:rPr>
              <a:t>VERGİ GELİRLERİ</a:t>
            </a:r>
            <a:endParaRPr lang="tr-TR" sz="2800" dirty="0"/>
          </a:p>
        </p:txBody>
      </p:sp>
      <p:pic>
        <p:nvPicPr>
          <p:cNvPr id="1026" name="Picture 2" descr="D:\Users\naksoy\Desktop\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178182"/>
            <a:ext cx="4320480" cy="21602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Users\naksoy\Desktop\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412776"/>
            <a:ext cx="5173166" cy="258658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D:\Users\naksoy\Desktop\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4178182"/>
            <a:ext cx="4153644"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13642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908720"/>
            <a:ext cx="8229600" cy="492664"/>
          </a:xfrm>
        </p:spPr>
        <p:style>
          <a:lnRef idx="0">
            <a:schemeClr val="accent6"/>
          </a:lnRef>
          <a:fillRef idx="3">
            <a:schemeClr val="accent6"/>
          </a:fillRef>
          <a:effectRef idx="3">
            <a:schemeClr val="accent6"/>
          </a:effectRef>
          <a:fontRef idx="minor">
            <a:schemeClr val="lt1"/>
          </a:fontRef>
        </p:style>
        <p:txBody>
          <a:bodyPr>
            <a:normAutofit/>
          </a:bodyPr>
          <a:lstStyle/>
          <a:p>
            <a:pPr algn="ctr"/>
            <a:r>
              <a:rPr lang="tr-TR" sz="2800" b="1" dirty="0" smtClean="0">
                <a:solidFill>
                  <a:schemeClr val="accent2"/>
                </a:solidFill>
                <a:effectLst>
                  <a:outerShdw blurRad="38100" dist="38100" dir="2700000" algn="tl">
                    <a:srgbClr val="000000">
                      <a:alpha val="43137"/>
                    </a:srgbClr>
                  </a:outerShdw>
                </a:effectLst>
                <a:latin typeface="Tahoma" pitchFamily="34" charset="0"/>
                <a:ea typeface="Tahoma" pitchFamily="34" charset="0"/>
                <a:cs typeface="Tahoma" pitchFamily="34" charset="0"/>
              </a:rPr>
              <a:t>VERGİ GELİRLERİNİN ARTIRILMASI</a:t>
            </a:r>
            <a:endParaRPr lang="tr-TR" sz="2800" b="1" dirty="0">
              <a:solidFill>
                <a:schemeClr val="accent2"/>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3" name="İçerik Yer Tutucusu 2"/>
          <p:cNvSpPr>
            <a:spLocks noGrp="1"/>
          </p:cNvSpPr>
          <p:nvPr>
            <p:ph idx="1"/>
          </p:nvPr>
        </p:nvSpPr>
        <p:spPr>
          <a:xfrm>
            <a:off x="483078" y="1561381"/>
            <a:ext cx="8203721" cy="4763219"/>
          </a:xfrm>
        </p:spPr>
        <p:txBody>
          <a:bodyPr/>
          <a:lstStyle/>
          <a:p>
            <a:pPr marL="0" indent="0">
              <a:buNone/>
            </a:pPr>
            <a:endParaRPr lang="tr-TR" dirty="0" smtClean="0"/>
          </a:p>
          <a:p>
            <a:pPr marL="0" indent="0">
              <a:buNone/>
            </a:pPr>
            <a:r>
              <a:rPr lang="tr-TR" dirty="0" smtClean="0">
                <a:latin typeface="Cambria" pitchFamily="18" charset="0"/>
              </a:rPr>
              <a:t>1-Vergilemede </a:t>
            </a:r>
            <a:r>
              <a:rPr lang="tr-TR" dirty="0">
                <a:latin typeface="Cambria" pitchFamily="18" charset="0"/>
              </a:rPr>
              <a:t>hizmet sunumu kalitesinin </a:t>
            </a:r>
            <a:r>
              <a:rPr lang="tr-TR" dirty="0" smtClean="0">
                <a:latin typeface="Cambria" pitchFamily="18" charset="0"/>
              </a:rPr>
              <a:t>artırılması,</a:t>
            </a:r>
          </a:p>
          <a:p>
            <a:pPr marL="0" indent="0">
              <a:buNone/>
            </a:pPr>
            <a:endParaRPr lang="tr-TR" dirty="0">
              <a:latin typeface="Cambria" pitchFamily="18" charset="0"/>
            </a:endParaRPr>
          </a:p>
          <a:p>
            <a:pPr marL="0" indent="0">
              <a:buNone/>
            </a:pPr>
            <a:r>
              <a:rPr lang="tr-TR" dirty="0" smtClean="0">
                <a:latin typeface="Cambria" pitchFamily="18" charset="0"/>
              </a:rPr>
              <a:t>2-Vergi bilinci ve gönüllü uyumun artırılması,</a:t>
            </a:r>
          </a:p>
          <a:p>
            <a:pPr marL="0" indent="0">
              <a:buNone/>
            </a:pPr>
            <a:endParaRPr lang="tr-TR" dirty="0" smtClean="0">
              <a:latin typeface="Cambria" pitchFamily="18" charset="0"/>
            </a:endParaRPr>
          </a:p>
          <a:p>
            <a:pPr marL="0" indent="0">
              <a:buNone/>
            </a:pPr>
            <a:r>
              <a:rPr lang="tr-TR" dirty="0">
                <a:latin typeface="Cambria" pitchFamily="18" charset="0"/>
              </a:rPr>
              <a:t>3</a:t>
            </a:r>
            <a:r>
              <a:rPr lang="tr-TR" dirty="0" smtClean="0">
                <a:latin typeface="Cambria" pitchFamily="18" charset="0"/>
              </a:rPr>
              <a:t>-Kayıt </a:t>
            </a:r>
            <a:r>
              <a:rPr lang="tr-TR" dirty="0">
                <a:latin typeface="Cambria" pitchFamily="18" charset="0"/>
              </a:rPr>
              <a:t>dışı </a:t>
            </a:r>
            <a:r>
              <a:rPr lang="tr-TR" dirty="0" smtClean="0">
                <a:latin typeface="Cambria" pitchFamily="18" charset="0"/>
              </a:rPr>
              <a:t>ekonomi ile mücadele edilmesi,</a:t>
            </a:r>
          </a:p>
          <a:p>
            <a:pPr marL="0" indent="0">
              <a:buNone/>
            </a:pPr>
            <a:endParaRPr lang="tr-TR" dirty="0" smtClean="0">
              <a:latin typeface="Cambria" pitchFamily="18" charset="0"/>
            </a:endParaRPr>
          </a:p>
          <a:p>
            <a:pPr marL="0" indent="0">
              <a:buNone/>
            </a:pPr>
            <a:r>
              <a:rPr lang="tr-TR" dirty="0">
                <a:latin typeface="Cambria" pitchFamily="18" charset="0"/>
              </a:rPr>
              <a:t>4</a:t>
            </a:r>
            <a:r>
              <a:rPr lang="tr-TR" dirty="0" smtClean="0">
                <a:latin typeface="Cambria" pitchFamily="18" charset="0"/>
              </a:rPr>
              <a:t>-Etkin Vergi Denetimi yapılması,</a:t>
            </a:r>
          </a:p>
        </p:txBody>
      </p:sp>
    </p:spTree>
    <p:extLst>
      <p:ext uri="{BB962C8B-B14F-4D97-AF65-F5344CB8AC3E}">
        <p14:creationId xmlns:p14="http://schemas.microsoft.com/office/powerpoint/2010/main" val="22624239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704088"/>
            <a:ext cx="8229600" cy="636680"/>
          </a:xfrm>
        </p:spPr>
        <p:style>
          <a:lnRef idx="0">
            <a:schemeClr val="accent6"/>
          </a:lnRef>
          <a:fillRef idx="3">
            <a:schemeClr val="accent6"/>
          </a:fillRef>
          <a:effectRef idx="3">
            <a:schemeClr val="accent6"/>
          </a:effectRef>
          <a:fontRef idx="minor">
            <a:schemeClr val="lt1"/>
          </a:fontRef>
        </p:style>
        <p:txBody>
          <a:bodyPr>
            <a:normAutofit/>
          </a:bodyPr>
          <a:lstStyle/>
          <a:p>
            <a:pPr algn="ctr"/>
            <a:r>
              <a:rPr lang="tr-TR" sz="2800" b="1" dirty="0" smtClean="0">
                <a:solidFill>
                  <a:schemeClr val="accent2"/>
                </a:solidFill>
                <a:effectLst>
                  <a:outerShdw blurRad="38100" dist="38100" dir="2700000" algn="tl">
                    <a:srgbClr val="000000">
                      <a:alpha val="43137"/>
                    </a:srgbClr>
                  </a:outerShdw>
                </a:effectLst>
                <a:latin typeface="Tahoma" pitchFamily="34" charset="0"/>
                <a:ea typeface="Tahoma" pitchFamily="34" charset="0"/>
                <a:cs typeface="Tahoma" pitchFamily="34" charset="0"/>
              </a:rPr>
              <a:t>KAYITDIŞI EKONOMİ İLE MÜCADELE</a:t>
            </a:r>
            <a:endParaRPr lang="tr-TR" sz="2800" b="1" dirty="0">
              <a:solidFill>
                <a:schemeClr val="accent2"/>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3" name="İçerik Yer Tutucusu 2"/>
          <p:cNvSpPr>
            <a:spLocks noGrp="1"/>
          </p:cNvSpPr>
          <p:nvPr>
            <p:ph idx="1"/>
          </p:nvPr>
        </p:nvSpPr>
        <p:spPr>
          <a:xfrm>
            <a:off x="457200" y="1628800"/>
            <a:ext cx="8147248" cy="4695800"/>
          </a:xfrm>
        </p:spPr>
        <p:txBody>
          <a:bodyPr>
            <a:normAutofit/>
          </a:bodyPr>
          <a:lstStyle/>
          <a:p>
            <a:pPr marL="0" indent="0" algn="just">
              <a:buNone/>
            </a:pPr>
            <a:r>
              <a:rPr lang="tr-TR" sz="2400" dirty="0">
                <a:latin typeface="Cambria" pitchFamily="18" charset="0"/>
              </a:rPr>
              <a:t>Son yıllarda alınan önlemlere rağmen kayıt dışı ekonomi halen önemli sorun alanlarından birisidir. Kayıt dışı ekonominin azaltılması, orta ve uzun dönemde ekonomik istikrar, gelir dağılımı ve istihdam gibi birçok makroekonomik unsurun iyileşmesine, ekonomide verimlilik düzeyi ve rekabet gücünün yükselmesine, ayrıca kamu gelirlerinin artmasına katkıda bulunacaktır. </a:t>
            </a:r>
            <a:endParaRPr lang="tr-TR" sz="2400" dirty="0" smtClean="0">
              <a:latin typeface="Cambria" pitchFamily="18" charset="0"/>
            </a:endParaRPr>
          </a:p>
          <a:p>
            <a:pPr marL="0" indent="0" algn="just">
              <a:buNone/>
            </a:pPr>
            <a:r>
              <a:rPr lang="tr-TR" sz="2400" dirty="0">
                <a:latin typeface="Cambria" pitchFamily="18" charset="0"/>
              </a:rPr>
              <a:t>Türkiye'de kayıt dışı ekonominin </a:t>
            </a:r>
            <a:r>
              <a:rPr lang="tr-TR" sz="2400" dirty="0" err="1">
                <a:latin typeface="Cambria" pitchFamily="18" charset="0"/>
              </a:rPr>
              <a:t>GSYH’ya</a:t>
            </a:r>
            <a:r>
              <a:rPr lang="tr-TR" sz="2400" dirty="0">
                <a:latin typeface="Cambria" pitchFamily="18" charset="0"/>
              </a:rPr>
              <a:t> oranı bakımından tahmini büyüklüğü 2002 yılında %32,4 iken, 2015 yılında bu oran %27’ye kadar gerilemiştir. Kayıt dışı istihdam oranı ise 2002 yılında % 52,1 iken, 2015 Ekim ayı itibarıyla %33,9’a düşmüştür.</a:t>
            </a:r>
          </a:p>
          <a:p>
            <a:pPr marL="0" indent="0" algn="just">
              <a:buNone/>
            </a:pPr>
            <a:endParaRPr lang="tr-TR" dirty="0"/>
          </a:p>
        </p:txBody>
      </p:sp>
    </p:spTree>
    <p:extLst>
      <p:ext uri="{BB962C8B-B14F-4D97-AF65-F5344CB8AC3E}">
        <p14:creationId xmlns:p14="http://schemas.microsoft.com/office/powerpoint/2010/main" val="553891697"/>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704088"/>
            <a:ext cx="8229600" cy="636680"/>
          </a:xfrm>
        </p:spPr>
        <p:style>
          <a:lnRef idx="0">
            <a:schemeClr val="accent6"/>
          </a:lnRef>
          <a:fillRef idx="3">
            <a:schemeClr val="accent6"/>
          </a:fillRef>
          <a:effectRef idx="3">
            <a:schemeClr val="accent6"/>
          </a:effectRef>
          <a:fontRef idx="minor">
            <a:schemeClr val="lt1"/>
          </a:fontRef>
        </p:style>
        <p:txBody>
          <a:bodyPr>
            <a:normAutofit/>
          </a:bodyPr>
          <a:lstStyle/>
          <a:p>
            <a:pPr algn="ctr"/>
            <a:r>
              <a:rPr lang="tr-TR" sz="2800" b="1" dirty="0" smtClean="0">
                <a:solidFill>
                  <a:schemeClr val="accent2"/>
                </a:solidFill>
                <a:effectLst>
                  <a:outerShdw blurRad="38100" dist="38100" dir="2700000" algn="tl">
                    <a:srgbClr val="000000">
                      <a:alpha val="43137"/>
                    </a:srgbClr>
                  </a:outerShdw>
                </a:effectLst>
                <a:latin typeface="Tahoma" pitchFamily="34" charset="0"/>
                <a:ea typeface="Tahoma" pitchFamily="34" charset="0"/>
                <a:cs typeface="Tahoma" pitchFamily="34" charset="0"/>
              </a:rPr>
              <a:t>VERGİ DENETİMİ</a:t>
            </a:r>
            <a:endParaRPr lang="tr-TR" sz="2800" b="1" dirty="0">
              <a:solidFill>
                <a:schemeClr val="accent2"/>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3" name="İçerik Yer Tutucusu 2"/>
          <p:cNvSpPr>
            <a:spLocks noGrp="1"/>
          </p:cNvSpPr>
          <p:nvPr>
            <p:ph idx="1"/>
          </p:nvPr>
        </p:nvSpPr>
        <p:spPr>
          <a:xfrm>
            <a:off x="467544" y="1628800"/>
            <a:ext cx="8219256" cy="4695800"/>
          </a:xfrm>
        </p:spPr>
        <p:txBody>
          <a:bodyPr>
            <a:normAutofit fontScale="85000" lnSpcReduction="10000"/>
          </a:bodyPr>
          <a:lstStyle/>
          <a:p>
            <a:pPr marL="0" indent="0" algn="just">
              <a:buNone/>
            </a:pPr>
            <a:r>
              <a:rPr lang="tr-TR" dirty="0" smtClean="0">
                <a:latin typeface="Cambria" pitchFamily="18" charset="0"/>
              </a:rPr>
              <a:t>Bakanlığımızca yapılan vergi </a:t>
            </a:r>
            <a:r>
              <a:rPr lang="tr-TR" dirty="0">
                <a:latin typeface="Cambria" pitchFamily="18" charset="0"/>
              </a:rPr>
              <a:t>denetiminin asıl amacı; vergi uygulamasında adaleti, vergi kayıp ve kaçağının en aza indirilmesini, kayıt dışı ekonominin kayda alınmasını, mükelleflerin vergi kanunlarına gönüllü uyumunu sağlamaktır. </a:t>
            </a:r>
            <a:endParaRPr lang="tr-TR" dirty="0" smtClean="0">
              <a:latin typeface="Cambria" pitchFamily="18" charset="0"/>
            </a:endParaRPr>
          </a:p>
          <a:p>
            <a:pPr marL="0" indent="0" algn="just">
              <a:buNone/>
            </a:pPr>
            <a:endParaRPr lang="tr-TR" dirty="0" smtClean="0">
              <a:latin typeface="Cambria" pitchFamily="18" charset="0"/>
            </a:endParaRPr>
          </a:p>
          <a:p>
            <a:pPr marL="0" indent="0" algn="just">
              <a:buNone/>
            </a:pPr>
            <a:r>
              <a:rPr lang="tr-TR" dirty="0" smtClean="0">
                <a:latin typeface="Cambria" pitchFamily="18" charset="0"/>
              </a:rPr>
              <a:t>Bu </a:t>
            </a:r>
            <a:r>
              <a:rPr lang="tr-TR" dirty="0">
                <a:latin typeface="Cambria" pitchFamily="18" charset="0"/>
              </a:rPr>
              <a:t>amacın gerçekleştirilmesi ise denetimlerin düzenli, etkin ve verimli bir şekilde planlanması, yürütülmesi ve sonuçlarının analiz edilerek gerekli tedbirlerin alınması ile mümkün olacaktır</a:t>
            </a:r>
            <a:r>
              <a:rPr lang="tr-TR" dirty="0" smtClean="0">
                <a:latin typeface="Cambria" pitchFamily="18" charset="0"/>
              </a:rPr>
              <a:t>.</a:t>
            </a:r>
          </a:p>
          <a:p>
            <a:pPr marL="0" indent="0" algn="just">
              <a:buNone/>
            </a:pPr>
            <a:endParaRPr lang="tr-TR" dirty="0" smtClean="0">
              <a:latin typeface="Cambria" pitchFamily="18" charset="0"/>
            </a:endParaRPr>
          </a:p>
          <a:p>
            <a:pPr marL="0" indent="0" algn="just">
              <a:buNone/>
            </a:pPr>
            <a:r>
              <a:rPr lang="tr-TR" dirty="0" smtClean="0">
                <a:latin typeface="Cambria" pitchFamily="18" charset="0"/>
              </a:rPr>
              <a:t>Yeminli </a:t>
            </a:r>
            <a:r>
              <a:rPr lang="tr-TR" dirty="0">
                <a:latin typeface="Cambria" pitchFamily="18" charset="0"/>
              </a:rPr>
              <a:t>Mali Müşavirler; </a:t>
            </a:r>
            <a:r>
              <a:rPr lang="tr-TR" dirty="0" smtClean="0">
                <a:latin typeface="Cambria" pitchFamily="18" charset="0"/>
              </a:rPr>
              <a:t>tasdik </a:t>
            </a:r>
            <a:r>
              <a:rPr lang="tr-TR" dirty="0">
                <a:latin typeface="Cambria" pitchFamily="18" charset="0"/>
              </a:rPr>
              <a:t>kapsamında hizmet verdikleri firmaların, </a:t>
            </a:r>
            <a:r>
              <a:rPr lang="tr-TR" dirty="0" smtClean="0">
                <a:latin typeface="Cambria" pitchFamily="18" charset="0"/>
              </a:rPr>
              <a:t>mali </a:t>
            </a:r>
            <a:r>
              <a:rPr lang="tr-TR" dirty="0">
                <a:latin typeface="Cambria" pitchFamily="18" charset="0"/>
              </a:rPr>
              <a:t>tablolarını; vergi mevzuatı ve ilgili diğer mevzuat açısından </a:t>
            </a:r>
            <a:r>
              <a:rPr lang="tr-TR" dirty="0" smtClean="0">
                <a:latin typeface="Cambria" pitchFamily="18" charset="0"/>
              </a:rPr>
              <a:t>incelemekte ve bu </a:t>
            </a:r>
            <a:r>
              <a:rPr lang="tr-TR" dirty="0">
                <a:latin typeface="Cambria" pitchFamily="18" charset="0"/>
              </a:rPr>
              <a:t>yönüyle Bakanlığımıza vergi denetimi konusunda katkı sağlamakta ve devlet ile mükellef arasında vergi ilişkilerinde denge unsuru olmaktadırlar.</a:t>
            </a:r>
          </a:p>
          <a:p>
            <a:pPr marL="0" indent="0" algn="just">
              <a:buNone/>
            </a:pPr>
            <a:endParaRPr lang="tr-TR" dirty="0"/>
          </a:p>
        </p:txBody>
      </p:sp>
    </p:spTree>
    <p:extLst>
      <p:ext uri="{BB962C8B-B14F-4D97-AF65-F5344CB8AC3E}">
        <p14:creationId xmlns:p14="http://schemas.microsoft.com/office/powerpoint/2010/main" val="22939008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sz="quarter" idx="1"/>
          </p:nvPr>
        </p:nvSpPr>
        <p:spPr>
          <a:xfrm>
            <a:off x="323155" y="1628800"/>
            <a:ext cx="8569325" cy="4535488"/>
          </a:xfrm>
        </p:spPr>
        <p:txBody>
          <a:bodyPr>
            <a:normAutofit lnSpcReduction="10000"/>
          </a:bodyPr>
          <a:lstStyle/>
          <a:p>
            <a:pPr algn="l">
              <a:defRPr/>
            </a:pPr>
            <a:endParaRPr lang="tr-TR" sz="2000" b="1" dirty="0">
              <a:effectLst/>
              <a:latin typeface="Tahoma" pitchFamily="34" charset="0"/>
              <a:ea typeface="Tahoma" pitchFamily="34" charset="0"/>
              <a:cs typeface="Tahoma" pitchFamily="34" charset="0"/>
            </a:endParaRPr>
          </a:p>
          <a:p>
            <a:pPr algn="l">
              <a:defRPr/>
            </a:pPr>
            <a:endParaRPr lang="tr-TR" sz="2000" b="1" dirty="0" smtClean="0">
              <a:effectLst/>
              <a:latin typeface="Tahoma" pitchFamily="34" charset="0"/>
              <a:ea typeface="Tahoma" pitchFamily="34" charset="0"/>
              <a:cs typeface="Tahoma" pitchFamily="34" charset="0"/>
            </a:endParaRPr>
          </a:p>
          <a:p>
            <a:pPr algn="l">
              <a:defRPr/>
            </a:pPr>
            <a:endParaRPr lang="tr-TR" sz="2000" b="1" dirty="0" smtClean="0">
              <a:effectLst/>
              <a:latin typeface="Tahoma" pitchFamily="34" charset="0"/>
              <a:ea typeface="Tahoma" pitchFamily="34" charset="0"/>
              <a:cs typeface="Tahoma" pitchFamily="34" charset="0"/>
            </a:endParaRPr>
          </a:p>
          <a:p>
            <a:pPr algn="l">
              <a:spcBef>
                <a:spcPts val="3000"/>
              </a:spcBef>
              <a:spcAft>
                <a:spcPts val="1200"/>
              </a:spcAft>
              <a:defRPr/>
            </a:pPr>
            <a:endParaRPr lang="tr-TR" sz="2000" b="1" dirty="0" smtClean="0">
              <a:effectLst/>
              <a:latin typeface="Tahoma" pitchFamily="34" charset="0"/>
              <a:ea typeface="Tahoma" pitchFamily="34" charset="0"/>
              <a:cs typeface="Tahoma" pitchFamily="34" charset="0"/>
            </a:endParaRPr>
          </a:p>
          <a:p>
            <a:pPr algn="l">
              <a:spcBef>
                <a:spcPts val="0"/>
              </a:spcBef>
              <a:spcAft>
                <a:spcPts val="0"/>
              </a:spcAft>
              <a:defRPr/>
            </a:pPr>
            <a:endParaRPr lang="tr-TR" sz="1400" b="1" dirty="0" smtClean="0">
              <a:effectLst/>
              <a:latin typeface="Tahoma" pitchFamily="34" charset="0"/>
              <a:ea typeface="Tahoma" pitchFamily="34" charset="0"/>
              <a:cs typeface="Tahoma" pitchFamily="34" charset="0"/>
            </a:endParaRPr>
          </a:p>
          <a:p>
            <a:pPr algn="l">
              <a:spcBef>
                <a:spcPts val="0"/>
              </a:spcBef>
              <a:spcAft>
                <a:spcPts val="0"/>
              </a:spcAft>
              <a:defRPr/>
            </a:pPr>
            <a:endParaRPr lang="tr-TR" sz="1400" b="1" dirty="0" smtClean="0">
              <a:effectLst/>
              <a:latin typeface="Tahoma" pitchFamily="34" charset="0"/>
              <a:ea typeface="Tahoma" pitchFamily="34" charset="0"/>
              <a:cs typeface="Tahoma" pitchFamily="34" charset="0"/>
            </a:endParaRPr>
          </a:p>
          <a:p>
            <a:pPr algn="ctr">
              <a:spcBef>
                <a:spcPts val="0"/>
              </a:spcBef>
              <a:spcAft>
                <a:spcPts val="0"/>
              </a:spcAft>
              <a:defRPr/>
            </a:pPr>
            <a:endParaRPr lang="tr-TR" sz="1800" b="1" dirty="0" smtClean="0">
              <a:solidFill>
                <a:schemeClr val="bg1"/>
              </a:solidFill>
              <a:effectLst/>
              <a:latin typeface="Tahoma" pitchFamily="34" charset="0"/>
              <a:ea typeface="Tahoma" pitchFamily="34" charset="0"/>
              <a:cs typeface="Tahoma" pitchFamily="34" charset="0"/>
            </a:endParaRPr>
          </a:p>
          <a:p>
            <a:pPr algn="ctr">
              <a:spcBef>
                <a:spcPts val="0"/>
              </a:spcBef>
              <a:spcAft>
                <a:spcPts val="0"/>
              </a:spcAft>
              <a:defRPr/>
            </a:pPr>
            <a:endParaRPr lang="tr-TR" sz="1800" b="1" dirty="0" smtClean="0">
              <a:solidFill>
                <a:schemeClr val="bg1"/>
              </a:solidFill>
              <a:effectLst/>
              <a:latin typeface="Tahoma" pitchFamily="34" charset="0"/>
              <a:ea typeface="Tahoma" pitchFamily="34" charset="0"/>
              <a:cs typeface="Tahoma" pitchFamily="34" charset="0"/>
            </a:endParaRPr>
          </a:p>
          <a:p>
            <a:pPr algn="ctr">
              <a:spcBef>
                <a:spcPts val="0"/>
              </a:spcBef>
              <a:spcAft>
                <a:spcPts val="0"/>
              </a:spcAft>
              <a:defRPr/>
            </a:pPr>
            <a:endParaRPr lang="tr-TR" sz="1800" b="1" dirty="0">
              <a:solidFill>
                <a:schemeClr val="bg1"/>
              </a:solidFill>
              <a:latin typeface="Tahoma" pitchFamily="34" charset="0"/>
              <a:ea typeface="Tahoma" pitchFamily="34" charset="0"/>
              <a:cs typeface="Tahoma" pitchFamily="34" charset="0"/>
            </a:endParaRPr>
          </a:p>
          <a:p>
            <a:pPr algn="ctr">
              <a:spcBef>
                <a:spcPts val="0"/>
              </a:spcBef>
              <a:spcAft>
                <a:spcPts val="0"/>
              </a:spcAft>
              <a:defRPr/>
            </a:pPr>
            <a:endParaRPr lang="tr-TR" sz="1800" b="1" dirty="0" smtClean="0">
              <a:solidFill>
                <a:schemeClr val="bg1"/>
              </a:solidFill>
              <a:effectLst/>
              <a:latin typeface="Tahoma" pitchFamily="34" charset="0"/>
              <a:ea typeface="Tahoma" pitchFamily="34" charset="0"/>
              <a:cs typeface="Tahoma" pitchFamily="34" charset="0"/>
            </a:endParaRPr>
          </a:p>
          <a:p>
            <a:pPr algn="ctr">
              <a:spcBef>
                <a:spcPts val="0"/>
              </a:spcBef>
              <a:spcAft>
                <a:spcPts val="0"/>
              </a:spcAft>
              <a:defRPr/>
            </a:pPr>
            <a:endParaRPr lang="tr-TR" sz="1800" b="1" dirty="0" smtClean="0">
              <a:solidFill>
                <a:srgbClr val="FF0000"/>
              </a:solidFill>
              <a:effectLst/>
              <a:latin typeface="Tahoma" pitchFamily="34" charset="0"/>
              <a:ea typeface="Tahoma" pitchFamily="34" charset="0"/>
              <a:cs typeface="Tahoma" pitchFamily="34" charset="0"/>
            </a:endParaRPr>
          </a:p>
          <a:p>
            <a:pPr algn="ctr">
              <a:spcBef>
                <a:spcPts val="0"/>
              </a:spcBef>
              <a:spcAft>
                <a:spcPts val="0"/>
              </a:spcAft>
              <a:defRPr/>
            </a:pPr>
            <a:endParaRPr lang="tr-TR" sz="1800" b="1" dirty="0">
              <a:solidFill>
                <a:srgbClr val="FF0000"/>
              </a:solidFill>
              <a:latin typeface="Tahoma" pitchFamily="34" charset="0"/>
              <a:ea typeface="Tahoma" pitchFamily="34" charset="0"/>
              <a:cs typeface="Tahoma" pitchFamily="34" charset="0"/>
            </a:endParaRPr>
          </a:p>
          <a:p>
            <a:pPr algn="ctr">
              <a:spcBef>
                <a:spcPts val="0"/>
              </a:spcBef>
              <a:spcAft>
                <a:spcPts val="0"/>
              </a:spcAft>
              <a:defRPr/>
            </a:pPr>
            <a:r>
              <a:rPr lang="tr-TR" sz="1800" b="1" dirty="0" smtClean="0">
                <a:solidFill>
                  <a:srgbClr val="FF0000"/>
                </a:solidFill>
                <a:effectLst/>
                <a:latin typeface="Cambria" pitchFamily="18" charset="0"/>
                <a:ea typeface="Tahoma" pitchFamily="34" charset="0"/>
                <a:cs typeface="Tahoma" pitchFamily="34" charset="0"/>
              </a:rPr>
              <a:t>Bu </a:t>
            </a:r>
            <a:r>
              <a:rPr lang="tr-TR" sz="1800" b="1" dirty="0">
                <a:solidFill>
                  <a:srgbClr val="FF0000"/>
                </a:solidFill>
                <a:effectLst/>
                <a:latin typeface="Cambria" pitchFamily="18" charset="0"/>
                <a:ea typeface="Tahoma" pitchFamily="34" charset="0"/>
                <a:cs typeface="Tahoma" pitchFamily="34" charset="0"/>
              </a:rPr>
              <a:t>alanlarda profesyonel anlamda hizmet </a:t>
            </a:r>
            <a:r>
              <a:rPr lang="tr-TR" sz="1800" b="1" dirty="0" smtClean="0">
                <a:solidFill>
                  <a:srgbClr val="FF0000"/>
                </a:solidFill>
                <a:effectLst/>
                <a:latin typeface="Cambria" pitchFamily="18" charset="0"/>
                <a:ea typeface="Tahoma" pitchFamily="34" charset="0"/>
                <a:cs typeface="Tahoma" pitchFamily="34" charset="0"/>
              </a:rPr>
              <a:t>sunma nitelikleri </a:t>
            </a:r>
            <a:r>
              <a:rPr lang="tr-TR" sz="1800" b="1" dirty="0">
                <a:solidFill>
                  <a:srgbClr val="FF0000"/>
                </a:solidFill>
                <a:effectLst/>
                <a:latin typeface="Cambria" pitchFamily="18" charset="0"/>
                <a:ea typeface="Tahoma" pitchFamily="34" charset="0"/>
                <a:cs typeface="Tahoma" pitchFamily="34" charset="0"/>
              </a:rPr>
              <a:t>belirlenerek </a:t>
            </a:r>
            <a:r>
              <a:rPr lang="tr-TR" sz="1800" b="1" dirty="0">
                <a:solidFill>
                  <a:srgbClr val="FF0000"/>
                </a:solidFill>
                <a:latin typeface="Cambria" pitchFamily="18" charset="0"/>
                <a:ea typeface="Tahoma" pitchFamily="34" charset="0"/>
                <a:cs typeface="Tahoma" pitchFamily="34" charset="0"/>
              </a:rPr>
              <a:t>yeminli mali müşavirlik mesleği bir meslek olarak </a:t>
            </a:r>
            <a:r>
              <a:rPr lang="tr-TR" sz="1800" b="1" dirty="0" smtClean="0">
                <a:solidFill>
                  <a:srgbClr val="FF0000"/>
                </a:solidFill>
                <a:latin typeface="Cambria" pitchFamily="18" charset="0"/>
                <a:ea typeface="Tahoma" pitchFamily="34" charset="0"/>
                <a:cs typeface="Tahoma" pitchFamily="34" charset="0"/>
              </a:rPr>
              <a:t>tanımlanmış ve meslek </a:t>
            </a:r>
            <a:r>
              <a:rPr lang="tr-TR" sz="1800" b="1" dirty="0">
                <a:solidFill>
                  <a:srgbClr val="FF0000"/>
                </a:solidFill>
                <a:effectLst/>
                <a:latin typeface="Cambria" pitchFamily="18" charset="0"/>
                <a:ea typeface="Tahoma" pitchFamily="34" charset="0"/>
                <a:cs typeface="Tahoma" pitchFamily="34" charset="0"/>
              </a:rPr>
              <a:t>yasal bir zemine </a:t>
            </a:r>
            <a:r>
              <a:rPr lang="tr-TR" sz="1800" b="1" dirty="0" smtClean="0">
                <a:solidFill>
                  <a:srgbClr val="FF0000"/>
                </a:solidFill>
                <a:effectLst/>
                <a:latin typeface="Cambria" pitchFamily="18" charset="0"/>
                <a:ea typeface="Tahoma" pitchFamily="34" charset="0"/>
                <a:cs typeface="Tahoma" pitchFamily="34" charset="0"/>
              </a:rPr>
              <a:t>oturtulmuştur.</a:t>
            </a:r>
            <a:endParaRPr lang="tr-TR" sz="1800" b="1" dirty="0">
              <a:solidFill>
                <a:srgbClr val="FF0000"/>
              </a:solidFill>
              <a:latin typeface="Cambria" pitchFamily="18" charset="0"/>
              <a:ea typeface="Tahoma" pitchFamily="34" charset="0"/>
              <a:cs typeface="Tahoma" pitchFamily="34" charset="0"/>
            </a:endParaRPr>
          </a:p>
        </p:txBody>
      </p:sp>
      <p:sp>
        <p:nvSpPr>
          <p:cNvPr id="4" name="Slayt Numarası Yer Tutucusu 3"/>
          <p:cNvSpPr>
            <a:spLocks noGrp="1"/>
          </p:cNvSpPr>
          <p:nvPr>
            <p:ph type="sldNum" sz="quarter" idx="12"/>
          </p:nvPr>
        </p:nvSpPr>
        <p:spPr/>
        <p:txBody>
          <a:bodyPr/>
          <a:lstStyle/>
          <a:p>
            <a:pPr>
              <a:defRPr/>
            </a:pPr>
            <a:fld id="{C4AC5A85-700F-4717-95C6-716C6C5731D5}" type="slidenum">
              <a:rPr lang="tr-TR" smtClean="0"/>
              <a:pPr>
                <a:defRPr/>
              </a:pPr>
              <a:t>9</a:t>
            </a:fld>
            <a:endParaRPr lang="tr-TR" dirty="0"/>
          </a:p>
        </p:txBody>
      </p:sp>
      <p:sp>
        <p:nvSpPr>
          <p:cNvPr id="5" name="Rectangle 2"/>
          <p:cNvSpPr txBox="1">
            <a:spLocks noRot="1" noChangeArrowheads="1"/>
          </p:cNvSpPr>
          <p:nvPr/>
        </p:nvSpPr>
        <p:spPr bwMode="auto">
          <a:xfrm>
            <a:off x="950912" y="668362"/>
            <a:ext cx="8193088" cy="960438"/>
          </a:xfrm>
          <a:prstGeom prst="rect">
            <a:avLst/>
          </a:prstGeom>
          <a:ln/>
          <a:extLst/>
        </p:spPr>
        <p:style>
          <a:lnRef idx="0">
            <a:schemeClr val="accent6"/>
          </a:lnRef>
          <a:fillRef idx="3">
            <a:schemeClr val="accent6"/>
          </a:fillRef>
          <a:effectRef idx="3">
            <a:schemeClr val="accent6"/>
          </a:effectRef>
          <a:fontRef idx="minor">
            <a:schemeClr val="lt1"/>
          </a:fontRef>
        </p:style>
        <p:txBody>
          <a:bodyPr lIns="91434" tIns="45716" rIns="91434" bIns="45716" anchor="ctr"/>
          <a:lstStyle>
            <a:lvl1pPr algn="l" eaLnBrk="0" hangingPunct="0">
              <a:spcBef>
                <a:spcPct val="20000"/>
              </a:spcBef>
              <a:buClr>
                <a:schemeClr val="hlink"/>
              </a:buClr>
              <a:buSzPct val="65000"/>
              <a:buFont typeface="Wingdings" pitchFamily="2" charset="2"/>
              <a:buChar char="n"/>
              <a:defRPr sz="3200">
                <a:solidFill>
                  <a:schemeClr val="tx1"/>
                </a:solidFill>
                <a:latin typeface="Arial" pitchFamily="34" charset="0"/>
              </a:defRPr>
            </a:lvl1pPr>
            <a:lvl2pPr marL="742950" indent="-285750" algn="l" eaLnBrk="0" hangingPunct="0">
              <a:spcBef>
                <a:spcPct val="20000"/>
              </a:spcBef>
              <a:buClr>
                <a:schemeClr val="folHlink"/>
              </a:buClr>
              <a:buSzPct val="65000"/>
              <a:buFont typeface="Wingdings" pitchFamily="2" charset="2"/>
              <a:buChar char="n"/>
              <a:defRPr sz="2800">
                <a:solidFill>
                  <a:schemeClr val="tx1"/>
                </a:solidFill>
                <a:latin typeface="Arial" pitchFamily="34" charset="0"/>
              </a:defRPr>
            </a:lvl2pPr>
            <a:lvl3pPr marL="1143000" indent="-228600" algn="l" eaLnBrk="0" hangingPunct="0">
              <a:spcBef>
                <a:spcPct val="20000"/>
              </a:spcBef>
              <a:buClr>
                <a:schemeClr val="hlink"/>
              </a:buClr>
              <a:buSzPct val="65000"/>
              <a:buFont typeface="Wingdings" pitchFamily="2" charset="2"/>
              <a:buChar char="n"/>
              <a:defRPr sz="2500">
                <a:solidFill>
                  <a:schemeClr val="tx1"/>
                </a:solidFill>
                <a:latin typeface="Arial" pitchFamily="34" charset="0"/>
              </a:defRPr>
            </a:lvl3pPr>
            <a:lvl4pPr marL="1600200" indent="-228600" algn="l" eaLnBrk="0" hangingPunct="0">
              <a:spcBef>
                <a:spcPct val="20000"/>
              </a:spcBef>
              <a:buClr>
                <a:schemeClr val="folHlink"/>
              </a:buClr>
              <a:buSzPct val="65000"/>
              <a:buFont typeface="Wingdings" pitchFamily="2" charset="2"/>
              <a:buChar char="n"/>
              <a:defRPr sz="1900">
                <a:solidFill>
                  <a:schemeClr val="tx1"/>
                </a:solidFill>
                <a:latin typeface="Arial" pitchFamily="34" charset="0"/>
              </a:defRPr>
            </a:lvl4pPr>
            <a:lvl5pPr marL="2057400" indent="-228600" algn="l" eaLnBrk="0" hangingPunct="0">
              <a:spcBef>
                <a:spcPct val="20000"/>
              </a:spcBef>
              <a:buClr>
                <a:schemeClr val="hlink"/>
              </a:buClr>
              <a:buSzPct val="65000"/>
              <a:buFont typeface="Wingdings" pitchFamily="2" charset="2"/>
              <a:buChar char="n"/>
              <a:defRPr sz="1900">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1900">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1900">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1900">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1900">
                <a:solidFill>
                  <a:schemeClr val="tx1"/>
                </a:solidFill>
                <a:latin typeface="Arial" pitchFamily="34" charset="0"/>
              </a:defRPr>
            </a:lvl9pPr>
          </a:lstStyle>
          <a:p>
            <a:pPr algn="ctr" eaLnBrk="1" hangingPunct="1">
              <a:spcBef>
                <a:spcPct val="0"/>
              </a:spcBef>
              <a:buClrTx/>
              <a:buSzTx/>
              <a:buNone/>
              <a:defRPr/>
            </a:pPr>
            <a:endParaRPr lang="tr-TR" altLang="tr-TR" sz="2800" b="1" dirty="0" smtClean="0">
              <a:solidFill>
                <a:srgbClr val="C00000"/>
              </a:solidFill>
              <a:effectLst>
                <a:outerShdw blurRad="38100" dist="38100" dir="2700000" algn="tl">
                  <a:srgbClr val="000000"/>
                </a:outerShdw>
              </a:effectLst>
              <a:latin typeface="Tahoma" pitchFamily="34" charset="0"/>
              <a:cs typeface="Tahoma" pitchFamily="34" charset="0"/>
            </a:endParaRPr>
          </a:p>
          <a:p>
            <a:pPr algn="ctr" eaLnBrk="1" hangingPunct="1">
              <a:spcBef>
                <a:spcPct val="0"/>
              </a:spcBef>
              <a:buClrTx/>
              <a:buSzTx/>
              <a:buNone/>
              <a:defRPr/>
            </a:pPr>
            <a:r>
              <a:rPr lang="tr-TR" altLang="tr-TR" sz="2800" b="1" dirty="0" smtClean="0">
                <a:solidFill>
                  <a:srgbClr val="C00000"/>
                </a:solidFill>
                <a:effectLst>
                  <a:outerShdw blurRad="38100" dist="38100" dir="2700000" algn="tl">
                    <a:srgbClr val="000000"/>
                  </a:outerShdw>
                </a:effectLst>
                <a:latin typeface="Tahoma" pitchFamily="34" charset="0"/>
                <a:cs typeface="Tahoma" pitchFamily="34" charset="0"/>
              </a:rPr>
              <a:t>YEMİNLİ </a:t>
            </a:r>
            <a:r>
              <a:rPr lang="tr-TR" altLang="tr-TR" sz="2800" b="1" dirty="0">
                <a:solidFill>
                  <a:srgbClr val="C00000"/>
                </a:solidFill>
                <a:effectLst>
                  <a:outerShdw blurRad="38100" dist="38100" dir="2700000" algn="tl">
                    <a:srgbClr val="000000"/>
                  </a:outerShdw>
                </a:effectLst>
                <a:latin typeface="Tahoma" pitchFamily="34" charset="0"/>
                <a:cs typeface="Tahoma" pitchFamily="34" charset="0"/>
              </a:rPr>
              <a:t>MALİ MÜŞAVİRLİK MESLEĞİ</a:t>
            </a:r>
          </a:p>
          <a:p>
            <a:pPr algn="ctr" eaLnBrk="1" hangingPunct="1">
              <a:spcBef>
                <a:spcPct val="0"/>
              </a:spcBef>
              <a:buClrTx/>
              <a:buSzTx/>
              <a:buFontTx/>
              <a:buNone/>
              <a:defRPr/>
            </a:pPr>
            <a:endParaRPr lang="tr-TR" altLang="tr-TR" sz="2800" b="1" dirty="0" smtClean="0">
              <a:solidFill>
                <a:schemeClr val="accent2">
                  <a:lumMod val="50000"/>
                </a:schemeClr>
              </a:solidFill>
              <a:effectLst>
                <a:outerShdw blurRad="38100" dist="38100" dir="2700000" algn="tl">
                  <a:srgbClr val="000000"/>
                </a:outerShdw>
              </a:effectLst>
              <a:latin typeface="Tahoma" pitchFamily="34" charset="0"/>
              <a:cs typeface="Tahoma" pitchFamily="34" charset="0"/>
            </a:endParaRPr>
          </a:p>
        </p:txBody>
      </p:sp>
      <p:sp>
        <p:nvSpPr>
          <p:cNvPr id="6" name="Yuvarlatılmış Dikdörtgen 5"/>
          <p:cNvSpPr/>
          <p:nvPr/>
        </p:nvSpPr>
        <p:spPr>
          <a:xfrm>
            <a:off x="251520" y="4436467"/>
            <a:ext cx="2808288" cy="720725"/>
          </a:xfrm>
          <a:prstGeom prst="roundRect">
            <a:avLst/>
          </a:prstGeom>
          <a:solidFill>
            <a:schemeClr val="accent6">
              <a:lumMod val="40000"/>
              <a:lumOff val="60000"/>
            </a:schemeClr>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tr-TR" sz="28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DENETİM</a:t>
            </a:r>
          </a:p>
        </p:txBody>
      </p:sp>
      <p:sp>
        <p:nvSpPr>
          <p:cNvPr id="9223" name="Dikdörtgen 6"/>
          <p:cNvSpPr>
            <a:spLocks noChangeArrowheads="1"/>
          </p:cNvSpPr>
          <p:nvPr/>
        </p:nvSpPr>
        <p:spPr bwMode="auto">
          <a:xfrm>
            <a:off x="0" y="1700808"/>
            <a:ext cx="9144000" cy="1631216"/>
          </a:xfrm>
          <a:prstGeom prst="rect">
            <a:avLst/>
          </a:prstGeom>
          <a:solidFill>
            <a:srgbClr val="FF6161"/>
          </a:solidFill>
          <a:ln w="38100" cmpd="thickThin">
            <a:solidFill>
              <a:schemeClr val="tx1"/>
            </a:solidFill>
            <a:miter lim="800000"/>
            <a:headEnd/>
            <a:tailEnd/>
          </a:ln>
        </p:spPr>
        <p:txBody>
          <a:bodyPr>
            <a:spAutoFit/>
          </a:bodyPr>
          <a:lstStyle/>
          <a:p>
            <a:pPr algn="ctr"/>
            <a:endParaRPr lang="tr-TR" altLang="tr-TR" sz="2000" b="1" dirty="0">
              <a:latin typeface="Tahoma" pitchFamily="34" charset="0"/>
              <a:ea typeface="Tahoma" pitchFamily="34" charset="0"/>
              <a:cs typeface="Tahoma" pitchFamily="34" charset="0"/>
            </a:endParaRPr>
          </a:p>
          <a:p>
            <a:pPr algn="ctr"/>
            <a:r>
              <a:rPr lang="tr-TR" altLang="tr-TR" sz="2000" b="1" dirty="0">
                <a:latin typeface="Cambria" pitchFamily="18" charset="0"/>
                <a:ea typeface="Tahoma" pitchFamily="34" charset="0"/>
                <a:cs typeface="Tahoma" pitchFamily="34" charset="0"/>
              </a:rPr>
              <a:t>13 Haziran 1989 tarihli </a:t>
            </a:r>
            <a:r>
              <a:rPr lang="tr-TR" altLang="tr-TR" sz="2000" b="1" dirty="0" smtClean="0">
                <a:latin typeface="Cambria" pitchFamily="18" charset="0"/>
                <a:ea typeface="Tahoma" pitchFamily="34" charset="0"/>
                <a:cs typeface="Tahoma" pitchFamily="34" charset="0"/>
              </a:rPr>
              <a:t>ve 20194 sayılı Resmi Gazetede yayımlanan 3568 sayılı Serbest </a:t>
            </a:r>
            <a:r>
              <a:rPr lang="tr-TR" altLang="tr-TR" sz="2000" b="1" dirty="0">
                <a:latin typeface="Cambria" pitchFamily="18" charset="0"/>
                <a:ea typeface="Tahoma" pitchFamily="34" charset="0"/>
                <a:cs typeface="Tahoma" pitchFamily="34" charset="0"/>
              </a:rPr>
              <a:t>Muhasebeci Mali Müşavirlik ve Yeminli Mali Müşavirlik </a:t>
            </a:r>
            <a:r>
              <a:rPr lang="tr-TR" altLang="tr-TR" sz="2000" b="1" dirty="0" smtClean="0">
                <a:latin typeface="Cambria" pitchFamily="18" charset="0"/>
                <a:ea typeface="Tahoma" pitchFamily="34" charset="0"/>
                <a:cs typeface="Tahoma" pitchFamily="34" charset="0"/>
              </a:rPr>
              <a:t>Kanunu ile,</a:t>
            </a:r>
            <a:endParaRPr lang="tr-TR" altLang="tr-TR" sz="2000" b="1" dirty="0">
              <a:latin typeface="Cambria" pitchFamily="18" charset="0"/>
              <a:ea typeface="Tahoma" pitchFamily="34" charset="0"/>
              <a:cs typeface="Tahoma" pitchFamily="34" charset="0"/>
            </a:endParaRPr>
          </a:p>
          <a:p>
            <a:pPr algn="ctr">
              <a:buFont typeface="Wingdings 2" pitchFamily="18" charset="2"/>
              <a:buNone/>
            </a:pPr>
            <a:endParaRPr lang="tr-TR" altLang="tr-TR" sz="2000" b="1" dirty="0">
              <a:latin typeface="Tahoma" pitchFamily="34" charset="0"/>
              <a:ea typeface="Tahoma" pitchFamily="34" charset="0"/>
              <a:cs typeface="Tahoma" pitchFamily="34" charset="0"/>
            </a:endParaRPr>
          </a:p>
        </p:txBody>
      </p:sp>
      <p:pic>
        <p:nvPicPr>
          <p:cNvPr id="922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5949280"/>
            <a:ext cx="100806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Lst>
        </p:spPr>
      </p:pic>
      <p:sp>
        <p:nvSpPr>
          <p:cNvPr id="12" name="Yuvarlatılmış Dikdörtgen 11"/>
          <p:cNvSpPr/>
          <p:nvPr/>
        </p:nvSpPr>
        <p:spPr>
          <a:xfrm>
            <a:off x="6084193" y="4436467"/>
            <a:ext cx="2808287" cy="720725"/>
          </a:xfrm>
          <a:prstGeom prst="roundRect">
            <a:avLst/>
          </a:prstGeom>
          <a:solidFill>
            <a:schemeClr val="accent6">
              <a:lumMod val="40000"/>
              <a:lumOff val="60000"/>
            </a:schemeClr>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tr-TR" sz="2800" b="1"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TASDİK</a:t>
            </a:r>
          </a:p>
        </p:txBody>
      </p:sp>
      <p:sp>
        <p:nvSpPr>
          <p:cNvPr id="13" name="Sol Sağ Yukarı Ok 12"/>
          <p:cNvSpPr/>
          <p:nvPr/>
        </p:nvSpPr>
        <p:spPr>
          <a:xfrm>
            <a:off x="3243844" y="4076428"/>
            <a:ext cx="2624300" cy="1080764"/>
          </a:xfrm>
          <a:prstGeom prst="leftRightUpArrow">
            <a:avLst/>
          </a:prstGeom>
          <a:solidFill>
            <a:schemeClr val="accent6">
              <a:lumMod val="40000"/>
              <a:lumOff val="60000"/>
            </a:schemeClr>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tr-TR" sz="110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5773" y="3717032"/>
            <a:ext cx="2846387" cy="804863"/>
          </a:xfrm>
          <a:prstGeom prst="rect">
            <a:avLst/>
          </a:prstGeom>
          <a:noFill/>
          <a:ln w="508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396" y="745728"/>
            <a:ext cx="792088" cy="8057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B93D7B"/>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63049529"/>
      </p:ext>
    </p:extLst>
  </p:cSld>
  <p:clrMapOvr>
    <a:masterClrMapping/>
  </p:clrMapOvr>
  <p:transition spd="slow">
    <p:wheel spokes="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Özel 21">
      <a:dk1>
        <a:sysClr val="windowText" lastClr="000000"/>
      </a:dk1>
      <a:lt1>
        <a:sysClr val="window" lastClr="FFFFFF"/>
      </a:lt1>
      <a:dk2>
        <a:srgbClr val="04617B"/>
      </a:dk2>
      <a:lt2>
        <a:srgbClr val="DBF5F9"/>
      </a:lt2>
      <a:accent1>
        <a:srgbClr val="B4ECFC"/>
      </a:accent1>
      <a:accent2>
        <a:srgbClr val="FF0000"/>
      </a:accent2>
      <a:accent3>
        <a:srgbClr val="FFFFFF"/>
      </a:accent3>
      <a:accent4>
        <a:srgbClr val="FFFFFF"/>
      </a:accent4>
      <a:accent5>
        <a:srgbClr val="20C8F7"/>
      </a:accent5>
      <a:accent6>
        <a:srgbClr val="A5C249"/>
      </a:accent6>
      <a:hlink>
        <a:srgbClr val="F49100"/>
      </a:hlink>
      <a:folHlink>
        <a:srgbClr val="FF000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9535</TotalTime>
  <Words>3338</Words>
  <Application>Microsoft Office PowerPoint</Application>
  <PresentationFormat>Ekran Gösterisi (4:3)</PresentationFormat>
  <Paragraphs>610</Paragraphs>
  <Slides>49</Slides>
  <Notes>2</Notes>
  <HiddenSlides>0</HiddenSlides>
  <MMClips>0</MMClips>
  <ScaleCrop>false</ScaleCrop>
  <HeadingPairs>
    <vt:vector size="4" baseType="variant">
      <vt:variant>
        <vt:lpstr>Tema</vt:lpstr>
      </vt:variant>
      <vt:variant>
        <vt:i4>1</vt:i4>
      </vt:variant>
      <vt:variant>
        <vt:lpstr>Slayt Başlıkları</vt:lpstr>
      </vt:variant>
      <vt:variant>
        <vt:i4>49</vt:i4>
      </vt:variant>
    </vt:vector>
  </HeadingPairs>
  <TitlesOfParts>
    <vt:vector size="50" baseType="lpstr">
      <vt:lpstr>Akış</vt:lpstr>
      <vt:lpstr>PowerPoint Sunusu</vt:lpstr>
      <vt:lpstr>     KAMU MALİYESİNİN KONUSU  Devlet faaliyetlerinin Ekonomik ve mali yönlerini neden ve sonuçlarıyla inceleyen ve bunlardan kaynaklanan sorunların çözüm yollarını araştıran bilim dalıdır.  </vt:lpstr>
      <vt:lpstr>KAMU GELİRLERİ</vt:lpstr>
      <vt:lpstr>VERGİ GELİRLERİ</vt:lpstr>
      <vt:lpstr>VERGİ GELİRLERİ</vt:lpstr>
      <vt:lpstr>VERGİ GELİRLERİNİN ARTIRILMASI</vt:lpstr>
      <vt:lpstr>KAYITDIŞI EKONOMİ İLE MÜCADELE</vt:lpstr>
      <vt:lpstr>VERGİ DENETİMİ</vt:lpstr>
      <vt:lpstr>PowerPoint Sunusu</vt:lpstr>
      <vt:lpstr>PowerPoint Sunusu</vt:lpstr>
      <vt:lpstr>PowerPoint Sunusu</vt:lpstr>
      <vt:lpstr>YEMİNLİ MALİ MÜŞAVİRLİK MESLEĞİNİN KONUSU</vt:lpstr>
      <vt:lpstr>      TASDİK KAVRAMI </vt:lpstr>
      <vt:lpstr>PowerPoint Sunusu</vt:lpstr>
      <vt:lpstr>PowerPoint Sunusu</vt:lpstr>
      <vt:lpstr>PowerPoint Sunusu</vt:lpstr>
      <vt:lpstr>YMM TASDİK DENETİMİNİN NİTELİĞİ</vt:lpstr>
      <vt:lpstr>YMM TAM TASDİK DENETİMİ</vt:lpstr>
      <vt:lpstr>PowerPoint Sunusu</vt:lpstr>
      <vt:lpstr>PowerPoint Sunusu</vt:lpstr>
      <vt:lpstr>VERGİ İNCELEMELERİ VE YMM TASDİK DENETİMİ</vt:lpstr>
      <vt:lpstr>VERGİ İNCELEMELERİ VE YMM TASDİK DENETİMİ</vt:lpstr>
      <vt:lpstr> MALİYE BAKANLIĞI VERGİ İNCELEMELERİNE İLİŞKİN VERİLER </vt:lpstr>
      <vt:lpstr>MALİYE BAKANLIĞI 2016 YILI DENETİM KADROSU</vt:lpstr>
      <vt:lpstr>2016 YILI YMM SAYILARINA İLİŞKİN TABLO</vt:lpstr>
      <vt:lpstr>SON DÖRT YILA AİT (YMM ODALARINA GÖRE) YMM TAM TASDİK SÖZLEŞME SAYILARI </vt:lpstr>
      <vt:lpstr>   SON ÜÇ YILA AİT KDV İADESİ TASDİK SÖZLEŞMESİ SAYILARI </vt:lpstr>
      <vt:lpstr>YMM TASDİK RAPORU İLE YAPILAN KDV İADE TUTARLARI</vt:lpstr>
      <vt:lpstr>SON ÜÇ YILA AİT DİĞER SÖZLEŞME SAYILARI </vt:lpstr>
      <vt:lpstr>TASDİK DENETİMİNE İLİŞKİN DEĞERLENDİRME</vt:lpstr>
      <vt:lpstr>TAM TASDİK SÖZLEŞMESİ YAPAN MÜKELLEFLERE İLİŞKİN DEĞERLENDİRME</vt:lpstr>
      <vt:lpstr>SON 3 YILDA TASDİK SÖZLEŞMESİ BULUNAN MÜKELLEFLER NEZDİNDE YAPILAN VERGİ İNCELEME SAYISI: </vt:lpstr>
      <vt:lpstr>TASDİK SÖZLEŞMESİ BULUNAN MÜKELLEFLERİN İNCELENMESİNE İLİŞKİN DEĞERELENDİRME</vt:lpstr>
      <vt:lpstr>YMM’LERİN MÜŞAVİRLİK HİZMETLERİ</vt:lpstr>
      <vt:lpstr> YEMİNLİ MALİ MÜŞAVİRLİK  VE  KAMU MALİYESİ</vt:lpstr>
      <vt:lpstr>GELİR İDARESİ BAŞKANLIĞI ELEKTRONİK UYGULAMALARI </vt:lpstr>
      <vt:lpstr> ELEKTRONİK YOKLAMA SİSTEMİ (e-Yoklama) </vt:lpstr>
      <vt:lpstr>      KDV İADESİ RİSK ANALİZ SİSTEMİ </vt:lpstr>
      <vt:lpstr>                 İADE TAKİP SİSTEMİ </vt:lpstr>
      <vt:lpstr> SAHTE BELGE  RİSK ANALİZ PROGRAMI </vt:lpstr>
      <vt:lpstr>6)</vt:lpstr>
      <vt:lpstr>       DİĞER E-BELGELER </vt:lpstr>
      <vt:lpstr> E-TEBLİGAT </vt:lpstr>
      <vt:lpstr>   VERGİ İNCELEME RAPORLARIN ELEKTRONİK ORTAMDA ALINMASI </vt:lpstr>
      <vt:lpstr>           TEMASSIZ VERGİ DAİRESİ </vt:lpstr>
      <vt:lpstr>YMM TASDİK SÖZLEŞMELERİNİN               ELEKTRONİK ORTAMDA ALINMASI</vt:lpstr>
      <vt:lpstr>     E-BEYANNAME İLE SMMM ARACILIK VE SORUMLULUK SÖZLEŞMELERİNİN ELEKTRONİK ORTAMDA ALINMASI </vt:lpstr>
      <vt:lpstr>SMMM ARACILIK VE SORUMLULUK SÖZLEŞMELERİNİN ELEKTRONİK ORTAMDA ALINMASI </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GGM</dc:creator>
  <cp:lastModifiedBy>GIBPC</cp:lastModifiedBy>
  <cp:revision>1864</cp:revision>
  <cp:lastPrinted>2017-10-31T14:52:10Z</cp:lastPrinted>
  <dcterms:created xsi:type="dcterms:W3CDTF">2015-01-22T13:40:44Z</dcterms:created>
  <dcterms:modified xsi:type="dcterms:W3CDTF">2017-11-02T06:46:39Z</dcterms:modified>
</cp:coreProperties>
</file>