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38"/>
  </p:notesMasterIdLst>
  <p:sldIdLst>
    <p:sldId id="258" r:id="rId3"/>
    <p:sldId id="275" r:id="rId4"/>
    <p:sldId id="302" r:id="rId5"/>
    <p:sldId id="303" r:id="rId6"/>
    <p:sldId id="304" r:id="rId7"/>
    <p:sldId id="305" r:id="rId8"/>
    <p:sldId id="260" r:id="rId9"/>
    <p:sldId id="306" r:id="rId10"/>
    <p:sldId id="307" r:id="rId11"/>
    <p:sldId id="308" r:id="rId12"/>
    <p:sldId id="309" r:id="rId13"/>
    <p:sldId id="276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8" r:id="rId22"/>
    <p:sldId id="317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299" r:id="rId37"/>
  </p:sldIdLst>
  <p:sldSz cx="9144000" cy="6858000" type="screen4x3"/>
  <p:notesSz cx="6799263" cy="9931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92509-0725-4659-82F3-DC2B5BFE80D0}" type="datetimeFigureOut">
              <a:rPr lang="tr-TR" smtClean="0"/>
              <a:t>03.11.2017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927" y="4717415"/>
            <a:ext cx="543941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634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1342" y="9433106"/>
            <a:ext cx="294634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2B859-E0D9-44AF-BF4B-53ADC5CDE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26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dirty="0">
                <a:cs typeface="Arial" pitchFamily="34" charset="0"/>
              </a:rPr>
              <a:t>NOT: </a:t>
            </a:r>
            <a:r>
              <a:rPr lang="tr-TR" sz="1200" dirty="0" smtClean="0">
                <a:cs typeface="Arial" pitchFamily="34" charset="0"/>
              </a:rPr>
              <a:t>Bu slaytta</a:t>
            </a:r>
            <a:r>
              <a:rPr lang="tr-TR" sz="1200" dirty="0">
                <a:cs typeface="Arial" pitchFamily="34" charset="0"/>
              </a:rPr>
              <a:t>başka bir resim </a:t>
            </a:r>
            <a:r>
              <a:rPr lang="tr-TR" sz="1200" dirty="0" smtClean="0">
                <a:cs typeface="Arial" pitchFamily="34" charset="0"/>
              </a:rPr>
              <a:t>ister misiniz? Resmi </a:t>
            </a:r>
            <a:r>
              <a:rPr lang="tr-TR" sz="1200" dirty="0">
                <a:cs typeface="Arial" pitchFamily="34" charset="0"/>
              </a:rPr>
              <a:t>seçin ve silin. </a:t>
            </a:r>
            <a:r>
              <a:rPr lang="tr-TR" sz="1200" dirty="0" smtClean="0">
                <a:cs typeface="Arial" pitchFamily="34" charset="0"/>
              </a:rPr>
              <a:t>Şimdi </a:t>
            </a:r>
            <a:r>
              <a:rPr lang="tr-TR" sz="1200" dirty="0">
                <a:cs typeface="Arial" pitchFamily="34" charset="0"/>
              </a:rPr>
              <a:t>yer tutucuda Resimler simgesini tıklatarak kendi resminizi ekleyin.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13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88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8675" y="2292107"/>
            <a:ext cx="4300538" cy="2219691"/>
          </a:xfrm>
        </p:spPr>
        <p:txBody>
          <a:bodyPr anchor="ctr">
            <a:normAutofit/>
          </a:bodyPr>
          <a:lstStyle>
            <a:lvl1pPr algn="l" latinLnBrk="0">
              <a:defRPr lang="tr-TR" sz="4400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8675" y="4511797"/>
            <a:ext cx="4300538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tr-TR" sz="1800"/>
            </a:lvl1pPr>
            <a:lvl2pPr marL="457200" indent="0" algn="ctr" latinLnBrk="0">
              <a:buNone/>
              <a:defRPr lang="tr-TR" sz="2000"/>
            </a:lvl2pPr>
            <a:lvl3pPr marL="914400" indent="0" algn="ctr" latinLnBrk="0">
              <a:buNone/>
              <a:defRPr lang="tr-TR" sz="1800"/>
            </a:lvl3pPr>
            <a:lvl4pPr marL="1371600" indent="0" algn="ctr" latinLnBrk="0">
              <a:buNone/>
              <a:defRPr lang="tr-TR" sz="1600"/>
            </a:lvl4pPr>
            <a:lvl5pPr marL="1828800" indent="0" algn="ctr" latinLnBrk="0">
              <a:buNone/>
              <a:defRPr lang="tr-TR" sz="1600"/>
            </a:lvl5pPr>
            <a:lvl6pPr marL="2286000" indent="0" algn="ctr" latinLnBrk="0">
              <a:buNone/>
              <a:defRPr lang="tr-TR" sz="1600"/>
            </a:lvl6pPr>
            <a:lvl7pPr marL="2743200" indent="0" algn="ctr" latinLnBrk="0">
              <a:buNone/>
              <a:defRPr lang="tr-TR" sz="1600"/>
            </a:lvl7pPr>
            <a:lvl8pPr marL="3200400" indent="0" algn="ctr" latinLnBrk="0">
              <a:buNone/>
              <a:defRPr lang="tr-TR" sz="1600"/>
            </a:lvl8pPr>
            <a:lvl9pPr marL="3657600" indent="0" algn="ctr" latinLnBrk="0">
              <a:buNone/>
              <a:defRPr lang="tr-TR" sz="16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5235804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tr-TR"/>
            </a:lvl1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9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33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45523"/>
            <a:ext cx="9144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13"/>
            <a:ext cx="9144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8675" y="2292107"/>
            <a:ext cx="4300538" cy="2219691"/>
          </a:xfrm>
        </p:spPr>
        <p:txBody>
          <a:bodyPr anchor="ctr">
            <a:normAutofit/>
          </a:bodyPr>
          <a:lstStyle>
            <a:lvl1pPr algn="l" latinLnBrk="0">
              <a:defRPr lang="tr-TR" sz="4400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8675" y="4511797"/>
            <a:ext cx="4300538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tr-TR" sz="1800"/>
            </a:lvl1pPr>
            <a:lvl2pPr marL="457200" indent="0" algn="ctr" latinLnBrk="0">
              <a:buNone/>
              <a:defRPr lang="tr-TR" sz="2000"/>
            </a:lvl2pPr>
            <a:lvl3pPr marL="914400" indent="0" algn="ctr" latinLnBrk="0">
              <a:buNone/>
              <a:defRPr lang="tr-TR" sz="1800"/>
            </a:lvl3pPr>
            <a:lvl4pPr marL="1371600" indent="0" algn="ctr" latinLnBrk="0">
              <a:buNone/>
              <a:defRPr lang="tr-TR" sz="1600"/>
            </a:lvl4pPr>
            <a:lvl5pPr marL="1828800" indent="0" algn="ctr" latinLnBrk="0">
              <a:buNone/>
              <a:defRPr lang="tr-TR" sz="1600"/>
            </a:lvl5pPr>
            <a:lvl6pPr marL="2286000" indent="0" algn="ctr" latinLnBrk="0">
              <a:buNone/>
              <a:defRPr lang="tr-TR" sz="1600"/>
            </a:lvl6pPr>
            <a:lvl7pPr marL="2743200" indent="0" algn="ctr" latinLnBrk="0">
              <a:buNone/>
              <a:defRPr lang="tr-TR" sz="1600"/>
            </a:lvl7pPr>
            <a:lvl8pPr marL="3200400" indent="0" algn="ctr" latinLnBrk="0">
              <a:buNone/>
              <a:defRPr lang="tr-TR" sz="1600"/>
            </a:lvl8pPr>
            <a:lvl9pPr marL="3657600" indent="0" algn="ctr" latinLnBrk="0">
              <a:buNone/>
              <a:defRPr lang="tr-TR" sz="16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3" y="0"/>
            <a:ext cx="1310643" cy="2292094"/>
          </a:xfrm>
          <a:prstGeom prst="rect">
            <a:avLst/>
          </a:prstGeom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5235804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tr-TR"/>
            </a:lvl1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9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26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50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85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45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02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73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7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Ana başlık stilini düzenlemek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Ana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EFAB15-B048-41C2-A0A1-CCBB065A08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208112" y="2276872"/>
            <a:ext cx="8684368" cy="1656184"/>
          </a:xfrm>
        </p:spPr>
        <p:txBody>
          <a:bodyPr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tr-T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VERGİ SİSTEMİNİN EKONOMİK FAALİYETLERLE UYUM SORUNU</a:t>
            </a:r>
            <a:endParaRPr lang="tr-T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7560840" cy="100811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Adnan GERÇEK</a:t>
            </a:r>
          </a:p>
          <a:p>
            <a:pPr algn="ctr"/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Uludağ Üniversitesi İİBF </a:t>
            </a:r>
            <a:r>
              <a:rPr lang="tr-T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Maliye Bölümü</a:t>
            </a:r>
            <a:endParaRPr lang="tr-T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lt Başlık 6"/>
          <p:cNvSpPr txBox="1">
            <a:spLocks/>
          </p:cNvSpPr>
          <p:nvPr/>
        </p:nvSpPr>
        <p:spPr>
          <a:xfrm>
            <a:off x="1403648" y="6122561"/>
            <a:ext cx="6264696" cy="4545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lang="tr-T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lang="tr-T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tr-T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lang="tr-T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lang="tr-T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lang="tr-T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YMM Sempozyumu / İzmir / 03.11.2017</a:t>
            </a:r>
          </a:p>
        </p:txBody>
      </p:sp>
      <p:pic>
        <p:nvPicPr>
          <p:cNvPr id="5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ny\Desktop\YMMO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10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b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Kayıtdışı</a:t>
            </a: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Ekonomi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84976" cy="5040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r>
              <a:rPr lang="tr-TR" sz="2800" b="1" dirty="0"/>
              <a:t>TÜRKİYE’DE KAYITDIŞI EKONOMİNİN </a:t>
            </a:r>
            <a:r>
              <a:rPr lang="tr-TR" sz="2800" b="1" dirty="0" smtClean="0"/>
              <a:t>BOYUTLARI</a:t>
            </a:r>
            <a:endParaRPr lang="tr-TR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 descr="C:\Users\Sony\Desktop\Adsız 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9694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3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11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ve Türkiye’de 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Kayıtdışı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Ekonomi</a:t>
            </a:r>
          </a:p>
        </p:txBody>
      </p:sp>
      <p:pic>
        <p:nvPicPr>
          <p:cNvPr id="10" name="Resim 9" descr="C:\Users\Adnan Gerçek\Desktop\Adsız4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5950"/>
            <a:ext cx="8174104" cy="4567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1: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Vergi Kanunlarının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Sistematikten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Yoksun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496944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Vergi sayısının çokluğu, vergi sistemini daha karmaşık hale getirmektedir.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kanunlarında sık sık yapılan değişiklikler vergi kanunlarının sistematiği bozmaktadır. 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Vergi kanunlarında ek, geçici ve mükerrer maddeler yüzünden vergiler tanınmayacak hale gelmiş.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Bunlara, Bakanlar Kurulu Kararları, yönetmelikler, tebliğler, sirkülerler ve </a:t>
            </a:r>
            <a:r>
              <a:rPr lang="tr-TR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özelgeler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eklenince, ortaya tam bir mevzuat karmaşası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çıkmaktadır. 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12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Kanunlarında </a:t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Muafiyet ve İstisnaların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Çokluğu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8965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Türk vergi sisteminde, ekonomik ve sosyal politikalar nedeniyle yasalarla vergiden muaf tutulan ve istisna edilen kazanç ve iratların sayısı oldukça fazladır.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kanunlarında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yaklaşık 600 maddede, vergi kanunları dışında kalan kanunlarda da yaklaşık 140 adet vergi harcaması ya da vazgeçilen kamu geliri bulunmaktadır.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Konjonktürel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nedenlerle gündeme gelen, iyi hazır-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lanmamış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vergi kanunları boşluklar içermektedir.      Bu boşluklardan yararlanabilenler vergiden kaçınabilmekte, bazen de vergi kaçırmaktadır.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13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Kanunlarında </a:t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Muafiyet ve İstisnaların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Çokluğu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14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C:\Users\Sony\Desktop\Adsız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5"/>
            <a:ext cx="849694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1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3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Yeterli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Oto-Kontrol</a:t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Mekanizmalarının Olmaması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568952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Oto-kontrol niteliğindeki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vergi güvenlik </a:t>
            </a: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müesse-seleri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, beyan esasına dayalı vergilemenin, “denetim” kadar önemli ve vazgeçilmez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unsurudur.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güvenlik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önlemleri: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Emsal bedel ve ücret, ortalama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kâr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haddi, asgari gayri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safi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hasılat, hayat standardı esası ve servet beyanı, ücretlilere vergi iadesi gibi müesseseler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 içinde uygulanmıştır.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Bu vergi güvenlik müesseseleri, büyük ölçüde yürürlükten kaldırılmış ve böylelikle vergi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siste-mimiz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bağışıklık sisteminden yoksun kalmıştır.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15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Tabanın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Olması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496944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Türk vergi sistemine ilişkin olarak gündeme getirilen en önemli eleştirilerden birisi vergi tabanının dar ve vergi yükünün oldukça yüksek olduğudur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tabanının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genişletilmesi, beyanname veren kişi sayısının ve/veya beyan edilen kazançların artmasıdır.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Ekonomide yaşanan gelişmelere ve nüfus artışına rağmen Türkiye’de vergi tabanında bir genişleme ve faal mükellef sayısında bir artış yaşanmamaktadır.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16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Tabanın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Olması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17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00924"/>
              </p:ext>
            </p:extLst>
          </p:nvPr>
        </p:nvGraphicFramePr>
        <p:xfrm>
          <a:off x="323528" y="1851499"/>
          <a:ext cx="8496944" cy="4745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71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Yıllar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Gelir Vergisi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Kurumlar Vergisi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Basit Usul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KDV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Nüfus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4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2.768.216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142.995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2.911.211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2.084.157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53.920.000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44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2.741.806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319.698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3.061.504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2.294.665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58.490.000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4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2.080.877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581.574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758.751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3.421.202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2.868.126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63.240.000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44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1.712.610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604.560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797.039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3.114.209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2.179.575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67.900.000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44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1.693.430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646.735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733.626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3.073.791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2.264.258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72.330.000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44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1.827.180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699.904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743.665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3.270.749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2.442.668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78.270.000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44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1.819.492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721.524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756.156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3.297.172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2.486.821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79.510.000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44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2017/9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1.870.451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750.259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773.218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3.393.928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2.566.938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80.000.000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71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Artış Oranı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16.58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23.16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%48.37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3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Geçmişe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Yürüyen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Kanunlarının Çıkarılması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568952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Vergi hukukunda temel ilke vergiyi doğuran olayın meydana geldiği anda yürürlükte olan kanunların mükellef için geçerli olmasıdır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Geçmişe yürüyen ya da geçmişi esas alan vergi kanunlarının çıkarılması, vergi planlaması yapılmasını engelleyen ve mükelleflerin vergi sistemine karşı olan direncini artıran bir husustur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Sonradan çıkartılan kanunlarla geçmiş dönemler için vergi yükünün artırılması, mükelleflerin devlete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güvenlerini sarsar; ekonomik ve ticari hayatta bulunması gereken belirlilik ve istikrar bozulur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18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 Vergi Affı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Kanunlarının Çıkarılması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640960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kısa vadeli gelir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elde etmek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, bazen siyasi propaganda aracı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popülist politikalar gereği vergi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affına başvurmaktadır.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vergi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affı kanunu sonrası mükellefler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kanunu çıkacağı beklentisi içine girmektedir. Böylece ülkemiz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afları girdabına kapılmıştır. Sık sık çıkartılan vergi afları nedeniyle vergi sistemi adeta çaresiz, </a:t>
            </a:r>
            <a:r>
              <a:rPr lang="tr-TR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icrasız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ifasız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hale gelmiştir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Vergi afları vergi incelemesini, vergi cezalarını ve gecikme zammı gibi uygulamaları anlamsız hale getirmektedir.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19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Kapasitesi</a:t>
            </a:r>
            <a:endParaRPr lang="tr-T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784976" cy="47525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Vergi kapasitesine ulaşılması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açısından vergi sisteminin ekonomik faaliyetlerle uyumlu olması önemlidir.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 kapasitesi, bir ülkede kamusal hizmetlerin temel finansman aracı olarak başvurulacak vergilerin taban büyüklüğünü veya vergi potansiyelini ifade etmektedir.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Bir ülkenin vergi kapasitesi, ülkenin en az geçim seviyesinin üstünde kalan GSYİH olarak tanımlanır.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ülkede kişi başına düşen gelirin yüksekliği, vergi kapasitesini arttırmaktadır.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Kanunlarının</a:t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 Sık Değiştirilmesi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8784976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vergi kanunları çok sık değiştirilmektedir. Sadece 2014-2017 yıllarında (Son 3 yıl)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VUK, GVK, KVK ve KDV’de değişiklik yapan Kanun sayısı 20’ye ulaşmıştır. Bu durum kanunları daha da karmaşık hale getirmekte ve takip edilmesi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zorlaşmaktadır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Kervan yolda düzülür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anlayışı her alanda olduğu gibi vergileme ve kanun yapma aşamasında da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görülmektedir.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Bütün bunlar ise ülkemizde vergi kanunlarının aslında ekonomik faaliyetlerle uyumlu olma gibi bir amacının veya niyetinin olmadığını göstermektedir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20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Kanun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Yapma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Tekniğine Uyulmaması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640960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Mevzuat Hazırlama Usul ve Esasları Hakkında Yönetmelik’in 17. maddesi uyarınca “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Konu itibarıyla aralarında bağlantı bulunması sebebiyle birden fazla mevzuatta düzenleme yapılmasını gerektiren haller dışında, bir çerçeve taslak ile birden fazla düzenlemenin hükümlerinde değişiklik yapılamaz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“Hızlı Kanun”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yapmak amacıyla ülkemizde birçok konuda düzenlemeler getiren «Torba Kanunlar».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“Hızlı Kanun” yapmak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hazırlanan kanun tasarıları bazen teklif olarak Meclise sunulabilmekte</a:t>
            </a:r>
          </a:p>
          <a:p>
            <a:pPr algn="ctr"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«DOĞAN GÖRÜNÜMLÜ ŞAHİN»</a:t>
            </a:r>
            <a:endParaRPr lang="tr-TR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21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Kanunilik İlkesi” Yerine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İdarilik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İlkesinin”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Benimsenmesi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640960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Vergilemede kanunilik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ilkesi ve bunun sonucu olarak ortaya çıkan; belirlilik, kıyas yasağı ve geriye yürümezlik ilkeleri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anayasal güvence altındadır.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Ülkemizde enflasyonun etkisini telafi etmek ve ekonomiye hızlı ve etkin müdahale etmek amacıyla Bakanlar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Kuruluna düzenleme yetkisi verilmiştir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Ancak Bakanlar Kuruluna Anayasada belirtilen sınırların dışında kalan birçok konuda da değişiklik yapma yetkisi verildiği görülmektedir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22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İdari Düzenlemelerle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Vergilemede Yeni Kurallar Konulması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30344" y="1916832"/>
            <a:ext cx="8318120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 smtClean="0"/>
              <a:t>“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Vergilemede </a:t>
            </a: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idarilik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ilkesi”nin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yaygınlaşmasıyla    Maliye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Bakanlığı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yönetmelik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, genel tebliğ,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sirküler      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özelgeler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ile vergileme ile ilgili yeni düzenlemeler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koyabilmektedir.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nedenle mükellefler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hatta vergi müfettişleri arasında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“tebliğden önce, tebliğden sonra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veya “sirkülerden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önce, sirkülerden sonra”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dönemlerden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bahsedilmektedir.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tür düzenlemeler de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iş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dünyasının yatırım kararlarını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olumsuz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etkilemektedir.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23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Uzlaşma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Müessesesinin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Amacına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Kullanılmaması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640960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Uzlaşma müessesi ile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vergilerin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yaklaşık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%60’ı ve cezalarının %90’ından vazgeçilmektedir.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durum aynı zamanda vergisini zamanında ödeyen mükellefleri dolaylı olarak cezalandırırken; vergisini ödemeyen veya vergi kaçırmak isteyen mükellefleri ise bir nevi teşvik etmektedir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Bazı mükellefler bilinçli </a:t>
            </a:r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olarak ekonomik faaliyetlerini </a:t>
            </a: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kayıt </a:t>
            </a:r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dışında veya beyan dışında bırakmaktadır. </a:t>
            </a: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Denetim </a:t>
            </a:r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sonucunda yakalanmaları durumunda </a:t>
            </a: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uzlaş-maya başvurmakta ve </a:t>
            </a:r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gelir idaresinin teklifini kabul ederek daha düşük vergi ve cezaya razı olmaktadır</a:t>
            </a: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24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Teorisine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Vergilemenin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Benimsenmesi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640960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 sisteminin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ekonomik faaliyetlerle uyumlu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olmamasının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en önemli sebeplerinden birisi kaynak teorisine göre vergilemenin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benimsenmesidir.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 teorisi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tabanını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daraltmakta, vergi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gelirlerini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azaltmakta,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vergide adalet ilkesini göz ardı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etmekte, </a:t>
            </a:r>
            <a:r>
              <a:rPr lang="tr-TR" sz="2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kayıtdışı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ekonomiyi yaygınlaştırmakta vergi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kayıp ve kaçağı ile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mücadeleyi zorlaştırmakta.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 Teorisi, Türk </a:t>
            </a:r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ekonomisini kuşatan en önemli darboğazlardan biri olan rant gelirleri ve haksız </a:t>
            </a: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kazançların vergilendirilmesini engellemektedir.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25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Basit Usulde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Vergilendirme Uygulaması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318120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kayıt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dışı ekonominin kontrol altına alınması ve belge düzeninin yerleştirilmesi amacıyla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basit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usulde vergilendirme esasına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geçilmiştir.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Ancak uygulamada bu amaç gerçekleşmemiş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 tersine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yapılan düzenlemelerle kayıt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dışılık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ve belge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düzenlememe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teşvik edilmiştir.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Günümüzdeki 8.000 </a:t>
            </a:r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TL’lik </a:t>
            </a: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Basit Usul İndirimi tamamen </a:t>
            </a:r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bir vergi </a:t>
            </a: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sığınağına </a:t>
            </a:r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dönüşmüş ve </a:t>
            </a: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basit usul vergilemede </a:t>
            </a:r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eşitlik ve adalet ilkesini zedeleyen </a:t>
            </a:r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önemli uygulamalardan birisi haline gelmiştir.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26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 </a:t>
            </a:r>
            <a:r>
              <a:rPr lang="tr-TR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Gelirlerin </a:t>
            </a:r>
            <a:r>
              <a:rPr lang="tr-TR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Beyannamede </a:t>
            </a:r>
            <a:r>
              <a:rPr lang="tr-TR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Toplanmaması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640960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Gelir vergisi temelde beyan esasına dayanmakta ve </a:t>
            </a:r>
            <a:r>
              <a:rPr lang="tr-T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üniter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sistemin gereği olarak tüm gelir unsurlarının beyan edilmesi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gerekmektedir.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sistemimiz </a:t>
            </a:r>
            <a:r>
              <a:rPr lang="tr-TR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tevkifat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yoluyla vergilendirilmiş ücretler, gerçek usulde vergilendirilmeyen zirai kazançlar, istisna kapsamındaki irat ve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kazançlar,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belli sınırlar altındaki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MSİ ve GMSİ için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yıllık beyanname verilmesini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engellemektedir.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durum </a:t>
            </a: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üniter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vergileme anlayışını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sarsmış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, verginin genelliği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ilkesini zedelemiş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ve ekonomik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faaliyetlere uyumu ortadan kaldırmıştır.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27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Harcamaların Bir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Kısmının</a:t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Gider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Dikkate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Alınmaması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496944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Ülkemizde vergilendirmeye esas olan kazancın tespitinde gider olarak dikkate alınabilecek harcamaların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kapsamı sınırlıdır.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durum kanunen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gider olarak kabul edilmeyen harcamalar için belge talep edilmemesi sonucunu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doğurmakta,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kayıt dışı ekonomiyi artırmakta ve vergi gelirlerini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azaltmaktadır.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Ailelerin sosyal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ihtiyaçları ile ilgili bazı harcamaların gider olarak dikkate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alınmaması, ise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ekonomik faaliyetlerin izlenmesi ve kontrol altına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alınmasını engellemektedir.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28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Asgari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Ücretin GVK </a:t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Dilimine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Geçmesinin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Önlenmemesi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8784976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Ülkemizde iki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yıldır asgari ücret </a:t>
            </a: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GVK’daki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tarifenin       %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20’lik ikinci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dilimine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geçmektedir.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Bunun önlen-</a:t>
            </a: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için her yıl ek kanuni düzenleme yapılmaktadır.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Asgari ücretin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20’lik ikinci dilime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gireceği bilinmesine rağmen bu yıl için gerekli düzenleme hala yapılmamış, Eylül ve Ekim aylarında asgari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ücret net 1.404 TL’nin altına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düşmüştür.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Bu durum Türk Vergi Sisteminin ekonomik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faaliyet-</a:t>
            </a: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lerle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uyumlu olmasının bilinçli olarak istenmediği ve her yıl sadaka verir gibi asgari ücretin düşmesinin önlenmesini tekrar gündeme getirildiğini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29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 Başı Milli Gelir</a:t>
            </a:r>
            <a:endParaRPr lang="tr-T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84976" cy="5040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BAZI OECD ÜLKELERİNDE KİŞİ BAŞI MİLLİ GELİR (2016 YILI)</a:t>
            </a:r>
            <a:endParaRPr lang="tr-TR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3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6602"/>
              </p:ext>
            </p:extLst>
          </p:nvPr>
        </p:nvGraphicFramePr>
        <p:xfrm>
          <a:off x="251520" y="2348880"/>
          <a:ext cx="8640959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1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Ülke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Milli Gelir $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Ülke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Milli Gelir $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14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Almanya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ABD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Avustralya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Belçika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Birleşik Krallık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Çek Cumhuriyeti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Danimarka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Finlandiya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Fransa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Güney Kore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Hollanda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İspanya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İsveç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42.388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57.765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51257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41.412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44.719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18.020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53.280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43.114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38.575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28.524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46.207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27.309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49.782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İsviçre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İtalya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Japonya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Kanada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Macaristan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Meksika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Norveç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Polonya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Slovenya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Şili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TÜRKİYE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Yeni </a:t>
                      </a:r>
                      <a:r>
                        <a:rPr lang="tr-TR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Zelanda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Yunanistan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82.968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30.540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33.010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44.094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12.606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9.650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74.902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13.389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21.308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13.206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9.179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35.565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17.702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9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 ve Kurumlar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Vergisinin</a:t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Fermuar Usulüyle” Yeniden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Yazılması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30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496944" cy="4464496"/>
          </a:xfrm>
        </p:spPr>
        <p:txBody>
          <a:bodyPr>
            <a:noAutofit/>
          </a:bodyPr>
          <a:lstStyle/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Vergisi Kanunu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Tasarısında esasında GVK ile KVK gerçek anlamda birleştirilmemiştir. </a:t>
            </a: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Yapılan şey, mevcut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GVK ve </a:t>
            </a:r>
            <a:r>
              <a:rPr lang="tr-TR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KVK’da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alan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düzenlemeler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aynen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korunarak,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sadece tek madde içerisinde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alta yazılmasından ibarettir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2913" indent="-442913" algn="ctr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«FERMUAR USULÜYLE YAZMA»</a:t>
            </a:r>
            <a:endParaRPr lang="tr-TR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Bu kodifikasyon, maddelerin karmaşık hale gelmesine neden olurken, genel olarak Tasarı sistematik olmayan bir yapıya dönüşmüştür.</a:t>
            </a: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Sübjektif ve objektif iki kanunun bir anlamı yok.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KDV Reformu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Amacının</a:t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Bilinmemesi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Anlatılmaması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31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640960" cy="4464496"/>
          </a:xfrm>
        </p:spPr>
        <p:txBody>
          <a:bodyPr>
            <a:noAutofit/>
          </a:bodyPr>
          <a:lstStyle/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Gündeme gelen KDV Reformu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kapsamında Maliye Bakanlığı herhangi bir tasarı hazırlamamıştır. Buna karşılık iş dünyasından veya meslek odalarından görüşler istenmiştir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 dünyasından yoğun bir şekilde KDV oranlarının düşürülmesi veya birçok sektöre istisna tanınması  talepleri gelmesinden sonra tasarı rafa kaldırılmış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Esasında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devlet açısından KDV reformundan beklenti birikmiş olan 140 milyar TL KDV iadesine bir çözüm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bulmak olmuştur.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Etkin Bir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Denetim</a:t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Sisteminin Oluşturulamaması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32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712968" cy="4464496"/>
          </a:xfrm>
        </p:spPr>
        <p:txBody>
          <a:bodyPr>
            <a:noAutofit/>
          </a:bodyPr>
          <a:lstStyle/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Ülkemizde vergi denetimi ile ilgili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önemli sorun vergi denetim birimlerindeki dağınıklık olmuştur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Denetim Kurulu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Başkanlığı’nın kurulmasıyla daha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 farklı unvanlarla çalışan vergi denetim elemanları “Vergi Müfettişi”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unvanında birleşmiştir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Ancak,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denetiminde tek çatı altında birleşme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sağlanamamıştır.</a:t>
            </a: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VDK’nın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Maliye Bakanı’na bağlanması bir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taraftan vergi denetiminin siyasi araç olarak kullanılmasına yol açmış, diğer taraftan da denetim fonksiyonu gelir idaresinin elinden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alınmıştır.</a:t>
            </a:r>
            <a:endParaRPr lang="tr-TR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 İdaresinin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Yeniden</a:t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Yapılandırılmasının </a:t>
            </a:r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Yarım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Kalması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33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712968" cy="4464496"/>
          </a:xfrm>
        </p:spPr>
        <p:txBody>
          <a:bodyPr>
            <a:noAutofit/>
          </a:bodyPr>
          <a:lstStyle/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 idaresinin yeniden yapılandırılma-</a:t>
            </a: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sından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amaçlanan güçlü ve özerk yapı ne yazık ki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kurulamamıştır. 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 Dairesi Başkanlıkları sadece 29 ilde kurulmuş ve diğer illerde Defterdarlıkların yetki ve görevleri devam ettirilmiş olduğundan, gelir idaresinde hiyerarşik bütünlük 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sağlanamamıştır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Gelir idaresinin yeni yapısında, özellikle taşrada hiyerarşik bir bütünlük sağlanamadığından, bu birimlerin görev ve yetkilerinde birçok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belirsizlik   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ve çatışma söz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konusudur.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  <a:endParaRPr lang="tr-TR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34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712968" cy="4464496"/>
          </a:xfrm>
        </p:spPr>
        <p:txBody>
          <a:bodyPr>
            <a:noAutofit/>
          </a:bodyPr>
          <a:lstStyle/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Ülkemizde vergi sisteminin ekonomik faaliyetlere uyumlu olduğunu söylemek mümkün değildir. </a:t>
            </a:r>
            <a:endParaRPr lang="tr-T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Bunun en önemli nedeni vergi sisteminin “siyasi araç” haline gelmiş olması ve vergi toplama amacını sağlamadan ziyade seçim kazandırma aracı olarak kullanılmasıdır. </a:t>
            </a: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Dolayısıyla Türk Vergi Sistemi gerek kanunları ve mevzuatı, gerekse idaresi ve denetimi ile vergileme ilkelerini hayata geçirebilecek durumda değildir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2913" indent="-442913">
              <a:spcBef>
                <a:spcPts val="9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nedenle ülkemizde vergilemede </a:t>
            </a:r>
            <a:r>
              <a:rPr lang="tr-TR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verimlilik ilkesi tek amaç haline gelmiştir. </a:t>
            </a:r>
          </a:p>
        </p:txBody>
      </p:sp>
    </p:spTree>
    <p:extLst>
      <p:ext uri="{BB962C8B-B14F-4D97-AF65-F5344CB8AC3E}">
        <p14:creationId xmlns:p14="http://schemas.microsoft.com/office/powerpoint/2010/main" val="40393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3284984"/>
            <a:ext cx="8640960" cy="12241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900"/>
              </a:spcBef>
              <a:buSzPct val="150000"/>
              <a:buNone/>
            </a:pPr>
            <a:r>
              <a:rPr lang="tr-TR" sz="6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35</a:t>
            </a:fld>
            <a:endParaRPr lang="tr-TR"/>
          </a:p>
        </p:txBody>
      </p:sp>
      <p:pic>
        <p:nvPicPr>
          <p:cNvPr id="4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Ülkemizde Kişi Başına Düşen</a:t>
            </a:r>
            <a:b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GSYİH (ABD Doları)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4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ony\Desktop\Adsız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5716"/>
            <a:ext cx="8630155" cy="4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Türkiye’de Vergi Yükü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5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5040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r>
              <a:rPr lang="tr-TR" sz="2800" b="1" dirty="0"/>
              <a:t>2003 – 2016 DÖNEMİNDE TÜRKİYE’DE VERGİ </a:t>
            </a:r>
            <a:r>
              <a:rPr lang="tr-TR" sz="2800" b="1" dirty="0" smtClean="0"/>
              <a:t>YÜKÜ</a:t>
            </a:r>
            <a:endParaRPr lang="tr-TR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Resim 7" descr="C:\Users\Adnan Gerçek\Desktop\Adsız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6895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1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Primleri Dahil OECD</a:t>
            </a:r>
            <a:b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Ülkelerinde Vergi Yükü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6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 descr="C:\Users\Adnan Gerçek\Desktop\Adsız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4565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7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174104" cy="4680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Türk Vergi Sisteminin yapısı incelendiğinde, gelişmiş ülkelerinde var olan modern vergilerin tamamının ülkemizde de olduğu görülmektedir.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Ancak OECD ülkelerinde vergi gelirlerinin %65’i dolaysız, %35’i de dolaylı vergilerden </a:t>
            </a:r>
            <a:r>
              <a:rPr lang="tr-TR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toplanmaktadır</a:t>
            </a:r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Ülkemizde ise benzer vergi yapısının uygulanması sonucunda toplanan vergi gelirlerinin %33’ü dolaysız, %67’si de dolaylı vergilerden sağlanmaktadır.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7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ve Türkiye’de </a:t>
            </a:r>
            <a:b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Dolaylı-Dolaysız Vergiler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8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ve Türkiye’de </a:t>
            </a:r>
            <a:b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Dolaylı-Dolaysız Vergiler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84976" cy="5040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r>
              <a:rPr lang="tr-TR" sz="2800" b="1" dirty="0" smtClean="0"/>
              <a:t>DOLAYSIZ </a:t>
            </a:r>
            <a:r>
              <a:rPr lang="tr-TR" sz="2800" b="1" dirty="0"/>
              <a:t>VERGİLERİN GSYH İÇİNDEKİ </a:t>
            </a:r>
            <a:r>
              <a:rPr lang="tr-TR" sz="2800" b="1" dirty="0" smtClean="0"/>
              <a:t>PAYI</a:t>
            </a:r>
            <a:endParaRPr lang="tr-TR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 descr="C:\Users\Sony\Desktop\Adsız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9694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7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EFAB15-B048-41C2-A0A1-CCBB065A0806}" type="slidenum">
              <a:rPr lang="tr-TR" smtClean="0"/>
              <a:t>9</a:t>
            </a:fld>
            <a:endParaRPr lang="tr-TR"/>
          </a:p>
        </p:txBody>
      </p:sp>
      <p:pic>
        <p:nvPicPr>
          <p:cNvPr id="5" name="Picture 2" descr="C:\Users\Sony\Desktop\YMM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6"/>
            <a:ext cx="1108075" cy="9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ludag.edu.tr/uploads/5/menu_resimler/logo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938497" cy="9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ve Türkiye’de </a:t>
            </a:r>
            <a:b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Dolaylı-Dolaysız Vergiler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84976" cy="5040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r>
              <a:rPr lang="tr-TR" sz="2800" b="1" dirty="0" smtClean="0"/>
              <a:t>DOLAYLI </a:t>
            </a:r>
            <a:r>
              <a:rPr lang="tr-TR" sz="2800" b="1" dirty="0"/>
              <a:t>VERGİLERİN GSYH İÇİNDEKİ </a:t>
            </a:r>
            <a:r>
              <a:rPr lang="tr-TR" sz="2800" b="1" dirty="0" smtClean="0"/>
              <a:t>PAYI</a:t>
            </a:r>
            <a:endParaRPr lang="tr-TR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9694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6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Kitap istifi tasarım şablonu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 Teması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yan">
  <a:themeElements>
    <a:clrScheme name="Özel 9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C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1932</Words>
  <Application>Microsoft Office PowerPoint</Application>
  <PresentationFormat>Ekran Gösterisi (4:3)</PresentationFormat>
  <Paragraphs>281</Paragraphs>
  <Slides>35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35</vt:i4>
      </vt:variant>
    </vt:vector>
  </HeadingPairs>
  <TitlesOfParts>
    <vt:vector size="45" baseType="lpstr">
      <vt:lpstr>Arial</vt:lpstr>
      <vt:lpstr>Calibri</vt:lpstr>
      <vt:lpstr>Century Gothic</vt:lpstr>
      <vt:lpstr>Comic Sans MS</vt:lpstr>
      <vt:lpstr>Times New Roman</vt:lpstr>
      <vt:lpstr>Tw Cen MT</vt:lpstr>
      <vt:lpstr>Wingdings</vt:lpstr>
      <vt:lpstr>Wingdings 2</vt:lpstr>
      <vt:lpstr>Kitap istifi tasarım şablonu</vt:lpstr>
      <vt:lpstr>Medyan</vt:lpstr>
      <vt:lpstr>VERGİ SİSTEMİNİN EKONOMİK FAALİYETLERLE UYUM SORUNU</vt:lpstr>
      <vt:lpstr>Vergi Kapasitesi</vt:lpstr>
      <vt:lpstr>Kişi Başı Milli Gelir</vt:lpstr>
      <vt:lpstr>Ülkemizde Kişi Başına Düşen  GSYİH (ABD Doları)</vt:lpstr>
      <vt:lpstr>Türkiye’de Vergi Yükü</vt:lpstr>
      <vt:lpstr>SGK Primleri Dahil OECD Ülkelerinde Vergi Yükü</vt:lpstr>
      <vt:lpstr>OECD ve Türkiye’de  Dolaylı-Dolaysız Vergiler</vt:lpstr>
      <vt:lpstr>OECD ve Türkiye’de  Dolaylı-Dolaysız Vergiler</vt:lpstr>
      <vt:lpstr>OECD ve Türkiye’de  Dolaylı-Dolaysız Vergiler</vt:lpstr>
      <vt:lpstr>Türkiye’de  Kayıtdışı Ekonomi</vt:lpstr>
      <vt:lpstr>OECD ve Türkiye’de  Kayıtdışı Ekonomi</vt:lpstr>
      <vt:lpstr>Sorun 1: Vergi Kanunlarının  Sistematikten Yoksun Olması</vt:lpstr>
      <vt:lpstr>Sorun 2: Vergi Kanunlarında  Muafiyet ve İstisnaların Çokluğu</vt:lpstr>
      <vt:lpstr>Sorun 2: Vergi Kanunlarında  Muafiyet ve İstisnaların Çokluğu</vt:lpstr>
      <vt:lpstr>Sorun 3: Yeterli Oto-Kontrol Mekanizmalarının Olmaması</vt:lpstr>
      <vt:lpstr>Sorun 4: Vergi Tabanın  Dar Olması</vt:lpstr>
      <vt:lpstr>Sorun 4: Vergi Tabanın  Dar Olması</vt:lpstr>
      <vt:lpstr>Sorun 5: Geçmişe Yürüyen Vergi Kanunlarının Çıkarılması</vt:lpstr>
      <vt:lpstr>Sorun 6: Sık Sık Vergi Affı  Kanunlarının Çıkarılması</vt:lpstr>
      <vt:lpstr>Sorun 7: Vergi Kanunlarının Sık Sık Değiştirilmesi</vt:lpstr>
      <vt:lpstr>Sorun 8: Kanun Yapma  Tekniğine Uyulmaması</vt:lpstr>
      <vt:lpstr>Sorun 9: “Kanunilik İlkesi” Yerine  “İdarilik İlkesinin” Benimsenmesi</vt:lpstr>
      <vt:lpstr>Sorun 10: İdari Düzenlemelerle  Vergilemede Yeni Kurallar Konulması</vt:lpstr>
      <vt:lpstr>Sorun 11: Uzlaşma Müessesesinin  Amacına Uygun Kullanılmaması</vt:lpstr>
      <vt:lpstr>Sorun 12: Kaynak Teorisine  Göre Vergilemenin Benimsenmesi</vt:lpstr>
      <vt:lpstr>Sorun 13: Basit Usulde  Vergilendirme Uygulaması</vt:lpstr>
      <vt:lpstr>Sorun 14: Tüm Gelirlerin  Tek Beyannamede Toplanmaması</vt:lpstr>
      <vt:lpstr>Sorun 15: Harcamaların Bir Kısmının Gider Olarak Dikkate Alınmaması</vt:lpstr>
      <vt:lpstr>Sorun 16: Asgari Ücretin GVK  2. Dilimine Geçmesinin Önlenmemesi</vt:lpstr>
      <vt:lpstr>Sorun 17: Gelir ve Kurumlar Vergisinin “Fermuar Usulüyle” Yeniden Yazılması</vt:lpstr>
      <vt:lpstr>Sorun 18: KDV Reformu Amacının Bilinmemesi veya Anlatılmaması</vt:lpstr>
      <vt:lpstr>Sorun 19: Etkin Bir Denetim Sisteminin Oluşturulamaması</vt:lpstr>
      <vt:lpstr>Sorun 20: Gelir İdaresinin Yeniden Yapılandırılmasının Yarım Kalması</vt:lpstr>
      <vt:lpstr>Sonuç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VERGİ DENETİMİNDE RİSK ANALİZİNİN YERİ</dc:title>
  <dc:creator>DELL</dc:creator>
  <cp:lastModifiedBy>Sertaç</cp:lastModifiedBy>
  <cp:revision>200</cp:revision>
  <cp:lastPrinted>2017-10-30T14:51:31Z</cp:lastPrinted>
  <dcterms:created xsi:type="dcterms:W3CDTF">2015-12-18T14:19:49Z</dcterms:created>
  <dcterms:modified xsi:type="dcterms:W3CDTF">2017-11-03T06:37:48Z</dcterms:modified>
</cp:coreProperties>
</file>